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A8E38-44F3-46B7-8F45-CAABCD0BDBFB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A8E7-94EA-460D-A246-BF6A316820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99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3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259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129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8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763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3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7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63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90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2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56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11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65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09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5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753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7791" y="2151966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L’insegnante proietta alla LIM in classe alcune diapositive e  illustra immagini di approfondimento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83294" y="2151973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Gli alunni ascoltano ed eventualmente </a:t>
            </a:r>
            <a:r>
              <a:rPr lang="it-IT" b="1">
                <a:solidFill>
                  <a:srgbClr val="000000"/>
                </a:solidFill>
              </a:rPr>
              <a:t>pongono domande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735050" y="56602"/>
            <a:ext cx="2056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3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684299" y="979932"/>
            <a:ext cx="7443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OBIETTIVO:  approfondimento </a:t>
            </a:r>
            <a:r>
              <a:rPr lang="it-IT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dei concetti</a:t>
            </a:r>
            <a:endParaRPr lang="it-IT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7899010" y="990850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 Black" panose="020B0A04020102020204" pitchFamily="34" charset="0"/>
              </a:rPr>
              <a:t>TEMPI: 1 ora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536701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801858" y="5601069"/>
            <a:ext cx="10522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METODO: lezione dialogata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MEZZI E STRUMENTI: pc e LIM</a:t>
            </a: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4040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64043E0-9002-431A-9584-16199AC67B60}"/>
              </a:ext>
            </a:extLst>
          </p:cNvPr>
          <p:cNvSpPr/>
          <p:nvPr/>
        </p:nvSpPr>
        <p:spPr>
          <a:xfrm rot="20885776">
            <a:off x="-383266" y="59104"/>
            <a:ext cx="3962085" cy="1449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0A6F350-DAD7-40CA-ACA8-E99608C9AA7D}"/>
              </a:ext>
            </a:extLst>
          </p:cNvPr>
          <p:cNvSpPr txBox="1"/>
          <p:nvPr/>
        </p:nvSpPr>
        <p:spPr>
          <a:xfrm rot="20786757">
            <a:off x="-466" y="1115"/>
            <a:ext cx="5472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Tra fantasia ed illusione: </a:t>
            </a:r>
          </a:p>
          <a:p>
            <a:endParaRPr lang="it-IT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r>
              <a:rPr lang="it-IT" sz="2400" b="1" dirty="0">
                <a:solidFill>
                  <a:srgbClr val="FFFFFF"/>
                </a:solidFill>
                <a:latin typeface="Arial Black" panose="020B0A04020102020204" pitchFamily="34" charset="0"/>
              </a:rPr>
              <a:t>Le navi fantasma</a:t>
            </a:r>
          </a:p>
        </p:txBody>
      </p:sp>
      <p:pic>
        <p:nvPicPr>
          <p:cNvPr id="1026" name="Picture 2" descr="Risultati immagini per fenomeno di fata morgana">
            <a:extLst>
              <a:ext uri="{FF2B5EF4-FFF2-40B4-BE49-F238E27FC236}">
                <a16:creationId xmlns:a16="http://schemas.microsoft.com/office/drawing/2014/main" id="{5004A63A-0D83-4361-A301-F02BE6C3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6" y="4397997"/>
            <a:ext cx="5195952" cy="172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1AB4B6D-C170-4EB8-AAB8-76F5F7703DA1}"/>
              </a:ext>
            </a:extLst>
          </p:cNvPr>
          <p:cNvSpPr txBox="1"/>
          <p:nvPr/>
        </p:nvSpPr>
        <p:spPr>
          <a:xfrm>
            <a:off x="1567542" y="2742573"/>
            <a:ext cx="4383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 con</a:t>
            </a:r>
          </a:p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un’origine scientifica</a:t>
            </a:r>
          </a:p>
        </p:txBody>
      </p:sp>
      <p:cxnSp>
        <p:nvCxnSpPr>
          <p:cNvPr id="16" name="Connettore curvo 15">
            <a:extLst>
              <a:ext uri="{FF2B5EF4-FFF2-40B4-BE49-F238E27FC236}">
                <a16:creationId xmlns:a16="http://schemas.microsoft.com/office/drawing/2014/main" id="{B0075D9C-9FB0-4A0E-8402-3DBDB841D4CC}"/>
              </a:ext>
            </a:extLst>
          </p:cNvPr>
          <p:cNvCxnSpPr>
            <a:cxnSpLocks/>
            <a:stCxn id="12" idx="1"/>
          </p:cNvCxnSpPr>
          <p:nvPr/>
        </p:nvCxnSpPr>
        <p:spPr>
          <a:xfrm rot="10800000" flipV="1">
            <a:off x="1066962" y="3158071"/>
            <a:ext cx="500580" cy="1018781"/>
          </a:xfrm>
          <a:prstGeom prst="curved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B495199B-8232-4C79-87F9-1383CB550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18707"/>
            <a:ext cx="2888343" cy="2521746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23FF695-666C-4957-B96C-141A33CEF110}"/>
              </a:ext>
            </a:extLst>
          </p:cNvPr>
          <p:cNvSpPr txBox="1"/>
          <p:nvPr/>
        </p:nvSpPr>
        <p:spPr>
          <a:xfrm>
            <a:off x="6749893" y="277874"/>
            <a:ext cx="4818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leggendaria nave da film:</a:t>
            </a:r>
          </a:p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 Perla nera</a:t>
            </a:r>
          </a:p>
        </p:txBody>
      </p:sp>
      <p:cxnSp>
        <p:nvCxnSpPr>
          <p:cNvPr id="22" name="Connettore curvo 21">
            <a:extLst>
              <a:ext uri="{FF2B5EF4-FFF2-40B4-BE49-F238E27FC236}">
                <a16:creationId xmlns:a16="http://schemas.microsoft.com/office/drawing/2014/main" id="{47D9AB25-2800-4C27-A4DF-A9707D93354F}"/>
              </a:ext>
            </a:extLst>
          </p:cNvPr>
          <p:cNvCxnSpPr>
            <a:cxnSpLocks/>
          </p:cNvCxnSpPr>
          <p:nvPr/>
        </p:nvCxnSpPr>
        <p:spPr>
          <a:xfrm rot="5400000">
            <a:off x="5565872" y="798899"/>
            <a:ext cx="1423866" cy="944181"/>
          </a:xfrm>
          <a:prstGeom prst="curvedConnector3">
            <a:avLst>
              <a:gd name="adj1" fmla="val -968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48F6189-305C-41F6-8670-C01F46E33A35}"/>
              </a:ext>
            </a:extLst>
          </p:cNvPr>
          <p:cNvSpPr txBox="1"/>
          <p:nvPr/>
        </p:nvSpPr>
        <p:spPr>
          <a:xfrm>
            <a:off x="5805714" y="4600104"/>
            <a:ext cx="48187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L’apparizione di una nave fantasma ha un’origine scientifica ed è dovuta ad un’illusione ottica definita «fata Morgana».  Si verifica a causa dei raggi solari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3885867-EE89-4D6E-B584-C938C3070E91}"/>
              </a:ext>
            </a:extLst>
          </p:cNvPr>
          <p:cNvSpPr txBox="1"/>
          <p:nvPr/>
        </p:nvSpPr>
        <p:spPr>
          <a:xfrm>
            <a:off x="9129486" y="1269159"/>
            <a:ext cx="2728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La più leggendaria delle navi fantasma è l’indimenticabile nave del </a:t>
            </a:r>
            <a:r>
              <a:rPr lang="it-IT">
                <a:solidFill>
                  <a:srgbClr val="000000"/>
                </a:solidFill>
                <a:latin typeface="Arial Black" panose="020B0A04020102020204" pitchFamily="34" charset="0"/>
              </a:rPr>
              <a:t>pirata Jack </a:t>
            </a:r>
            <a:r>
              <a:rPr lang="it-IT" dirty="0" err="1">
                <a:solidFill>
                  <a:srgbClr val="000000"/>
                </a:solidFill>
                <a:latin typeface="Arial Black" panose="020B0A04020102020204" pitchFamily="34" charset="0"/>
              </a:rPr>
              <a:t>Sparrow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 nella saga dei «Pirati dei Caraibi»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A72FBD-0081-465F-A5F5-A11338F02DED}"/>
              </a:ext>
            </a:extLst>
          </p:cNvPr>
          <p:cNvSpPr txBox="1"/>
          <p:nvPr/>
        </p:nvSpPr>
        <p:spPr>
          <a:xfrm>
            <a:off x="1716258" y="1643890"/>
            <a:ext cx="364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TEMPI: 30 MINUTI</a:t>
            </a:r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4C1920-471C-418A-9514-BF297230A275}"/>
              </a:ext>
            </a:extLst>
          </p:cNvPr>
          <p:cNvSpPr/>
          <p:nvPr/>
        </p:nvSpPr>
        <p:spPr>
          <a:xfrm rot="21119587">
            <a:off x="83960" y="318785"/>
            <a:ext cx="4684541" cy="1533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ANIMALI DA LEGGENDA</a:t>
            </a:r>
          </a:p>
        </p:txBody>
      </p:sp>
      <p:pic>
        <p:nvPicPr>
          <p:cNvPr id="1026" name="Picture 2" descr="Risultati immagini per FENICE">
            <a:extLst>
              <a:ext uri="{FF2B5EF4-FFF2-40B4-BE49-F238E27FC236}">
                <a16:creationId xmlns:a16="http://schemas.microsoft.com/office/drawing/2014/main" id="{023188D4-D34A-4F51-8FBB-BC9ED6356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5" y="4160520"/>
            <a:ext cx="4717366" cy="247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0E4C74-ED5F-4568-8CC8-ABFB8FCB013E}"/>
              </a:ext>
            </a:extLst>
          </p:cNvPr>
          <p:cNvSpPr txBox="1"/>
          <p:nvPr/>
        </p:nvSpPr>
        <p:spPr>
          <a:xfrm>
            <a:off x="323556" y="2967335"/>
            <a:ext cx="5444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La fenice</a:t>
            </a:r>
          </a:p>
        </p:txBody>
      </p:sp>
      <p:pic>
        <p:nvPicPr>
          <p:cNvPr id="1028" name="Picture 4" descr="Immagine correlata">
            <a:extLst>
              <a:ext uri="{FF2B5EF4-FFF2-40B4-BE49-F238E27FC236}">
                <a16:creationId xmlns:a16="http://schemas.microsoft.com/office/drawing/2014/main" id="{AD627CD0-9D88-4016-B788-DFC636B10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26418"/>
            <a:ext cx="4430004" cy="248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051BB0-3CBC-4783-BC87-5F1FC906B195}"/>
              </a:ext>
            </a:extLst>
          </p:cNvPr>
          <p:cNvSpPr txBox="1"/>
          <p:nvPr/>
        </p:nvSpPr>
        <p:spPr>
          <a:xfrm>
            <a:off x="6011594" y="3429000"/>
            <a:ext cx="5312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È un uccello gigantesco con un’apertura d’ali di circa quindici metri che marco Polo descrive nel Milione, così grande che può trasportare un elefante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E6BFE6-4D53-48C7-9FF3-63674A33A5FD}"/>
              </a:ext>
            </a:extLst>
          </p:cNvPr>
          <p:cNvSpPr txBox="1"/>
          <p:nvPr/>
        </p:nvSpPr>
        <p:spPr>
          <a:xfrm>
            <a:off x="4965895" y="5008252"/>
            <a:ext cx="6358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Animale fantastico presente in moltissime culture. La sua caratteristica è quella di rinascere dalle proprie ceneri dopo la morte, secondo gli Egizi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D026FB-8DF7-4EFF-B888-D0D439887FF8}"/>
              </a:ext>
            </a:extLst>
          </p:cNvPr>
          <p:cNvSpPr txBox="1"/>
          <p:nvPr/>
        </p:nvSpPr>
        <p:spPr>
          <a:xfrm>
            <a:off x="5767753" y="92757"/>
            <a:ext cx="5556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Il </a:t>
            </a:r>
            <a:r>
              <a:rPr lang="it-IT" sz="5400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Roc</a:t>
            </a:r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 del Madagascar</a:t>
            </a:r>
          </a:p>
        </p:txBody>
      </p:sp>
    </p:spTree>
    <p:extLst>
      <p:ext uri="{BB962C8B-B14F-4D97-AF65-F5344CB8AC3E}">
        <p14:creationId xmlns:p14="http://schemas.microsoft.com/office/powerpoint/2010/main" val="4048461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Personalizzato 1">
      <a:dk1>
        <a:srgbClr val="E18405"/>
      </a:dk1>
      <a:lt1>
        <a:srgbClr val="E18405"/>
      </a:lt1>
      <a:dk2>
        <a:srgbClr val="E18405"/>
      </a:dk2>
      <a:lt2>
        <a:srgbClr val="E18405"/>
      </a:lt2>
      <a:accent1>
        <a:srgbClr val="E18405"/>
      </a:accent1>
      <a:accent2>
        <a:srgbClr val="E18405"/>
      </a:accent2>
      <a:accent3>
        <a:srgbClr val="E18405"/>
      </a:accent3>
      <a:accent4>
        <a:srgbClr val="E18405"/>
      </a:accent4>
      <a:accent5>
        <a:srgbClr val="E18405"/>
      </a:accent5>
      <a:accent6>
        <a:srgbClr val="E18405"/>
      </a:accent6>
      <a:hlink>
        <a:srgbClr val="E18405"/>
      </a:hlink>
      <a:folHlink>
        <a:srgbClr val="E18405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179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Gabriola</vt:lpstr>
      <vt:lpstr>MV Boli</vt:lpstr>
      <vt:lpstr>Trebuchet MS</vt:lpstr>
      <vt:lpstr>Tw Cen MT</vt:lpstr>
      <vt:lpstr>Circuito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15</cp:revision>
  <dcterms:created xsi:type="dcterms:W3CDTF">2018-07-10T14:55:25Z</dcterms:created>
  <dcterms:modified xsi:type="dcterms:W3CDTF">2018-07-16T11:21:24Z</dcterms:modified>
</cp:coreProperties>
</file>