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FF99"/>
    <a:srgbClr val="00FFCC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99" autoAdjust="0"/>
  </p:normalViewPr>
  <p:slideViewPr>
    <p:cSldViewPr snapToGrid="0">
      <p:cViewPr varScale="1">
        <p:scale>
          <a:sx n="75" d="100"/>
          <a:sy n="75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A6DF1-C2BD-4DC5-9E34-357BFEDCE846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A"/>
        </a:p>
      </dgm:t>
    </dgm:pt>
    <dgm:pt modelId="{945F15FD-3F1F-416F-A1F1-BF5CC00B499C}">
      <dgm:prSet phldrT="[Texto]" custT="1"/>
      <dgm:spPr/>
      <dgm:t>
        <a:bodyPr/>
        <a:lstStyle/>
        <a:p>
          <a:r>
            <a:rPr lang="es-PA" sz="1600" dirty="0" smtClean="0"/>
            <a:t>El sistema educativo está sufriendo continuamente transformaciones sociales propiciadas por:</a:t>
          </a:r>
        </a:p>
        <a:p>
          <a:r>
            <a:rPr lang="es-PA" sz="1600" dirty="0" smtClean="0"/>
            <a:t>1. La innovación tecnológica.</a:t>
          </a:r>
        </a:p>
        <a:p>
          <a:r>
            <a:rPr lang="es-PA" sz="1600" dirty="0" smtClean="0"/>
            <a:t>2. El desarrollo de las tecnologías de la información y de la comunicación. </a:t>
          </a:r>
          <a:endParaRPr lang="es-PA" sz="1600" dirty="0"/>
        </a:p>
      </dgm:t>
    </dgm:pt>
    <dgm:pt modelId="{DDB4D420-CA6F-42F0-B980-71ADB0834C5B}" type="parTrans" cxnId="{3857022C-0DA1-4DEA-A206-3BE9DABAA3A1}">
      <dgm:prSet/>
      <dgm:spPr/>
      <dgm:t>
        <a:bodyPr/>
        <a:lstStyle/>
        <a:p>
          <a:endParaRPr lang="es-PA"/>
        </a:p>
      </dgm:t>
    </dgm:pt>
    <dgm:pt modelId="{E610D0C3-D85F-496E-A646-1F346FF13BB3}" type="sibTrans" cxnId="{3857022C-0DA1-4DEA-A206-3BE9DABAA3A1}">
      <dgm:prSet/>
      <dgm:spPr/>
      <dgm:t>
        <a:bodyPr/>
        <a:lstStyle/>
        <a:p>
          <a:endParaRPr lang="es-PA"/>
        </a:p>
      </dgm:t>
    </dgm:pt>
    <dgm:pt modelId="{3082CE57-2509-489F-86F5-3EB0A8FAF7FF}">
      <dgm:prSet phldrT="[Texto]" custT="1"/>
      <dgm:spPr/>
      <dgm:t>
        <a:bodyPr/>
        <a:lstStyle/>
        <a:p>
          <a:r>
            <a:rPr lang="es-PA" sz="1600" dirty="0" smtClean="0"/>
            <a:t>El proceso de creación de escenarios ayuda a los implicados en la planificación del cambio. Pretende mejorar profesores, administradores, padres y la comunidad educativa.</a:t>
          </a:r>
          <a:endParaRPr lang="es-PA" sz="1600" dirty="0"/>
        </a:p>
      </dgm:t>
    </dgm:pt>
    <dgm:pt modelId="{FE4532A7-4128-44A8-B27F-BED7859BCB34}" type="parTrans" cxnId="{F2ADA9D9-39E9-47FE-B250-1AFDE603553A}">
      <dgm:prSet/>
      <dgm:spPr/>
      <dgm:t>
        <a:bodyPr/>
        <a:lstStyle/>
        <a:p>
          <a:endParaRPr lang="es-PA"/>
        </a:p>
      </dgm:t>
    </dgm:pt>
    <dgm:pt modelId="{955ABC3D-1101-49F3-B74E-E9FE03CF143C}" type="sibTrans" cxnId="{F2ADA9D9-39E9-47FE-B250-1AFDE603553A}">
      <dgm:prSet/>
      <dgm:spPr/>
      <dgm:t>
        <a:bodyPr/>
        <a:lstStyle/>
        <a:p>
          <a:endParaRPr lang="es-PA"/>
        </a:p>
      </dgm:t>
    </dgm:pt>
    <dgm:pt modelId="{D6F5D254-EFF4-4C76-9E44-F79C03D56EC7}">
      <dgm:prSet phldrT="[Texto]" custT="1"/>
      <dgm:spPr/>
      <dgm:t>
        <a:bodyPr/>
        <a:lstStyle/>
        <a:p>
          <a:r>
            <a:rPr lang="es-PA" sz="1600" dirty="0" smtClean="0"/>
            <a:t>Estos nuevos escenarios pueden referirse, tanto al impacto que la introducción de las Tecnologías de la Información y la Comunicación tienen en la enseñanza tradicional, como a la configuración de nuevos escenarios para el aprendizaje.</a:t>
          </a:r>
          <a:endParaRPr lang="es-PA" sz="1600" dirty="0"/>
        </a:p>
      </dgm:t>
    </dgm:pt>
    <dgm:pt modelId="{AD3345A5-858D-4B39-B57B-6DFDD0FD60B5}" type="parTrans" cxnId="{0B62163F-9B86-4571-8EBE-5F471E578B90}">
      <dgm:prSet/>
      <dgm:spPr/>
      <dgm:t>
        <a:bodyPr/>
        <a:lstStyle/>
        <a:p>
          <a:endParaRPr lang="es-PA"/>
        </a:p>
      </dgm:t>
    </dgm:pt>
    <dgm:pt modelId="{E65CF4DC-24B9-4511-B18F-1B4FAE7D7E2A}" type="sibTrans" cxnId="{0B62163F-9B86-4571-8EBE-5F471E578B90}">
      <dgm:prSet/>
      <dgm:spPr/>
      <dgm:t>
        <a:bodyPr/>
        <a:lstStyle/>
        <a:p>
          <a:endParaRPr lang="es-PA"/>
        </a:p>
      </dgm:t>
    </dgm:pt>
    <dgm:pt modelId="{AB8A7EFC-05D3-4570-B396-4506C9EAD69D}" type="pres">
      <dgm:prSet presAssocID="{FD9A6DF1-C2BD-4DC5-9E34-357BFEDCE846}" presName="outerComposite" presStyleCnt="0">
        <dgm:presLayoutVars>
          <dgm:chMax val="5"/>
          <dgm:dir/>
          <dgm:resizeHandles val="exact"/>
        </dgm:presLayoutVars>
      </dgm:prSet>
      <dgm:spPr/>
    </dgm:pt>
    <dgm:pt modelId="{62D6C875-F8C7-4329-B88E-76F6BB628E36}" type="pres">
      <dgm:prSet presAssocID="{FD9A6DF1-C2BD-4DC5-9E34-357BFEDCE846}" presName="dummyMaxCanvas" presStyleCnt="0">
        <dgm:presLayoutVars/>
      </dgm:prSet>
      <dgm:spPr/>
    </dgm:pt>
    <dgm:pt modelId="{B850B932-CA6C-49BC-9727-CBA83247552C}" type="pres">
      <dgm:prSet presAssocID="{FD9A6DF1-C2BD-4DC5-9E34-357BFEDCE84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DB7A11C5-E23C-4B0D-8200-4CB67E256F94}" type="pres">
      <dgm:prSet presAssocID="{FD9A6DF1-C2BD-4DC5-9E34-357BFEDCE84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7EF5BCCE-DD75-4D1D-BEAD-BEB60C5022B1}" type="pres">
      <dgm:prSet presAssocID="{FD9A6DF1-C2BD-4DC5-9E34-357BFEDCE84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62E98EB9-AC2E-455B-8A0A-54663EE6389E}" type="pres">
      <dgm:prSet presAssocID="{FD9A6DF1-C2BD-4DC5-9E34-357BFEDCE846}" presName="ThreeConn_1-2" presStyleLbl="fgAccFollowNode1" presStyleIdx="0" presStyleCnt="2">
        <dgm:presLayoutVars>
          <dgm:bulletEnabled val="1"/>
        </dgm:presLayoutVars>
      </dgm:prSet>
      <dgm:spPr/>
    </dgm:pt>
    <dgm:pt modelId="{A691C44E-767B-4D06-8F78-5918083D920D}" type="pres">
      <dgm:prSet presAssocID="{FD9A6DF1-C2BD-4DC5-9E34-357BFEDCE846}" presName="ThreeConn_2-3" presStyleLbl="fgAccFollowNode1" presStyleIdx="1" presStyleCnt="2">
        <dgm:presLayoutVars>
          <dgm:bulletEnabled val="1"/>
        </dgm:presLayoutVars>
      </dgm:prSet>
      <dgm:spPr/>
    </dgm:pt>
    <dgm:pt modelId="{982FAD1F-3896-4C64-ACBF-7FEC32431DA6}" type="pres">
      <dgm:prSet presAssocID="{FD9A6DF1-C2BD-4DC5-9E34-357BFEDCE84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8BFB598-A34F-48A4-ADFA-33ED675E319A}" type="pres">
      <dgm:prSet presAssocID="{FD9A6DF1-C2BD-4DC5-9E34-357BFEDCE84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6C646164-895D-4B49-ACC0-56660C7DC6FE}" type="pres">
      <dgm:prSet presAssocID="{FD9A6DF1-C2BD-4DC5-9E34-357BFEDCE84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B25AA18B-C193-458D-B405-E70DCE2A7EB9}" type="presOf" srcId="{D6F5D254-EFF4-4C76-9E44-F79C03D56EC7}" destId="{6C646164-895D-4B49-ACC0-56660C7DC6FE}" srcOrd="1" destOrd="0" presId="urn:microsoft.com/office/officeart/2005/8/layout/vProcess5"/>
    <dgm:cxn modelId="{7A0B6036-A536-45F7-9DFF-6CC6F6BD590C}" type="presOf" srcId="{3082CE57-2509-489F-86F5-3EB0A8FAF7FF}" destId="{08BFB598-A34F-48A4-ADFA-33ED675E319A}" srcOrd="1" destOrd="0" presId="urn:microsoft.com/office/officeart/2005/8/layout/vProcess5"/>
    <dgm:cxn modelId="{F2ADA9D9-39E9-47FE-B250-1AFDE603553A}" srcId="{FD9A6DF1-C2BD-4DC5-9E34-357BFEDCE846}" destId="{3082CE57-2509-489F-86F5-3EB0A8FAF7FF}" srcOrd="1" destOrd="0" parTransId="{FE4532A7-4128-44A8-B27F-BED7859BCB34}" sibTransId="{955ABC3D-1101-49F3-B74E-E9FE03CF143C}"/>
    <dgm:cxn modelId="{A99DD635-20BE-48B9-B9F2-FC8D99F516FB}" type="presOf" srcId="{D6F5D254-EFF4-4C76-9E44-F79C03D56EC7}" destId="{7EF5BCCE-DD75-4D1D-BEAD-BEB60C5022B1}" srcOrd="0" destOrd="0" presId="urn:microsoft.com/office/officeart/2005/8/layout/vProcess5"/>
    <dgm:cxn modelId="{6BE680FF-2DD1-4781-9BBA-2EC1A926DD09}" type="presOf" srcId="{955ABC3D-1101-49F3-B74E-E9FE03CF143C}" destId="{A691C44E-767B-4D06-8F78-5918083D920D}" srcOrd="0" destOrd="0" presId="urn:microsoft.com/office/officeart/2005/8/layout/vProcess5"/>
    <dgm:cxn modelId="{0B62163F-9B86-4571-8EBE-5F471E578B90}" srcId="{FD9A6DF1-C2BD-4DC5-9E34-357BFEDCE846}" destId="{D6F5D254-EFF4-4C76-9E44-F79C03D56EC7}" srcOrd="2" destOrd="0" parTransId="{AD3345A5-858D-4B39-B57B-6DFDD0FD60B5}" sibTransId="{E65CF4DC-24B9-4511-B18F-1B4FAE7D7E2A}"/>
    <dgm:cxn modelId="{6AF2F939-BE3C-4801-8716-B78D0DDB6589}" type="presOf" srcId="{3082CE57-2509-489F-86F5-3EB0A8FAF7FF}" destId="{DB7A11C5-E23C-4B0D-8200-4CB67E256F94}" srcOrd="0" destOrd="0" presId="urn:microsoft.com/office/officeart/2005/8/layout/vProcess5"/>
    <dgm:cxn modelId="{12E48E0C-C8A6-407D-9551-B462694B0745}" type="presOf" srcId="{945F15FD-3F1F-416F-A1F1-BF5CC00B499C}" destId="{B850B932-CA6C-49BC-9727-CBA83247552C}" srcOrd="0" destOrd="0" presId="urn:microsoft.com/office/officeart/2005/8/layout/vProcess5"/>
    <dgm:cxn modelId="{D0A1BEDE-5F86-4EF3-9C9F-C73489C75DA6}" type="presOf" srcId="{945F15FD-3F1F-416F-A1F1-BF5CC00B499C}" destId="{982FAD1F-3896-4C64-ACBF-7FEC32431DA6}" srcOrd="1" destOrd="0" presId="urn:microsoft.com/office/officeart/2005/8/layout/vProcess5"/>
    <dgm:cxn modelId="{3857022C-0DA1-4DEA-A206-3BE9DABAA3A1}" srcId="{FD9A6DF1-C2BD-4DC5-9E34-357BFEDCE846}" destId="{945F15FD-3F1F-416F-A1F1-BF5CC00B499C}" srcOrd="0" destOrd="0" parTransId="{DDB4D420-CA6F-42F0-B980-71ADB0834C5B}" sibTransId="{E610D0C3-D85F-496E-A646-1F346FF13BB3}"/>
    <dgm:cxn modelId="{43459A26-895C-4AA9-856D-46BEF1532ABB}" type="presOf" srcId="{E610D0C3-D85F-496E-A646-1F346FF13BB3}" destId="{62E98EB9-AC2E-455B-8A0A-54663EE6389E}" srcOrd="0" destOrd="0" presId="urn:microsoft.com/office/officeart/2005/8/layout/vProcess5"/>
    <dgm:cxn modelId="{71BB87A7-5892-462D-BE84-AE6C6AEBE9D6}" type="presOf" srcId="{FD9A6DF1-C2BD-4DC5-9E34-357BFEDCE846}" destId="{AB8A7EFC-05D3-4570-B396-4506C9EAD69D}" srcOrd="0" destOrd="0" presId="urn:microsoft.com/office/officeart/2005/8/layout/vProcess5"/>
    <dgm:cxn modelId="{CD91A7BB-5306-4332-B49D-098A21126A40}" type="presParOf" srcId="{AB8A7EFC-05D3-4570-B396-4506C9EAD69D}" destId="{62D6C875-F8C7-4329-B88E-76F6BB628E36}" srcOrd="0" destOrd="0" presId="urn:microsoft.com/office/officeart/2005/8/layout/vProcess5"/>
    <dgm:cxn modelId="{38F218F9-7EC6-4F55-BEB0-2BAE9361B5C6}" type="presParOf" srcId="{AB8A7EFC-05D3-4570-B396-4506C9EAD69D}" destId="{B850B932-CA6C-49BC-9727-CBA83247552C}" srcOrd="1" destOrd="0" presId="urn:microsoft.com/office/officeart/2005/8/layout/vProcess5"/>
    <dgm:cxn modelId="{93AD43EF-A014-43A5-9CD9-7E8E9AC3C98D}" type="presParOf" srcId="{AB8A7EFC-05D3-4570-B396-4506C9EAD69D}" destId="{DB7A11C5-E23C-4B0D-8200-4CB67E256F94}" srcOrd="2" destOrd="0" presId="urn:microsoft.com/office/officeart/2005/8/layout/vProcess5"/>
    <dgm:cxn modelId="{FABDF4C5-4F93-40FC-A3C3-528EE116F513}" type="presParOf" srcId="{AB8A7EFC-05D3-4570-B396-4506C9EAD69D}" destId="{7EF5BCCE-DD75-4D1D-BEAD-BEB60C5022B1}" srcOrd="3" destOrd="0" presId="urn:microsoft.com/office/officeart/2005/8/layout/vProcess5"/>
    <dgm:cxn modelId="{CD9C9558-69DA-4254-86C3-2A11DB8A00A3}" type="presParOf" srcId="{AB8A7EFC-05D3-4570-B396-4506C9EAD69D}" destId="{62E98EB9-AC2E-455B-8A0A-54663EE6389E}" srcOrd="4" destOrd="0" presId="urn:microsoft.com/office/officeart/2005/8/layout/vProcess5"/>
    <dgm:cxn modelId="{3421F6AD-4EF1-436D-98CE-FC3CA6CE93C6}" type="presParOf" srcId="{AB8A7EFC-05D3-4570-B396-4506C9EAD69D}" destId="{A691C44E-767B-4D06-8F78-5918083D920D}" srcOrd="5" destOrd="0" presId="urn:microsoft.com/office/officeart/2005/8/layout/vProcess5"/>
    <dgm:cxn modelId="{611CE449-E9A8-4FD6-AE77-2CD81B3F63C3}" type="presParOf" srcId="{AB8A7EFC-05D3-4570-B396-4506C9EAD69D}" destId="{982FAD1F-3896-4C64-ACBF-7FEC32431DA6}" srcOrd="6" destOrd="0" presId="urn:microsoft.com/office/officeart/2005/8/layout/vProcess5"/>
    <dgm:cxn modelId="{8B686B45-7C8B-4315-99C8-796E9674B35E}" type="presParOf" srcId="{AB8A7EFC-05D3-4570-B396-4506C9EAD69D}" destId="{08BFB598-A34F-48A4-ADFA-33ED675E319A}" srcOrd="7" destOrd="0" presId="urn:microsoft.com/office/officeart/2005/8/layout/vProcess5"/>
    <dgm:cxn modelId="{3462806D-7B9A-4A5B-8251-542B13FC2729}" type="presParOf" srcId="{AB8A7EFC-05D3-4570-B396-4506C9EAD69D}" destId="{6C646164-895D-4B49-ACC0-56660C7DC6F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108C2E-83CA-4D4C-AAE5-49D3C7BAA927}" type="doc">
      <dgm:prSet loTypeId="urn:microsoft.com/office/officeart/2005/8/layout/vList3" loCatId="picture" qsTypeId="urn:microsoft.com/office/officeart/2005/8/quickstyle/simple1" qsCatId="simple" csTypeId="urn:microsoft.com/office/officeart/2005/8/colors/colorful5" csCatId="colorful" phldr="1"/>
      <dgm:spPr/>
    </dgm:pt>
    <dgm:pt modelId="{1ECB2147-155D-4968-A5AB-9D6C602278A9}">
      <dgm:prSet phldrT="[Texto]" custT="1"/>
      <dgm:spPr/>
      <dgm:t>
        <a:bodyPr/>
        <a:lstStyle/>
        <a:p>
          <a:pPr algn="l"/>
          <a:r>
            <a:rPr lang="es-PA" sz="1600" b="0" i="0" dirty="0" smtClean="0"/>
            <a:t>Las coordenadas espacio-temporales que se configuran y que determinan muchas de las variables del proceso de enseñanza-aprendizaje.</a:t>
          </a:r>
          <a:endParaRPr lang="es-PA" sz="1600" dirty="0"/>
        </a:p>
      </dgm:t>
    </dgm:pt>
    <dgm:pt modelId="{965BA942-2A00-4F94-AD54-D8FFC223F7A8}" type="parTrans" cxnId="{65FE28BA-E4A4-4912-9504-D20372DB7925}">
      <dgm:prSet/>
      <dgm:spPr/>
      <dgm:t>
        <a:bodyPr/>
        <a:lstStyle/>
        <a:p>
          <a:endParaRPr lang="es-PA"/>
        </a:p>
      </dgm:t>
    </dgm:pt>
    <dgm:pt modelId="{BC1F7982-A626-488D-996A-FF1FED85DCCD}" type="sibTrans" cxnId="{65FE28BA-E4A4-4912-9504-D20372DB7925}">
      <dgm:prSet/>
      <dgm:spPr/>
      <dgm:t>
        <a:bodyPr/>
        <a:lstStyle/>
        <a:p>
          <a:endParaRPr lang="es-PA"/>
        </a:p>
      </dgm:t>
    </dgm:pt>
    <dgm:pt modelId="{B0DCC33F-2076-4D5D-AE4C-9CF951814B56}">
      <dgm:prSet phldrT="[Texto]" custT="1"/>
      <dgm:spPr/>
      <dgm:t>
        <a:bodyPr/>
        <a:lstStyle/>
        <a:p>
          <a:pPr algn="l"/>
          <a:r>
            <a:rPr lang="es-PA" sz="1400" b="0" i="0" dirty="0" smtClean="0"/>
            <a:t>Las instituciones u organizaciones que administran la enseñanza, en cuanto que la utilización de las telecomunicaciones requieren nuevos sistemas de distribución de los materiales, nuevas estructuras de comunicación de usuario con la organización</a:t>
          </a:r>
          <a:r>
            <a:rPr lang="es-PA" sz="1200" b="0" i="0" dirty="0" smtClean="0"/>
            <a:t>.</a:t>
          </a:r>
          <a:endParaRPr lang="es-PA" sz="1200" dirty="0"/>
        </a:p>
      </dgm:t>
    </dgm:pt>
    <dgm:pt modelId="{8D400E77-4CCA-44B6-A64F-62434AFBA070}" type="parTrans" cxnId="{34646377-68B1-4C54-8A43-B56C83229CB2}">
      <dgm:prSet/>
      <dgm:spPr/>
      <dgm:t>
        <a:bodyPr/>
        <a:lstStyle/>
        <a:p>
          <a:endParaRPr lang="es-PA"/>
        </a:p>
      </dgm:t>
    </dgm:pt>
    <dgm:pt modelId="{821F50D0-5C5A-4F40-9D97-1EC753825E1F}" type="sibTrans" cxnId="{34646377-68B1-4C54-8A43-B56C83229CB2}">
      <dgm:prSet/>
      <dgm:spPr/>
      <dgm:t>
        <a:bodyPr/>
        <a:lstStyle/>
        <a:p>
          <a:endParaRPr lang="es-PA"/>
        </a:p>
      </dgm:t>
    </dgm:pt>
    <dgm:pt modelId="{5D8B8C76-BCB1-45F9-8F1B-808C3771144D}">
      <dgm:prSet phldrT="[Texto]" custT="1"/>
      <dgm:spPr/>
      <dgm:t>
        <a:bodyPr/>
        <a:lstStyle/>
        <a:p>
          <a:pPr algn="l"/>
          <a:r>
            <a:rPr lang="es-PA" sz="1600" dirty="0" smtClean="0"/>
            <a:t>La implantación de estos nuevos sistemas, sobre todo en lo que al </a:t>
          </a:r>
          <a:r>
            <a:rPr lang="es-PA" sz="1600" dirty="0" smtClean="0"/>
            <a:t>acceso y </a:t>
          </a:r>
          <a:r>
            <a:rPr lang="es-PA" sz="1600" dirty="0" smtClean="0"/>
            <a:t>utilización por parte del usuario se refiere; entendiendo por usuarios </a:t>
          </a:r>
          <a:r>
            <a:rPr lang="es-PA" sz="1600" dirty="0" smtClean="0"/>
            <a:t>tanto profesores </a:t>
          </a:r>
          <a:r>
            <a:rPr lang="es-PA" sz="1600" dirty="0" smtClean="0"/>
            <a:t>como alumnos. </a:t>
          </a:r>
          <a:endParaRPr lang="es-PA" sz="1600" dirty="0"/>
        </a:p>
      </dgm:t>
    </dgm:pt>
    <dgm:pt modelId="{96B444CB-629C-42BC-A35F-AE950D91F176}" type="parTrans" cxnId="{70E64228-8285-4B33-AD24-5B3870259504}">
      <dgm:prSet/>
      <dgm:spPr/>
      <dgm:t>
        <a:bodyPr/>
        <a:lstStyle/>
        <a:p>
          <a:endParaRPr lang="es-PA"/>
        </a:p>
      </dgm:t>
    </dgm:pt>
    <dgm:pt modelId="{5B6872B0-7C91-4112-886A-53D83B6E2FD4}" type="sibTrans" cxnId="{70E64228-8285-4B33-AD24-5B3870259504}">
      <dgm:prSet/>
      <dgm:spPr/>
      <dgm:t>
        <a:bodyPr/>
        <a:lstStyle/>
        <a:p>
          <a:endParaRPr lang="es-PA"/>
        </a:p>
      </dgm:t>
    </dgm:pt>
    <dgm:pt modelId="{8E29B4CD-83AB-4E75-8002-ED8628B419CF}" type="pres">
      <dgm:prSet presAssocID="{31108C2E-83CA-4D4C-AAE5-49D3C7BAA927}" presName="linearFlow" presStyleCnt="0">
        <dgm:presLayoutVars>
          <dgm:dir/>
          <dgm:resizeHandles val="exact"/>
        </dgm:presLayoutVars>
      </dgm:prSet>
      <dgm:spPr/>
    </dgm:pt>
    <dgm:pt modelId="{1F612E14-60EE-4FAC-839B-A5703C91D5A8}" type="pres">
      <dgm:prSet presAssocID="{1ECB2147-155D-4968-A5AB-9D6C602278A9}" presName="composite" presStyleCnt="0"/>
      <dgm:spPr/>
    </dgm:pt>
    <dgm:pt modelId="{CC5BD4BE-7978-43B4-913C-92886082EA5E}" type="pres">
      <dgm:prSet presAssocID="{1ECB2147-155D-4968-A5AB-9D6C602278A9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A2CC8AE-25A8-4799-AFBF-C8F305AD1395}" type="pres">
      <dgm:prSet presAssocID="{1ECB2147-155D-4968-A5AB-9D6C602278A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FCADDCC-585A-4CAB-ABE2-0DEA43290109}" type="pres">
      <dgm:prSet presAssocID="{BC1F7982-A626-488D-996A-FF1FED85DCCD}" presName="spacing" presStyleCnt="0"/>
      <dgm:spPr/>
    </dgm:pt>
    <dgm:pt modelId="{6219F52A-0586-413B-89E2-0D54CF9FD4AB}" type="pres">
      <dgm:prSet presAssocID="{B0DCC33F-2076-4D5D-AE4C-9CF951814B56}" presName="composite" presStyleCnt="0"/>
      <dgm:spPr/>
    </dgm:pt>
    <dgm:pt modelId="{B2D65286-8D67-4993-BEBB-8ED8696271BD}" type="pres">
      <dgm:prSet presAssocID="{B0DCC33F-2076-4D5D-AE4C-9CF951814B56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57FE4FA-E414-4004-A214-3D9FB46F3A55}" type="pres">
      <dgm:prSet presAssocID="{B0DCC33F-2076-4D5D-AE4C-9CF951814B5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A7E6B354-96AC-4236-9A57-E4D508E4345A}" type="pres">
      <dgm:prSet presAssocID="{821F50D0-5C5A-4F40-9D97-1EC753825E1F}" presName="spacing" presStyleCnt="0"/>
      <dgm:spPr/>
    </dgm:pt>
    <dgm:pt modelId="{BBF473F0-6BCB-43C6-86EC-1A349A0828CD}" type="pres">
      <dgm:prSet presAssocID="{5D8B8C76-BCB1-45F9-8F1B-808C3771144D}" presName="composite" presStyleCnt="0"/>
      <dgm:spPr/>
    </dgm:pt>
    <dgm:pt modelId="{462D2C79-973B-4D33-AA98-D9E0F6105E07}" type="pres">
      <dgm:prSet presAssocID="{5D8B8C76-BCB1-45F9-8F1B-808C3771144D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697837A-C91D-409A-B12B-A99D26FE5402}" type="pres">
      <dgm:prSet presAssocID="{5D8B8C76-BCB1-45F9-8F1B-808C3771144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6381CCE1-B40C-417A-8680-55E6A7838206}" type="presOf" srcId="{1ECB2147-155D-4968-A5AB-9D6C602278A9}" destId="{9A2CC8AE-25A8-4799-AFBF-C8F305AD1395}" srcOrd="0" destOrd="0" presId="urn:microsoft.com/office/officeart/2005/8/layout/vList3"/>
    <dgm:cxn modelId="{34646377-68B1-4C54-8A43-B56C83229CB2}" srcId="{31108C2E-83CA-4D4C-AAE5-49D3C7BAA927}" destId="{B0DCC33F-2076-4D5D-AE4C-9CF951814B56}" srcOrd="1" destOrd="0" parTransId="{8D400E77-4CCA-44B6-A64F-62434AFBA070}" sibTransId="{821F50D0-5C5A-4F40-9D97-1EC753825E1F}"/>
    <dgm:cxn modelId="{65FE28BA-E4A4-4912-9504-D20372DB7925}" srcId="{31108C2E-83CA-4D4C-AAE5-49D3C7BAA927}" destId="{1ECB2147-155D-4968-A5AB-9D6C602278A9}" srcOrd="0" destOrd="0" parTransId="{965BA942-2A00-4F94-AD54-D8FFC223F7A8}" sibTransId="{BC1F7982-A626-488D-996A-FF1FED85DCCD}"/>
    <dgm:cxn modelId="{FFF93641-3089-47A6-9E47-2AEA31737AA4}" type="presOf" srcId="{31108C2E-83CA-4D4C-AAE5-49D3C7BAA927}" destId="{8E29B4CD-83AB-4E75-8002-ED8628B419CF}" srcOrd="0" destOrd="0" presId="urn:microsoft.com/office/officeart/2005/8/layout/vList3"/>
    <dgm:cxn modelId="{70E64228-8285-4B33-AD24-5B3870259504}" srcId="{31108C2E-83CA-4D4C-AAE5-49D3C7BAA927}" destId="{5D8B8C76-BCB1-45F9-8F1B-808C3771144D}" srcOrd="2" destOrd="0" parTransId="{96B444CB-629C-42BC-A35F-AE950D91F176}" sibTransId="{5B6872B0-7C91-4112-886A-53D83B6E2FD4}"/>
    <dgm:cxn modelId="{EF6999BF-5883-4342-B29D-00A72139A63D}" type="presOf" srcId="{B0DCC33F-2076-4D5D-AE4C-9CF951814B56}" destId="{357FE4FA-E414-4004-A214-3D9FB46F3A55}" srcOrd="0" destOrd="0" presId="urn:microsoft.com/office/officeart/2005/8/layout/vList3"/>
    <dgm:cxn modelId="{CF2A7A19-8233-4B30-9230-B582A28DADF6}" type="presOf" srcId="{5D8B8C76-BCB1-45F9-8F1B-808C3771144D}" destId="{8697837A-C91D-409A-B12B-A99D26FE5402}" srcOrd="0" destOrd="0" presId="urn:microsoft.com/office/officeart/2005/8/layout/vList3"/>
    <dgm:cxn modelId="{A185C139-EEAB-4BD6-8F5F-2A214BBDD390}" type="presParOf" srcId="{8E29B4CD-83AB-4E75-8002-ED8628B419CF}" destId="{1F612E14-60EE-4FAC-839B-A5703C91D5A8}" srcOrd="0" destOrd="0" presId="urn:microsoft.com/office/officeart/2005/8/layout/vList3"/>
    <dgm:cxn modelId="{926C5A24-E42E-4BA6-80F2-25B45DDB969B}" type="presParOf" srcId="{1F612E14-60EE-4FAC-839B-A5703C91D5A8}" destId="{CC5BD4BE-7978-43B4-913C-92886082EA5E}" srcOrd="0" destOrd="0" presId="urn:microsoft.com/office/officeart/2005/8/layout/vList3"/>
    <dgm:cxn modelId="{44A10228-C716-49EC-BF66-46F0A9D20E3C}" type="presParOf" srcId="{1F612E14-60EE-4FAC-839B-A5703C91D5A8}" destId="{9A2CC8AE-25A8-4799-AFBF-C8F305AD1395}" srcOrd="1" destOrd="0" presId="urn:microsoft.com/office/officeart/2005/8/layout/vList3"/>
    <dgm:cxn modelId="{C42C24FE-5DEC-433A-805F-C7F7DE3B1561}" type="presParOf" srcId="{8E29B4CD-83AB-4E75-8002-ED8628B419CF}" destId="{2FCADDCC-585A-4CAB-ABE2-0DEA43290109}" srcOrd="1" destOrd="0" presId="urn:microsoft.com/office/officeart/2005/8/layout/vList3"/>
    <dgm:cxn modelId="{B82895B8-CA8B-4578-A101-2241CABE8F54}" type="presParOf" srcId="{8E29B4CD-83AB-4E75-8002-ED8628B419CF}" destId="{6219F52A-0586-413B-89E2-0D54CF9FD4AB}" srcOrd="2" destOrd="0" presId="urn:microsoft.com/office/officeart/2005/8/layout/vList3"/>
    <dgm:cxn modelId="{94F73FE1-B698-4BA1-B07D-766C95173877}" type="presParOf" srcId="{6219F52A-0586-413B-89E2-0D54CF9FD4AB}" destId="{B2D65286-8D67-4993-BEBB-8ED8696271BD}" srcOrd="0" destOrd="0" presId="urn:microsoft.com/office/officeart/2005/8/layout/vList3"/>
    <dgm:cxn modelId="{6680A9FC-81EA-4766-A5A9-E113D22C6FEB}" type="presParOf" srcId="{6219F52A-0586-413B-89E2-0D54CF9FD4AB}" destId="{357FE4FA-E414-4004-A214-3D9FB46F3A55}" srcOrd="1" destOrd="0" presId="urn:microsoft.com/office/officeart/2005/8/layout/vList3"/>
    <dgm:cxn modelId="{92505D71-CEBA-437C-B99D-A03E5FB5EFEE}" type="presParOf" srcId="{8E29B4CD-83AB-4E75-8002-ED8628B419CF}" destId="{A7E6B354-96AC-4236-9A57-E4D508E4345A}" srcOrd="3" destOrd="0" presId="urn:microsoft.com/office/officeart/2005/8/layout/vList3"/>
    <dgm:cxn modelId="{0019EE4D-0316-4611-8258-4245FFDF44FF}" type="presParOf" srcId="{8E29B4CD-83AB-4E75-8002-ED8628B419CF}" destId="{BBF473F0-6BCB-43C6-86EC-1A349A0828CD}" srcOrd="4" destOrd="0" presId="urn:microsoft.com/office/officeart/2005/8/layout/vList3"/>
    <dgm:cxn modelId="{0D95CAE0-9200-4724-BEA2-BAE92CFB7E0B}" type="presParOf" srcId="{BBF473F0-6BCB-43C6-86EC-1A349A0828CD}" destId="{462D2C79-973B-4D33-AA98-D9E0F6105E07}" srcOrd="0" destOrd="0" presId="urn:microsoft.com/office/officeart/2005/8/layout/vList3"/>
    <dgm:cxn modelId="{3AE09C20-E32B-499B-AB64-FA0F57CDD7EA}" type="presParOf" srcId="{BBF473F0-6BCB-43C6-86EC-1A349A0828CD}" destId="{8697837A-C91D-409A-B12B-A99D26FE540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CE6B5C-E430-4E96-9294-DED16F263EC0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A"/>
        </a:p>
      </dgm:t>
    </dgm:pt>
    <dgm:pt modelId="{1CC01705-D0AB-408C-8F0E-C15828B4BD33}">
      <dgm:prSet phldrT="[Texto]"/>
      <dgm:spPr/>
      <dgm:t>
        <a:bodyPr/>
        <a:lstStyle/>
        <a:p>
          <a:r>
            <a:rPr lang="es-PA" b="0" i="0" dirty="0" smtClean="0"/>
            <a:t>Educación para el empleo</a:t>
          </a:r>
          <a:endParaRPr lang="es-PA" dirty="0"/>
        </a:p>
      </dgm:t>
    </dgm:pt>
    <dgm:pt modelId="{E553AFEF-1871-4311-A020-36C921B760FC}" type="parTrans" cxnId="{5ED9473A-96B9-4F67-B8B7-682C83276275}">
      <dgm:prSet/>
      <dgm:spPr/>
      <dgm:t>
        <a:bodyPr/>
        <a:lstStyle/>
        <a:p>
          <a:endParaRPr lang="es-PA"/>
        </a:p>
      </dgm:t>
    </dgm:pt>
    <dgm:pt modelId="{27B8A0A7-8F24-4C0E-BFBB-84DB774920CE}" type="sibTrans" cxnId="{5ED9473A-96B9-4F67-B8B7-682C83276275}">
      <dgm:prSet/>
      <dgm:spPr/>
      <dgm:t>
        <a:bodyPr/>
        <a:lstStyle/>
        <a:p>
          <a:endParaRPr lang="es-PA"/>
        </a:p>
      </dgm:t>
    </dgm:pt>
    <dgm:pt modelId="{E35D7518-1D0F-4E9A-9A95-C984CB022189}">
      <dgm:prSet phldrT="[Texto]"/>
      <dgm:spPr/>
      <dgm:t>
        <a:bodyPr/>
        <a:lstStyle/>
        <a:p>
          <a:r>
            <a:rPr lang="es-PA" b="0" i="0" dirty="0" smtClean="0"/>
            <a:t>Educación para la vida</a:t>
          </a:r>
          <a:endParaRPr lang="es-PA" dirty="0"/>
        </a:p>
      </dgm:t>
    </dgm:pt>
    <dgm:pt modelId="{395F977B-EEB5-4F74-B32D-BA16356832F7}" type="parTrans" cxnId="{B3057A2A-81D8-449D-B064-CB3FC696AAA6}">
      <dgm:prSet/>
      <dgm:spPr/>
      <dgm:t>
        <a:bodyPr/>
        <a:lstStyle/>
        <a:p>
          <a:endParaRPr lang="es-PA"/>
        </a:p>
      </dgm:t>
    </dgm:pt>
    <dgm:pt modelId="{D80C3276-6B83-4C6E-82A5-722854D142BD}" type="sibTrans" cxnId="{B3057A2A-81D8-449D-B064-CB3FC696AAA6}">
      <dgm:prSet/>
      <dgm:spPr/>
      <dgm:t>
        <a:bodyPr/>
        <a:lstStyle/>
        <a:p>
          <a:endParaRPr lang="es-PA"/>
        </a:p>
      </dgm:t>
    </dgm:pt>
    <dgm:pt modelId="{E8D9A7FD-53DF-4528-8E63-EDB1F60EAFB7}">
      <dgm:prSet phldrT="[Texto]"/>
      <dgm:spPr/>
      <dgm:t>
        <a:bodyPr/>
        <a:lstStyle/>
        <a:p>
          <a:r>
            <a:rPr lang="es-PA" b="0" i="0" dirty="0" smtClean="0"/>
            <a:t>Educación para el mundo</a:t>
          </a:r>
          <a:endParaRPr lang="es-PA" dirty="0"/>
        </a:p>
      </dgm:t>
    </dgm:pt>
    <dgm:pt modelId="{1A4DF22C-D8DD-469A-A9C3-AD06C06EABD4}" type="parTrans" cxnId="{CAA8E4AD-7219-48C2-8BEE-819D3DA9D535}">
      <dgm:prSet/>
      <dgm:spPr/>
      <dgm:t>
        <a:bodyPr/>
        <a:lstStyle/>
        <a:p>
          <a:endParaRPr lang="es-PA"/>
        </a:p>
      </dgm:t>
    </dgm:pt>
    <dgm:pt modelId="{CC9AD61D-50F1-4441-B3B3-245B6761FFD1}" type="sibTrans" cxnId="{CAA8E4AD-7219-48C2-8BEE-819D3DA9D535}">
      <dgm:prSet/>
      <dgm:spPr/>
      <dgm:t>
        <a:bodyPr/>
        <a:lstStyle/>
        <a:p>
          <a:endParaRPr lang="es-PA"/>
        </a:p>
      </dgm:t>
    </dgm:pt>
    <dgm:pt modelId="{A59A36D2-EA95-479F-97C4-317ABEE36DDB}">
      <dgm:prSet phldrT="[Texto]"/>
      <dgm:spPr/>
      <dgm:t>
        <a:bodyPr/>
        <a:lstStyle/>
        <a:p>
          <a:r>
            <a:rPr lang="es-PA" b="0" i="0" dirty="0" smtClean="0"/>
            <a:t>Educación para el auto-desarrollo</a:t>
          </a:r>
          <a:endParaRPr lang="es-PA" dirty="0"/>
        </a:p>
      </dgm:t>
    </dgm:pt>
    <dgm:pt modelId="{4EB7DF65-0FA0-4033-A6AD-E81FA23E2DC0}" type="parTrans" cxnId="{D8AF251A-C3FF-4976-BBFE-CBDCB8D4A22F}">
      <dgm:prSet/>
      <dgm:spPr/>
      <dgm:t>
        <a:bodyPr/>
        <a:lstStyle/>
        <a:p>
          <a:endParaRPr lang="es-PA"/>
        </a:p>
      </dgm:t>
    </dgm:pt>
    <dgm:pt modelId="{38119BC0-C29D-4BA2-A529-88D65225CC98}" type="sibTrans" cxnId="{D8AF251A-C3FF-4976-BBFE-CBDCB8D4A22F}">
      <dgm:prSet/>
      <dgm:spPr/>
      <dgm:t>
        <a:bodyPr/>
        <a:lstStyle/>
        <a:p>
          <a:endParaRPr lang="es-PA"/>
        </a:p>
      </dgm:t>
    </dgm:pt>
    <dgm:pt modelId="{EE39A012-975A-4B0A-847B-4AEBDF675613}">
      <dgm:prSet phldrT="[Texto]"/>
      <dgm:spPr/>
      <dgm:t>
        <a:bodyPr/>
        <a:lstStyle/>
        <a:p>
          <a:r>
            <a:rPr lang="es-PA" b="0" i="0" dirty="0" smtClean="0"/>
            <a:t>Educación para el ocio</a:t>
          </a:r>
          <a:endParaRPr lang="es-PA" dirty="0"/>
        </a:p>
      </dgm:t>
    </dgm:pt>
    <dgm:pt modelId="{7D8D54B1-F76D-48E2-B251-18108EF43579}" type="parTrans" cxnId="{56299D8E-6F58-4CFD-BBBF-0EF6857A9095}">
      <dgm:prSet/>
      <dgm:spPr/>
      <dgm:t>
        <a:bodyPr/>
        <a:lstStyle/>
        <a:p>
          <a:endParaRPr lang="es-PA"/>
        </a:p>
      </dgm:t>
    </dgm:pt>
    <dgm:pt modelId="{6C1BBA06-4D62-4339-B080-E2C8AF86DDCB}" type="sibTrans" cxnId="{56299D8E-6F58-4CFD-BBBF-0EF6857A9095}">
      <dgm:prSet/>
      <dgm:spPr/>
      <dgm:t>
        <a:bodyPr/>
        <a:lstStyle/>
        <a:p>
          <a:endParaRPr lang="es-PA"/>
        </a:p>
      </dgm:t>
    </dgm:pt>
    <dgm:pt modelId="{1A21A3F0-9EB7-445D-AB63-6FE08E293BA9}" type="pres">
      <dgm:prSet presAssocID="{F4CE6B5C-E430-4E96-9294-DED16F263EC0}" presName="cycle" presStyleCnt="0">
        <dgm:presLayoutVars>
          <dgm:dir/>
          <dgm:resizeHandles val="exact"/>
        </dgm:presLayoutVars>
      </dgm:prSet>
      <dgm:spPr/>
    </dgm:pt>
    <dgm:pt modelId="{239395D3-B594-42E7-BB20-5DA2C9AAEBBC}" type="pres">
      <dgm:prSet presAssocID="{1CC01705-D0AB-408C-8F0E-C15828B4BD3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D82862A-3A65-42F6-9A17-C00115061E26}" type="pres">
      <dgm:prSet presAssocID="{1CC01705-D0AB-408C-8F0E-C15828B4BD33}" presName="spNode" presStyleCnt="0"/>
      <dgm:spPr/>
    </dgm:pt>
    <dgm:pt modelId="{AB08CC8D-DF31-4189-9D14-1EE096A6441E}" type="pres">
      <dgm:prSet presAssocID="{27B8A0A7-8F24-4C0E-BFBB-84DB774920CE}" presName="sibTrans" presStyleLbl="sibTrans1D1" presStyleIdx="0" presStyleCnt="5"/>
      <dgm:spPr/>
    </dgm:pt>
    <dgm:pt modelId="{45B6AA09-D245-49C4-9824-7137FB416461}" type="pres">
      <dgm:prSet presAssocID="{E35D7518-1D0F-4E9A-9A95-C984CB02218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9DD86E5-8FA6-45FC-99EC-3ABD8746063A}" type="pres">
      <dgm:prSet presAssocID="{E35D7518-1D0F-4E9A-9A95-C984CB022189}" presName="spNode" presStyleCnt="0"/>
      <dgm:spPr/>
    </dgm:pt>
    <dgm:pt modelId="{54530B08-4F0B-443B-B5BD-0CD7B0F3C983}" type="pres">
      <dgm:prSet presAssocID="{D80C3276-6B83-4C6E-82A5-722854D142BD}" presName="sibTrans" presStyleLbl="sibTrans1D1" presStyleIdx="1" presStyleCnt="5"/>
      <dgm:spPr/>
    </dgm:pt>
    <dgm:pt modelId="{D3D419D6-27B2-4AAC-9B35-1EF90E0E66DD}" type="pres">
      <dgm:prSet presAssocID="{E8D9A7FD-53DF-4528-8E63-EDB1F60EAFB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9CA9894D-4C3D-4D1B-AA92-4C9AD9E67F5F}" type="pres">
      <dgm:prSet presAssocID="{E8D9A7FD-53DF-4528-8E63-EDB1F60EAFB7}" presName="spNode" presStyleCnt="0"/>
      <dgm:spPr/>
    </dgm:pt>
    <dgm:pt modelId="{B27B5CF1-D9D5-47F2-A8C9-EB3362082A1F}" type="pres">
      <dgm:prSet presAssocID="{CC9AD61D-50F1-4441-B3B3-245B6761FFD1}" presName="sibTrans" presStyleLbl="sibTrans1D1" presStyleIdx="2" presStyleCnt="5"/>
      <dgm:spPr/>
    </dgm:pt>
    <dgm:pt modelId="{0D855DBC-4C03-45D2-B48A-764A22F88C01}" type="pres">
      <dgm:prSet presAssocID="{A59A36D2-EA95-479F-97C4-317ABEE36DD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AB25C68-3548-4B0E-B7A1-4E7ABAB66AEE}" type="pres">
      <dgm:prSet presAssocID="{A59A36D2-EA95-479F-97C4-317ABEE36DDB}" presName="spNode" presStyleCnt="0"/>
      <dgm:spPr/>
    </dgm:pt>
    <dgm:pt modelId="{B055DF63-FBA2-40F4-869E-D08EFC28B267}" type="pres">
      <dgm:prSet presAssocID="{38119BC0-C29D-4BA2-A529-88D65225CC98}" presName="sibTrans" presStyleLbl="sibTrans1D1" presStyleIdx="3" presStyleCnt="5"/>
      <dgm:spPr/>
    </dgm:pt>
    <dgm:pt modelId="{A4B82B8D-E529-4DC3-AA56-D1AB05EA745F}" type="pres">
      <dgm:prSet presAssocID="{EE39A012-975A-4B0A-847B-4AEBDF67561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B0442EE8-2E21-450C-BEF3-087D0CAB812D}" type="pres">
      <dgm:prSet presAssocID="{EE39A012-975A-4B0A-847B-4AEBDF675613}" presName="spNode" presStyleCnt="0"/>
      <dgm:spPr/>
    </dgm:pt>
    <dgm:pt modelId="{AAC6FB62-815C-4412-9BC1-7EC8ACBE9D06}" type="pres">
      <dgm:prSet presAssocID="{6C1BBA06-4D62-4339-B080-E2C8AF86DDCB}" presName="sibTrans" presStyleLbl="sibTrans1D1" presStyleIdx="4" presStyleCnt="5"/>
      <dgm:spPr/>
    </dgm:pt>
  </dgm:ptLst>
  <dgm:cxnLst>
    <dgm:cxn modelId="{5319D85D-BE04-4E47-BC5D-97D06D8B5BC2}" type="presOf" srcId="{E35D7518-1D0F-4E9A-9A95-C984CB022189}" destId="{45B6AA09-D245-49C4-9824-7137FB416461}" srcOrd="0" destOrd="0" presId="urn:microsoft.com/office/officeart/2005/8/layout/cycle5"/>
    <dgm:cxn modelId="{553DC840-B7E7-4573-9997-9B4094FBDBAE}" type="presOf" srcId="{D80C3276-6B83-4C6E-82A5-722854D142BD}" destId="{54530B08-4F0B-443B-B5BD-0CD7B0F3C983}" srcOrd="0" destOrd="0" presId="urn:microsoft.com/office/officeart/2005/8/layout/cycle5"/>
    <dgm:cxn modelId="{AEADDBF2-0719-4CB4-8AF6-28BCE38632E8}" type="presOf" srcId="{A59A36D2-EA95-479F-97C4-317ABEE36DDB}" destId="{0D855DBC-4C03-45D2-B48A-764A22F88C01}" srcOrd="0" destOrd="0" presId="urn:microsoft.com/office/officeart/2005/8/layout/cycle5"/>
    <dgm:cxn modelId="{2287E216-D8F5-4E95-B9B4-18D0E880535D}" type="presOf" srcId="{CC9AD61D-50F1-4441-B3B3-245B6761FFD1}" destId="{B27B5CF1-D9D5-47F2-A8C9-EB3362082A1F}" srcOrd="0" destOrd="0" presId="urn:microsoft.com/office/officeart/2005/8/layout/cycle5"/>
    <dgm:cxn modelId="{DF6405F7-8942-4558-B6C6-4BA0BA96EDB0}" type="presOf" srcId="{EE39A012-975A-4B0A-847B-4AEBDF675613}" destId="{A4B82B8D-E529-4DC3-AA56-D1AB05EA745F}" srcOrd="0" destOrd="0" presId="urn:microsoft.com/office/officeart/2005/8/layout/cycle5"/>
    <dgm:cxn modelId="{25046EAF-FB68-438F-9A44-0B44E211640D}" type="presOf" srcId="{6C1BBA06-4D62-4339-B080-E2C8AF86DDCB}" destId="{AAC6FB62-815C-4412-9BC1-7EC8ACBE9D06}" srcOrd="0" destOrd="0" presId="urn:microsoft.com/office/officeart/2005/8/layout/cycle5"/>
    <dgm:cxn modelId="{B3057A2A-81D8-449D-B064-CB3FC696AAA6}" srcId="{F4CE6B5C-E430-4E96-9294-DED16F263EC0}" destId="{E35D7518-1D0F-4E9A-9A95-C984CB022189}" srcOrd="1" destOrd="0" parTransId="{395F977B-EEB5-4F74-B32D-BA16356832F7}" sibTransId="{D80C3276-6B83-4C6E-82A5-722854D142BD}"/>
    <dgm:cxn modelId="{CAA8E4AD-7219-48C2-8BEE-819D3DA9D535}" srcId="{F4CE6B5C-E430-4E96-9294-DED16F263EC0}" destId="{E8D9A7FD-53DF-4528-8E63-EDB1F60EAFB7}" srcOrd="2" destOrd="0" parTransId="{1A4DF22C-D8DD-469A-A9C3-AD06C06EABD4}" sibTransId="{CC9AD61D-50F1-4441-B3B3-245B6761FFD1}"/>
    <dgm:cxn modelId="{7466A564-9B66-4566-B82F-1A1638595188}" type="presOf" srcId="{F4CE6B5C-E430-4E96-9294-DED16F263EC0}" destId="{1A21A3F0-9EB7-445D-AB63-6FE08E293BA9}" srcOrd="0" destOrd="0" presId="urn:microsoft.com/office/officeart/2005/8/layout/cycle5"/>
    <dgm:cxn modelId="{84BC86AB-D28A-49EB-8ADB-88BD19A33854}" type="presOf" srcId="{1CC01705-D0AB-408C-8F0E-C15828B4BD33}" destId="{239395D3-B594-42E7-BB20-5DA2C9AAEBBC}" srcOrd="0" destOrd="0" presId="urn:microsoft.com/office/officeart/2005/8/layout/cycle5"/>
    <dgm:cxn modelId="{7D55880F-AB39-4F92-B95F-C241F3943000}" type="presOf" srcId="{38119BC0-C29D-4BA2-A529-88D65225CC98}" destId="{B055DF63-FBA2-40F4-869E-D08EFC28B267}" srcOrd="0" destOrd="0" presId="urn:microsoft.com/office/officeart/2005/8/layout/cycle5"/>
    <dgm:cxn modelId="{5ED9473A-96B9-4F67-B8B7-682C83276275}" srcId="{F4CE6B5C-E430-4E96-9294-DED16F263EC0}" destId="{1CC01705-D0AB-408C-8F0E-C15828B4BD33}" srcOrd="0" destOrd="0" parTransId="{E553AFEF-1871-4311-A020-36C921B760FC}" sibTransId="{27B8A0A7-8F24-4C0E-BFBB-84DB774920CE}"/>
    <dgm:cxn modelId="{56299D8E-6F58-4CFD-BBBF-0EF6857A9095}" srcId="{F4CE6B5C-E430-4E96-9294-DED16F263EC0}" destId="{EE39A012-975A-4B0A-847B-4AEBDF675613}" srcOrd="4" destOrd="0" parTransId="{7D8D54B1-F76D-48E2-B251-18108EF43579}" sibTransId="{6C1BBA06-4D62-4339-B080-E2C8AF86DDCB}"/>
    <dgm:cxn modelId="{C97B0C68-C8E8-4796-BA62-DC344CC88E3F}" type="presOf" srcId="{E8D9A7FD-53DF-4528-8E63-EDB1F60EAFB7}" destId="{D3D419D6-27B2-4AAC-9B35-1EF90E0E66DD}" srcOrd="0" destOrd="0" presId="urn:microsoft.com/office/officeart/2005/8/layout/cycle5"/>
    <dgm:cxn modelId="{D545838B-AABB-45BA-82B5-CDD0E0F89151}" type="presOf" srcId="{27B8A0A7-8F24-4C0E-BFBB-84DB774920CE}" destId="{AB08CC8D-DF31-4189-9D14-1EE096A6441E}" srcOrd="0" destOrd="0" presId="urn:microsoft.com/office/officeart/2005/8/layout/cycle5"/>
    <dgm:cxn modelId="{D8AF251A-C3FF-4976-BBFE-CBDCB8D4A22F}" srcId="{F4CE6B5C-E430-4E96-9294-DED16F263EC0}" destId="{A59A36D2-EA95-479F-97C4-317ABEE36DDB}" srcOrd="3" destOrd="0" parTransId="{4EB7DF65-0FA0-4033-A6AD-E81FA23E2DC0}" sibTransId="{38119BC0-C29D-4BA2-A529-88D65225CC98}"/>
    <dgm:cxn modelId="{C9F7247C-E429-42CB-89EE-E596160AB5D9}" type="presParOf" srcId="{1A21A3F0-9EB7-445D-AB63-6FE08E293BA9}" destId="{239395D3-B594-42E7-BB20-5DA2C9AAEBBC}" srcOrd="0" destOrd="0" presId="urn:microsoft.com/office/officeart/2005/8/layout/cycle5"/>
    <dgm:cxn modelId="{6F6E064C-BAA8-43C6-BDD1-D222A96DEA65}" type="presParOf" srcId="{1A21A3F0-9EB7-445D-AB63-6FE08E293BA9}" destId="{5D82862A-3A65-42F6-9A17-C00115061E26}" srcOrd="1" destOrd="0" presId="urn:microsoft.com/office/officeart/2005/8/layout/cycle5"/>
    <dgm:cxn modelId="{91AF5186-C4E7-43BD-B478-BFA04377ABFD}" type="presParOf" srcId="{1A21A3F0-9EB7-445D-AB63-6FE08E293BA9}" destId="{AB08CC8D-DF31-4189-9D14-1EE096A6441E}" srcOrd="2" destOrd="0" presId="urn:microsoft.com/office/officeart/2005/8/layout/cycle5"/>
    <dgm:cxn modelId="{078FA61F-D0DD-4D0C-AC5D-3CFF08B388E9}" type="presParOf" srcId="{1A21A3F0-9EB7-445D-AB63-6FE08E293BA9}" destId="{45B6AA09-D245-49C4-9824-7137FB416461}" srcOrd="3" destOrd="0" presId="urn:microsoft.com/office/officeart/2005/8/layout/cycle5"/>
    <dgm:cxn modelId="{823DCF4D-3CE1-4E55-B211-089E669B4C63}" type="presParOf" srcId="{1A21A3F0-9EB7-445D-AB63-6FE08E293BA9}" destId="{E9DD86E5-8FA6-45FC-99EC-3ABD8746063A}" srcOrd="4" destOrd="0" presId="urn:microsoft.com/office/officeart/2005/8/layout/cycle5"/>
    <dgm:cxn modelId="{0839561E-D234-4D44-B022-EE652631B83C}" type="presParOf" srcId="{1A21A3F0-9EB7-445D-AB63-6FE08E293BA9}" destId="{54530B08-4F0B-443B-B5BD-0CD7B0F3C983}" srcOrd="5" destOrd="0" presId="urn:microsoft.com/office/officeart/2005/8/layout/cycle5"/>
    <dgm:cxn modelId="{06E77157-4243-4A45-B7D2-CF87EED758F6}" type="presParOf" srcId="{1A21A3F0-9EB7-445D-AB63-6FE08E293BA9}" destId="{D3D419D6-27B2-4AAC-9B35-1EF90E0E66DD}" srcOrd="6" destOrd="0" presId="urn:microsoft.com/office/officeart/2005/8/layout/cycle5"/>
    <dgm:cxn modelId="{BA43FE42-4559-4565-84DC-887B9BCD5102}" type="presParOf" srcId="{1A21A3F0-9EB7-445D-AB63-6FE08E293BA9}" destId="{9CA9894D-4C3D-4D1B-AA92-4C9AD9E67F5F}" srcOrd="7" destOrd="0" presId="urn:microsoft.com/office/officeart/2005/8/layout/cycle5"/>
    <dgm:cxn modelId="{7D766EA4-EC13-42E6-80E4-BD3552AD8D7A}" type="presParOf" srcId="{1A21A3F0-9EB7-445D-AB63-6FE08E293BA9}" destId="{B27B5CF1-D9D5-47F2-A8C9-EB3362082A1F}" srcOrd="8" destOrd="0" presId="urn:microsoft.com/office/officeart/2005/8/layout/cycle5"/>
    <dgm:cxn modelId="{491C19C0-5BF4-4430-8264-3DC2A7EDA242}" type="presParOf" srcId="{1A21A3F0-9EB7-445D-AB63-6FE08E293BA9}" destId="{0D855DBC-4C03-45D2-B48A-764A22F88C01}" srcOrd="9" destOrd="0" presId="urn:microsoft.com/office/officeart/2005/8/layout/cycle5"/>
    <dgm:cxn modelId="{330B7F2E-AE08-42E2-ABA4-A95B352F3117}" type="presParOf" srcId="{1A21A3F0-9EB7-445D-AB63-6FE08E293BA9}" destId="{5AB25C68-3548-4B0E-B7A1-4E7ABAB66AEE}" srcOrd="10" destOrd="0" presId="urn:microsoft.com/office/officeart/2005/8/layout/cycle5"/>
    <dgm:cxn modelId="{3456C1CC-DE98-482C-8E57-2F71C4EBEBCB}" type="presParOf" srcId="{1A21A3F0-9EB7-445D-AB63-6FE08E293BA9}" destId="{B055DF63-FBA2-40F4-869E-D08EFC28B267}" srcOrd="11" destOrd="0" presId="urn:microsoft.com/office/officeart/2005/8/layout/cycle5"/>
    <dgm:cxn modelId="{D91A7209-F7B7-4210-9D09-C34742CD03C0}" type="presParOf" srcId="{1A21A3F0-9EB7-445D-AB63-6FE08E293BA9}" destId="{A4B82B8D-E529-4DC3-AA56-D1AB05EA745F}" srcOrd="12" destOrd="0" presId="urn:microsoft.com/office/officeart/2005/8/layout/cycle5"/>
    <dgm:cxn modelId="{96B360D8-28AD-4C96-9DFA-596D2AD30072}" type="presParOf" srcId="{1A21A3F0-9EB7-445D-AB63-6FE08E293BA9}" destId="{B0442EE8-2E21-450C-BEF3-087D0CAB812D}" srcOrd="13" destOrd="0" presId="urn:microsoft.com/office/officeart/2005/8/layout/cycle5"/>
    <dgm:cxn modelId="{5613E2B5-2CDF-42F5-A5AA-35A90A319874}" type="presParOf" srcId="{1A21A3F0-9EB7-445D-AB63-6FE08E293BA9}" destId="{AAC6FB62-815C-4412-9BC1-7EC8ACBE9D06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1B88F3-FDB9-49C1-AB15-1A6D14A7320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A"/>
        </a:p>
      </dgm:t>
    </dgm:pt>
    <dgm:pt modelId="{0A1919C5-78E1-4FE7-BB69-634290FBD4A8}">
      <dgm:prSet phldrT="[Texto]"/>
      <dgm:spPr/>
      <dgm:t>
        <a:bodyPr/>
        <a:lstStyle/>
        <a:p>
          <a:r>
            <a:rPr lang="es-PA" b="1" dirty="0" smtClean="0"/>
            <a:t>1. </a:t>
          </a:r>
          <a:r>
            <a:rPr lang="es-PA" b="1" i="0" dirty="0" smtClean="0"/>
            <a:t>A</a:t>
          </a:r>
          <a:r>
            <a:rPr lang="es-PA" b="1" dirty="0" smtClean="0"/>
            <a:t>cceso a un amplio rango de recursos de </a:t>
          </a:r>
          <a:r>
            <a:rPr lang="es-PA" b="1" dirty="0" smtClean="0"/>
            <a:t>aprendizaje: </a:t>
          </a:r>
          <a:r>
            <a:rPr lang="es-PA" dirty="0" smtClean="0"/>
            <a:t>Deben tener</a:t>
          </a:r>
        </a:p>
        <a:p>
          <a:r>
            <a:rPr lang="es-PA" dirty="0" smtClean="0"/>
            <a:t>acceso a una variedad de recursos de información incluyendo bibliotecas,</a:t>
          </a:r>
        </a:p>
        <a:p>
          <a:r>
            <a:rPr lang="pt-BR" dirty="0" smtClean="0"/>
            <a:t>bases informáticas, programas de software, paquetes multimedia,</a:t>
          </a:r>
        </a:p>
        <a:p>
          <a:r>
            <a:rPr lang="es-PA" dirty="0" smtClean="0"/>
            <a:t>expertos en contenido, y a otros sistemas de comunicación.</a:t>
          </a:r>
          <a:endParaRPr lang="es-PA" dirty="0"/>
        </a:p>
      </dgm:t>
    </dgm:pt>
    <dgm:pt modelId="{DBDC56BC-B1E8-42F4-9A2B-A724FF65A0B9}" type="parTrans" cxnId="{E3471F11-8CB8-431F-BE5D-162730605A80}">
      <dgm:prSet/>
      <dgm:spPr/>
      <dgm:t>
        <a:bodyPr/>
        <a:lstStyle/>
        <a:p>
          <a:endParaRPr lang="es-PA"/>
        </a:p>
      </dgm:t>
    </dgm:pt>
    <dgm:pt modelId="{EA19F715-0EFD-4B60-BC21-2DF14F380A4F}" type="sibTrans" cxnId="{E3471F11-8CB8-431F-BE5D-162730605A80}">
      <dgm:prSet/>
      <dgm:spPr/>
      <dgm:t>
        <a:bodyPr/>
        <a:lstStyle/>
        <a:p>
          <a:endParaRPr lang="es-PA"/>
        </a:p>
      </dgm:t>
    </dgm:pt>
    <dgm:pt modelId="{92F2236D-2B1C-43DB-A61F-186BECDD06E9}">
      <dgm:prSet phldrT="[Texto]"/>
      <dgm:spPr/>
      <dgm:t>
        <a:bodyPr/>
        <a:lstStyle/>
        <a:p>
          <a:r>
            <a:rPr lang="es-PA" dirty="0" smtClean="0"/>
            <a:t>2. </a:t>
          </a:r>
          <a:r>
            <a:rPr lang="es-PA" b="1" i="0" dirty="0" smtClean="0"/>
            <a:t>Control activo de los recursos de aprendizaje. </a:t>
          </a:r>
          <a:r>
            <a:rPr lang="es-PA" b="0" i="0" dirty="0" smtClean="0"/>
            <a:t>El alumno debe poder</a:t>
          </a:r>
        </a:p>
        <a:p>
          <a:r>
            <a:rPr lang="es-PA" b="0" i="0" dirty="0" smtClean="0"/>
            <a:t>manipular activamente la información, debe ser capaz de organizar</a:t>
          </a:r>
        </a:p>
        <a:p>
          <a:r>
            <a:rPr lang="es-PA" b="0" i="0" dirty="0" smtClean="0"/>
            <a:t>información de distintas maneras, elaborar estructuras cognitivas más</a:t>
          </a:r>
        </a:p>
        <a:p>
          <a:r>
            <a:rPr lang="es-PA" b="0" i="0" dirty="0" smtClean="0"/>
            <a:t>complejas que la simple respuesta a pantallas previamente diseñadas.</a:t>
          </a:r>
          <a:endParaRPr lang="es-PA" dirty="0"/>
        </a:p>
      </dgm:t>
    </dgm:pt>
    <dgm:pt modelId="{E9606ECD-625D-4B93-AB22-AFBF187E1A8D}" type="parTrans" cxnId="{A84F0B88-23F9-456E-82A2-466DE987F599}">
      <dgm:prSet/>
      <dgm:spPr/>
      <dgm:t>
        <a:bodyPr/>
        <a:lstStyle/>
        <a:p>
          <a:endParaRPr lang="es-PA"/>
        </a:p>
      </dgm:t>
    </dgm:pt>
    <dgm:pt modelId="{A9DB33C3-94BD-45F6-A81E-DF05BD925168}" type="sibTrans" cxnId="{A84F0B88-23F9-456E-82A2-466DE987F599}">
      <dgm:prSet/>
      <dgm:spPr/>
      <dgm:t>
        <a:bodyPr/>
        <a:lstStyle/>
        <a:p>
          <a:endParaRPr lang="es-PA"/>
        </a:p>
      </dgm:t>
    </dgm:pt>
    <dgm:pt modelId="{FACD67A6-C40D-4831-B489-FE07298C7F7C}">
      <dgm:prSet phldrT="[Texto]"/>
      <dgm:spPr/>
      <dgm:t>
        <a:bodyPr/>
        <a:lstStyle/>
        <a:p>
          <a:r>
            <a:rPr lang="es-PA" dirty="0" smtClean="0"/>
            <a:t>3. </a:t>
          </a:r>
          <a:r>
            <a:rPr lang="es-PA" b="0" i="0" dirty="0" smtClean="0"/>
            <a:t>Participación de los alumnos en experiencias de aprendizaje</a:t>
          </a:r>
        </a:p>
        <a:p>
          <a:r>
            <a:rPr lang="es-PA" b="0" i="0" dirty="0" smtClean="0"/>
            <a:t>individualizadas. Basadas en sus destrezas, conocimientos, intereses y</a:t>
          </a:r>
        </a:p>
        <a:p>
          <a:r>
            <a:rPr lang="es-PA" b="0" i="0" dirty="0" smtClean="0"/>
            <a:t>objetivos. Debe entenderse que instrucción individualizada no significa aislada.</a:t>
          </a:r>
          <a:endParaRPr lang="es-PA" dirty="0"/>
        </a:p>
      </dgm:t>
    </dgm:pt>
    <dgm:pt modelId="{466D277F-EC73-40D2-A307-743C218E8283}" type="parTrans" cxnId="{C336F85B-0E61-4B3D-9A38-9DAEC80866B9}">
      <dgm:prSet/>
      <dgm:spPr/>
      <dgm:t>
        <a:bodyPr/>
        <a:lstStyle/>
        <a:p>
          <a:endParaRPr lang="es-PA"/>
        </a:p>
      </dgm:t>
    </dgm:pt>
    <dgm:pt modelId="{749FB8C4-55C0-4DBE-B287-2C5B64828F81}" type="sibTrans" cxnId="{C336F85B-0E61-4B3D-9A38-9DAEC80866B9}">
      <dgm:prSet/>
      <dgm:spPr/>
      <dgm:t>
        <a:bodyPr/>
        <a:lstStyle/>
        <a:p>
          <a:endParaRPr lang="es-PA"/>
        </a:p>
      </dgm:t>
    </dgm:pt>
    <dgm:pt modelId="{5B9FEA78-E61B-4814-A305-72D1B943F450}">
      <dgm:prSet phldrT="[Texto]"/>
      <dgm:spPr/>
      <dgm:t>
        <a:bodyPr/>
        <a:lstStyle/>
        <a:p>
          <a:r>
            <a:rPr lang="es-PA" dirty="0" smtClean="0"/>
            <a:t>4. </a:t>
          </a:r>
          <a:r>
            <a:rPr lang="es-PA" b="0" i="0" dirty="0" smtClean="0"/>
            <a:t>Acceso a grupos de aprendizaje colaborativo, que permita al alumno</a:t>
          </a:r>
        </a:p>
        <a:p>
          <a:r>
            <a:rPr lang="es-PA" b="0" i="0" dirty="0" smtClean="0"/>
            <a:t>trabajar con otros para alcanzar objetivos en común para maduración,</a:t>
          </a:r>
        </a:p>
        <a:p>
          <a:r>
            <a:rPr lang="es-PA" b="0" i="0" dirty="0" smtClean="0"/>
            <a:t>éxito y satisfacción personal. Este tipo de actividades no deben limitarse</a:t>
          </a:r>
        </a:p>
        <a:p>
          <a:r>
            <a:rPr lang="es-PA" b="0" i="0" dirty="0" smtClean="0"/>
            <a:t>a un aula concreta, centro o comunidad. </a:t>
          </a:r>
          <a:endParaRPr lang="es-PA" dirty="0"/>
        </a:p>
      </dgm:t>
    </dgm:pt>
    <dgm:pt modelId="{D357EE33-3356-40AB-8FFE-FEDFD4355E05}" type="parTrans" cxnId="{D7556631-388F-4C77-8814-CA7B7ECB0C3C}">
      <dgm:prSet/>
      <dgm:spPr/>
      <dgm:t>
        <a:bodyPr/>
        <a:lstStyle/>
        <a:p>
          <a:endParaRPr lang="es-PA"/>
        </a:p>
      </dgm:t>
    </dgm:pt>
    <dgm:pt modelId="{63409525-2C2A-479D-B106-72DE11D96B02}" type="sibTrans" cxnId="{D7556631-388F-4C77-8814-CA7B7ECB0C3C}">
      <dgm:prSet/>
      <dgm:spPr/>
      <dgm:t>
        <a:bodyPr/>
        <a:lstStyle/>
        <a:p>
          <a:endParaRPr lang="es-PA"/>
        </a:p>
      </dgm:t>
    </dgm:pt>
    <dgm:pt modelId="{FE2946C0-01AC-43C0-82E2-B5CBCADAC8C4}">
      <dgm:prSet phldrT="[Texto]"/>
      <dgm:spPr/>
      <dgm:t>
        <a:bodyPr/>
        <a:lstStyle/>
        <a:p>
          <a:r>
            <a:rPr lang="es-PA" dirty="0" smtClean="0"/>
            <a:t>5. </a:t>
          </a:r>
          <a:r>
            <a:rPr lang="es-PA" b="0" i="0" dirty="0" smtClean="0"/>
            <a:t>Experiencias en tareas de resolución de problemas (o mejor de</a:t>
          </a:r>
        </a:p>
        <a:p>
          <a:r>
            <a:rPr lang="es-PA" b="0" i="0" dirty="0" smtClean="0"/>
            <a:t>resolución de dificultades emergentes mejor que problemas</a:t>
          </a:r>
        </a:p>
        <a:p>
          <a:r>
            <a:rPr lang="es-PA" b="0" i="0" dirty="0" smtClean="0"/>
            <a:t>preestablecidos) que son relevantes para los puestos de trabajo</a:t>
          </a:r>
        </a:p>
        <a:p>
          <a:r>
            <a:rPr lang="es-PA" b="0" i="0" dirty="0" err="1" smtClean="0"/>
            <a:t>contemporaneos</a:t>
          </a:r>
          <a:r>
            <a:rPr lang="es-PA" b="0" i="0" dirty="0" smtClean="0"/>
            <a:t> y futuros.</a:t>
          </a:r>
          <a:endParaRPr lang="es-PA" dirty="0"/>
        </a:p>
      </dgm:t>
    </dgm:pt>
    <dgm:pt modelId="{13E02197-F0DC-4EA0-AD2D-B8D433B10B13}" type="parTrans" cxnId="{0BF47282-F14D-481D-96AA-A5B5C01CF599}">
      <dgm:prSet/>
      <dgm:spPr/>
      <dgm:t>
        <a:bodyPr/>
        <a:lstStyle/>
        <a:p>
          <a:endParaRPr lang="es-PA"/>
        </a:p>
      </dgm:t>
    </dgm:pt>
    <dgm:pt modelId="{0BAEA89D-14A1-4C95-80C8-623F370F09F1}" type="sibTrans" cxnId="{0BF47282-F14D-481D-96AA-A5B5C01CF599}">
      <dgm:prSet/>
      <dgm:spPr/>
      <dgm:t>
        <a:bodyPr/>
        <a:lstStyle/>
        <a:p>
          <a:endParaRPr lang="es-PA"/>
        </a:p>
      </dgm:t>
    </dgm:pt>
    <dgm:pt modelId="{63860232-712E-4310-9F7F-532698A5F01E}" type="pres">
      <dgm:prSet presAssocID="{231B88F3-FDB9-49C1-AB15-1A6D14A73207}" presName="diagram" presStyleCnt="0">
        <dgm:presLayoutVars>
          <dgm:dir/>
          <dgm:resizeHandles val="exact"/>
        </dgm:presLayoutVars>
      </dgm:prSet>
      <dgm:spPr/>
    </dgm:pt>
    <dgm:pt modelId="{910DB73B-7C62-43B9-80F6-9633CE2AACAE}" type="pres">
      <dgm:prSet presAssocID="{0A1919C5-78E1-4FE7-BB69-634290FBD4A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CD47A57C-569D-4DCC-AF45-F3099C6A13F8}" type="pres">
      <dgm:prSet presAssocID="{EA19F715-0EFD-4B60-BC21-2DF14F380A4F}" presName="sibTrans" presStyleCnt="0"/>
      <dgm:spPr/>
    </dgm:pt>
    <dgm:pt modelId="{39C6DB0A-300D-4820-89E1-7D7C4D7B45B2}" type="pres">
      <dgm:prSet presAssocID="{92F2236D-2B1C-43DB-A61F-186BECDD06E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A7D5CF31-B6DB-411B-A733-CABF9A4D5DC3}" type="pres">
      <dgm:prSet presAssocID="{A9DB33C3-94BD-45F6-A81E-DF05BD925168}" presName="sibTrans" presStyleCnt="0"/>
      <dgm:spPr/>
    </dgm:pt>
    <dgm:pt modelId="{89B4012B-9616-4741-8E20-BBD39E938E16}" type="pres">
      <dgm:prSet presAssocID="{FACD67A6-C40D-4831-B489-FE07298C7F7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B65DAA26-6B26-432D-B5DC-9FD97278625F}" type="pres">
      <dgm:prSet presAssocID="{749FB8C4-55C0-4DBE-B287-2C5B64828F81}" presName="sibTrans" presStyleCnt="0"/>
      <dgm:spPr/>
    </dgm:pt>
    <dgm:pt modelId="{1E08B131-3C3F-44C3-8449-1E94EF36D378}" type="pres">
      <dgm:prSet presAssocID="{5B9FEA78-E61B-4814-A305-72D1B943F45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AB57FF6-E8F4-4ED4-9FFC-86D497333C7E}" type="pres">
      <dgm:prSet presAssocID="{63409525-2C2A-479D-B106-72DE11D96B02}" presName="sibTrans" presStyleCnt="0"/>
      <dgm:spPr/>
    </dgm:pt>
    <dgm:pt modelId="{A45DD8EF-A5DE-46C4-B67B-9EB0C5A5A9E3}" type="pres">
      <dgm:prSet presAssocID="{FE2946C0-01AC-43C0-82E2-B5CBCADAC8C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0C3E9825-E1AB-4D6A-8C0A-2F2460554DF8}" type="presOf" srcId="{0A1919C5-78E1-4FE7-BB69-634290FBD4A8}" destId="{910DB73B-7C62-43B9-80F6-9633CE2AACAE}" srcOrd="0" destOrd="0" presId="urn:microsoft.com/office/officeart/2005/8/layout/default"/>
    <dgm:cxn modelId="{766B8930-1036-4D23-B82C-3C355C050D2C}" type="presOf" srcId="{FACD67A6-C40D-4831-B489-FE07298C7F7C}" destId="{89B4012B-9616-4741-8E20-BBD39E938E16}" srcOrd="0" destOrd="0" presId="urn:microsoft.com/office/officeart/2005/8/layout/default"/>
    <dgm:cxn modelId="{C336F85B-0E61-4B3D-9A38-9DAEC80866B9}" srcId="{231B88F3-FDB9-49C1-AB15-1A6D14A73207}" destId="{FACD67A6-C40D-4831-B489-FE07298C7F7C}" srcOrd="2" destOrd="0" parTransId="{466D277F-EC73-40D2-A307-743C218E8283}" sibTransId="{749FB8C4-55C0-4DBE-B287-2C5B64828F81}"/>
    <dgm:cxn modelId="{002DA66A-7B04-40AB-ACAA-CFCCBA73ED63}" type="presOf" srcId="{FE2946C0-01AC-43C0-82E2-B5CBCADAC8C4}" destId="{A45DD8EF-A5DE-46C4-B67B-9EB0C5A5A9E3}" srcOrd="0" destOrd="0" presId="urn:microsoft.com/office/officeart/2005/8/layout/default"/>
    <dgm:cxn modelId="{A84F0B88-23F9-456E-82A2-466DE987F599}" srcId="{231B88F3-FDB9-49C1-AB15-1A6D14A73207}" destId="{92F2236D-2B1C-43DB-A61F-186BECDD06E9}" srcOrd="1" destOrd="0" parTransId="{E9606ECD-625D-4B93-AB22-AFBF187E1A8D}" sibTransId="{A9DB33C3-94BD-45F6-A81E-DF05BD925168}"/>
    <dgm:cxn modelId="{E3471F11-8CB8-431F-BE5D-162730605A80}" srcId="{231B88F3-FDB9-49C1-AB15-1A6D14A73207}" destId="{0A1919C5-78E1-4FE7-BB69-634290FBD4A8}" srcOrd="0" destOrd="0" parTransId="{DBDC56BC-B1E8-42F4-9A2B-A724FF65A0B9}" sibTransId="{EA19F715-0EFD-4B60-BC21-2DF14F380A4F}"/>
    <dgm:cxn modelId="{0BF47282-F14D-481D-96AA-A5B5C01CF599}" srcId="{231B88F3-FDB9-49C1-AB15-1A6D14A73207}" destId="{FE2946C0-01AC-43C0-82E2-B5CBCADAC8C4}" srcOrd="4" destOrd="0" parTransId="{13E02197-F0DC-4EA0-AD2D-B8D433B10B13}" sibTransId="{0BAEA89D-14A1-4C95-80C8-623F370F09F1}"/>
    <dgm:cxn modelId="{9B957777-23FA-4269-B279-819604B86120}" type="presOf" srcId="{231B88F3-FDB9-49C1-AB15-1A6D14A73207}" destId="{63860232-712E-4310-9F7F-532698A5F01E}" srcOrd="0" destOrd="0" presId="urn:microsoft.com/office/officeart/2005/8/layout/default"/>
    <dgm:cxn modelId="{57F3719F-EF30-442C-AAF6-E06F6147DF44}" type="presOf" srcId="{5B9FEA78-E61B-4814-A305-72D1B943F450}" destId="{1E08B131-3C3F-44C3-8449-1E94EF36D378}" srcOrd="0" destOrd="0" presId="urn:microsoft.com/office/officeart/2005/8/layout/default"/>
    <dgm:cxn modelId="{D7556631-388F-4C77-8814-CA7B7ECB0C3C}" srcId="{231B88F3-FDB9-49C1-AB15-1A6D14A73207}" destId="{5B9FEA78-E61B-4814-A305-72D1B943F450}" srcOrd="3" destOrd="0" parTransId="{D357EE33-3356-40AB-8FFE-FEDFD4355E05}" sibTransId="{63409525-2C2A-479D-B106-72DE11D96B02}"/>
    <dgm:cxn modelId="{7F98A014-E45D-4B2C-9E35-13AA86FDC75D}" type="presOf" srcId="{92F2236D-2B1C-43DB-A61F-186BECDD06E9}" destId="{39C6DB0A-300D-4820-89E1-7D7C4D7B45B2}" srcOrd="0" destOrd="0" presId="urn:microsoft.com/office/officeart/2005/8/layout/default"/>
    <dgm:cxn modelId="{7DD90A9C-EBAD-46CD-AA25-4052AAAB5568}" type="presParOf" srcId="{63860232-712E-4310-9F7F-532698A5F01E}" destId="{910DB73B-7C62-43B9-80F6-9633CE2AACAE}" srcOrd="0" destOrd="0" presId="urn:microsoft.com/office/officeart/2005/8/layout/default"/>
    <dgm:cxn modelId="{AFE865F1-494E-496D-A731-66189CFE4937}" type="presParOf" srcId="{63860232-712E-4310-9F7F-532698A5F01E}" destId="{CD47A57C-569D-4DCC-AF45-F3099C6A13F8}" srcOrd="1" destOrd="0" presId="urn:microsoft.com/office/officeart/2005/8/layout/default"/>
    <dgm:cxn modelId="{FF4D6BAE-778A-4A25-9BDF-E97D3746EA44}" type="presParOf" srcId="{63860232-712E-4310-9F7F-532698A5F01E}" destId="{39C6DB0A-300D-4820-89E1-7D7C4D7B45B2}" srcOrd="2" destOrd="0" presId="urn:microsoft.com/office/officeart/2005/8/layout/default"/>
    <dgm:cxn modelId="{6544B92B-79E1-44DD-A536-AE3414755FCA}" type="presParOf" srcId="{63860232-712E-4310-9F7F-532698A5F01E}" destId="{A7D5CF31-B6DB-411B-A733-CABF9A4D5DC3}" srcOrd="3" destOrd="0" presId="urn:microsoft.com/office/officeart/2005/8/layout/default"/>
    <dgm:cxn modelId="{92DE4136-DFD9-4D00-B93E-CE0EE5C160A5}" type="presParOf" srcId="{63860232-712E-4310-9F7F-532698A5F01E}" destId="{89B4012B-9616-4741-8E20-BBD39E938E16}" srcOrd="4" destOrd="0" presId="urn:microsoft.com/office/officeart/2005/8/layout/default"/>
    <dgm:cxn modelId="{12507D99-44DA-4E8A-B506-735094BDF228}" type="presParOf" srcId="{63860232-712E-4310-9F7F-532698A5F01E}" destId="{B65DAA26-6B26-432D-B5DC-9FD97278625F}" srcOrd="5" destOrd="0" presId="urn:microsoft.com/office/officeart/2005/8/layout/default"/>
    <dgm:cxn modelId="{65DF2F9B-88AE-416D-A5D2-778C81E01DA2}" type="presParOf" srcId="{63860232-712E-4310-9F7F-532698A5F01E}" destId="{1E08B131-3C3F-44C3-8449-1E94EF36D378}" srcOrd="6" destOrd="0" presId="urn:microsoft.com/office/officeart/2005/8/layout/default"/>
    <dgm:cxn modelId="{242A4D82-6FA8-495A-94B0-AD498E2CBC57}" type="presParOf" srcId="{63860232-712E-4310-9F7F-532698A5F01E}" destId="{3AB57FF6-E8F4-4ED4-9FFC-86D497333C7E}" srcOrd="7" destOrd="0" presId="urn:microsoft.com/office/officeart/2005/8/layout/default"/>
    <dgm:cxn modelId="{5047FF7D-8CB8-4AD6-B5FA-2D63A86314FD}" type="presParOf" srcId="{63860232-712E-4310-9F7F-532698A5F01E}" destId="{A45DD8EF-A5DE-46C4-B67B-9EB0C5A5A9E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A0A3C8-3AFB-431B-9A87-5C1595ED3797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A"/>
        </a:p>
      </dgm:t>
    </dgm:pt>
    <dgm:pt modelId="{4CB72B47-DE46-4D80-9ED1-1BEB3B8459E6}">
      <dgm:prSet phldrT="[Texto]"/>
      <dgm:spPr/>
      <dgm:t>
        <a:bodyPr/>
        <a:lstStyle/>
        <a:p>
          <a:r>
            <a:rPr lang="es-PA" dirty="0" smtClean="0"/>
            <a:t>1. </a:t>
          </a:r>
          <a:r>
            <a:rPr lang="es-PA" b="0" i="0" dirty="0" smtClean="0"/>
            <a:t>Guiar a los alumnos en el uso de las bases de información y conocimiento así como proporcionar acceso a los alumnos para usar sus propios recursos.</a:t>
          </a:r>
          <a:endParaRPr lang="es-PA" dirty="0"/>
        </a:p>
      </dgm:t>
    </dgm:pt>
    <dgm:pt modelId="{FE7A2194-7CCD-40D4-8888-D5FA04E8058C}" type="parTrans" cxnId="{F4F7E5A8-334D-4646-8736-4383CC33F81A}">
      <dgm:prSet/>
      <dgm:spPr/>
      <dgm:t>
        <a:bodyPr/>
        <a:lstStyle/>
        <a:p>
          <a:endParaRPr lang="es-PA"/>
        </a:p>
      </dgm:t>
    </dgm:pt>
    <dgm:pt modelId="{A0F9F452-FC9A-4573-A003-1AC98E2EF965}" type="sibTrans" cxnId="{F4F7E5A8-334D-4646-8736-4383CC33F81A}">
      <dgm:prSet/>
      <dgm:spPr/>
      <dgm:t>
        <a:bodyPr/>
        <a:lstStyle/>
        <a:p>
          <a:endParaRPr lang="es-PA"/>
        </a:p>
      </dgm:t>
    </dgm:pt>
    <dgm:pt modelId="{E4C7A459-DBF0-4B36-BD7D-769AB3C069B9}">
      <dgm:prSet phldrT="[Texto]"/>
      <dgm:spPr/>
      <dgm:t>
        <a:bodyPr/>
        <a:lstStyle/>
        <a:p>
          <a:r>
            <a:rPr lang="es-PA" dirty="0" smtClean="0"/>
            <a:t>2. </a:t>
          </a:r>
          <a:r>
            <a:rPr lang="es-PA" b="0" i="0" dirty="0" smtClean="0"/>
            <a:t>Potenciar que los alumnos se vuelvan activos en el proceso de</a:t>
          </a:r>
        </a:p>
        <a:p>
          <a:r>
            <a:rPr lang="es-PA" b="0" i="0" dirty="0" smtClean="0"/>
            <a:t>aprendizaje auto dirigido, en el marco de acciones de aprendizaje abierto, tal como ya se ha señalado.</a:t>
          </a:r>
          <a:endParaRPr lang="es-PA" dirty="0"/>
        </a:p>
      </dgm:t>
    </dgm:pt>
    <dgm:pt modelId="{2047877F-C4F5-4E5B-B3B2-82919A9B64B5}" type="parTrans" cxnId="{0A51246D-CF42-4435-ADF7-1D7F7A80538A}">
      <dgm:prSet/>
      <dgm:spPr/>
      <dgm:t>
        <a:bodyPr/>
        <a:lstStyle/>
        <a:p>
          <a:endParaRPr lang="es-PA"/>
        </a:p>
      </dgm:t>
    </dgm:pt>
    <dgm:pt modelId="{407B5E48-0773-48EA-A693-3CB6ED0043E7}" type="sibTrans" cxnId="{0A51246D-CF42-4435-ADF7-1D7F7A80538A}">
      <dgm:prSet/>
      <dgm:spPr/>
      <dgm:t>
        <a:bodyPr/>
        <a:lstStyle/>
        <a:p>
          <a:endParaRPr lang="es-PA"/>
        </a:p>
      </dgm:t>
    </dgm:pt>
    <dgm:pt modelId="{5125896B-540E-4588-BC81-B0861EB0FF98}">
      <dgm:prSet phldrT="[Texto]" custT="1"/>
      <dgm:spPr/>
      <dgm:t>
        <a:bodyPr/>
        <a:lstStyle/>
        <a:p>
          <a:r>
            <a:rPr lang="es-PA" sz="1300" dirty="0" smtClean="0"/>
            <a:t>3. </a:t>
          </a:r>
          <a:r>
            <a:rPr lang="es-PA" sz="1300" b="0" i="0" dirty="0" smtClean="0"/>
            <a:t>Asesorar y gestionar el ambiente de aprendizaje en el que los alumnos están utilizando los recursos de aprendizaje. Tienen que ser capaces de guiar a los alumnos en el desarrollo de experiencias colaborativas,</a:t>
          </a:r>
        </a:p>
        <a:p>
          <a:r>
            <a:rPr lang="es-PA" sz="1300" b="0" i="0" dirty="0" smtClean="0"/>
            <a:t>monitorizar el progreso del estudiante.</a:t>
          </a:r>
          <a:endParaRPr lang="es-PA" sz="1300" dirty="0"/>
        </a:p>
      </dgm:t>
    </dgm:pt>
    <dgm:pt modelId="{E29BBE56-44F2-4226-B0C3-7025B4B814F1}" type="parTrans" cxnId="{3D6492AA-DC20-4139-B968-9BE95E3752B0}">
      <dgm:prSet/>
      <dgm:spPr/>
      <dgm:t>
        <a:bodyPr/>
        <a:lstStyle/>
        <a:p>
          <a:endParaRPr lang="es-PA"/>
        </a:p>
      </dgm:t>
    </dgm:pt>
    <dgm:pt modelId="{E4BE133F-738A-4568-8CED-264B5F457778}" type="sibTrans" cxnId="{3D6492AA-DC20-4139-B968-9BE95E3752B0}">
      <dgm:prSet/>
      <dgm:spPr/>
      <dgm:t>
        <a:bodyPr/>
        <a:lstStyle/>
        <a:p>
          <a:endParaRPr lang="es-PA"/>
        </a:p>
      </dgm:t>
    </dgm:pt>
    <dgm:pt modelId="{58609CB7-3C06-4175-A348-5A9CAA559F08}">
      <dgm:prSet phldrT="[Texto]"/>
      <dgm:spPr/>
      <dgm:t>
        <a:bodyPr/>
        <a:lstStyle/>
        <a:p>
          <a:r>
            <a:rPr lang="es-PA" dirty="0" smtClean="0"/>
            <a:t>4. </a:t>
          </a:r>
          <a:r>
            <a:rPr lang="es-PA" b="0" i="0" dirty="0" smtClean="0"/>
            <a:t>Acceso fluido al trabajo del estudiante en consistencia con la filosofía de las estrategias de aprendizaje empleadas y con el nuevo alumno-usuario de la formación descrito.</a:t>
          </a:r>
          <a:endParaRPr lang="es-PA" dirty="0"/>
        </a:p>
      </dgm:t>
    </dgm:pt>
    <dgm:pt modelId="{A10B9B77-35E8-4A30-9E8F-A178A48D434A}" type="parTrans" cxnId="{C44774A9-EE91-4DE1-95DE-BE63710EA308}">
      <dgm:prSet/>
      <dgm:spPr/>
      <dgm:t>
        <a:bodyPr/>
        <a:lstStyle/>
        <a:p>
          <a:endParaRPr lang="es-PA"/>
        </a:p>
      </dgm:t>
    </dgm:pt>
    <dgm:pt modelId="{858C1A0D-091A-43B5-9E2F-CAF1C56CD6B2}" type="sibTrans" cxnId="{C44774A9-EE91-4DE1-95DE-BE63710EA308}">
      <dgm:prSet/>
      <dgm:spPr/>
      <dgm:t>
        <a:bodyPr/>
        <a:lstStyle/>
        <a:p>
          <a:endParaRPr lang="es-PA"/>
        </a:p>
      </dgm:t>
    </dgm:pt>
    <dgm:pt modelId="{21C997F9-4A2E-4326-B739-C19CE07FF7BD}" type="pres">
      <dgm:prSet presAssocID="{F3A0A3C8-3AFB-431B-9A87-5C1595ED3797}" presName="matrix" presStyleCnt="0">
        <dgm:presLayoutVars>
          <dgm:chMax val="1"/>
          <dgm:dir/>
          <dgm:resizeHandles val="exact"/>
        </dgm:presLayoutVars>
      </dgm:prSet>
      <dgm:spPr/>
    </dgm:pt>
    <dgm:pt modelId="{ABB6F208-5043-49E3-93C2-2070EFD4F94D}" type="pres">
      <dgm:prSet presAssocID="{F3A0A3C8-3AFB-431B-9A87-5C1595ED3797}" presName="diamond" presStyleLbl="bgShp" presStyleIdx="0" presStyleCnt="1"/>
      <dgm:spPr/>
    </dgm:pt>
    <dgm:pt modelId="{5181F410-45CF-4A6D-9A9E-811246A6D966}" type="pres">
      <dgm:prSet presAssocID="{F3A0A3C8-3AFB-431B-9A87-5C1595ED3797}" presName="quad1" presStyleLbl="node1" presStyleIdx="0" presStyleCnt="4" custScaleX="109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3821D1E-DA7D-4DA2-A4E1-E585FC11F802}" type="pres">
      <dgm:prSet presAssocID="{F3A0A3C8-3AFB-431B-9A87-5C1595ED3797}" presName="quad2" presStyleLbl="node1" presStyleIdx="1" presStyleCnt="4" custScaleX="108200" custLinFactNeighborX="54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0D3980C-70F6-4936-817C-42F1164537E4}" type="pres">
      <dgm:prSet presAssocID="{F3A0A3C8-3AFB-431B-9A87-5C1595ED3797}" presName="quad3" presStyleLbl="node1" presStyleIdx="2" presStyleCnt="4" custScaleX="1118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D5F696A-57F8-4473-9009-662143D45301}" type="pres">
      <dgm:prSet presAssocID="{F3A0A3C8-3AFB-431B-9A87-5C1595ED3797}" presName="quad4" presStyleLbl="node1" presStyleIdx="3" presStyleCnt="4" custScaleX="105781" custLinFactNeighborX="48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EB2EB3F0-0069-4505-883A-887AEEBC7FB0}" type="presOf" srcId="{E4C7A459-DBF0-4B36-BD7D-769AB3C069B9}" destId="{E3821D1E-DA7D-4DA2-A4E1-E585FC11F802}" srcOrd="0" destOrd="0" presId="urn:microsoft.com/office/officeart/2005/8/layout/matrix3"/>
    <dgm:cxn modelId="{D04AC3DB-5E05-463B-B0A6-81DFC86DA6D2}" type="presOf" srcId="{5125896B-540E-4588-BC81-B0861EB0FF98}" destId="{00D3980C-70F6-4936-817C-42F1164537E4}" srcOrd="0" destOrd="0" presId="urn:microsoft.com/office/officeart/2005/8/layout/matrix3"/>
    <dgm:cxn modelId="{C44774A9-EE91-4DE1-95DE-BE63710EA308}" srcId="{F3A0A3C8-3AFB-431B-9A87-5C1595ED3797}" destId="{58609CB7-3C06-4175-A348-5A9CAA559F08}" srcOrd="3" destOrd="0" parTransId="{A10B9B77-35E8-4A30-9E8F-A178A48D434A}" sibTransId="{858C1A0D-091A-43B5-9E2F-CAF1C56CD6B2}"/>
    <dgm:cxn modelId="{EC7F91CB-221B-4719-AB73-6E6B5443F11F}" type="presOf" srcId="{4CB72B47-DE46-4D80-9ED1-1BEB3B8459E6}" destId="{5181F410-45CF-4A6D-9A9E-811246A6D966}" srcOrd="0" destOrd="0" presId="urn:microsoft.com/office/officeart/2005/8/layout/matrix3"/>
    <dgm:cxn modelId="{0A51246D-CF42-4435-ADF7-1D7F7A80538A}" srcId="{F3A0A3C8-3AFB-431B-9A87-5C1595ED3797}" destId="{E4C7A459-DBF0-4B36-BD7D-769AB3C069B9}" srcOrd="1" destOrd="0" parTransId="{2047877F-C4F5-4E5B-B3B2-82919A9B64B5}" sibTransId="{407B5E48-0773-48EA-A693-3CB6ED0043E7}"/>
    <dgm:cxn modelId="{F4F7E5A8-334D-4646-8736-4383CC33F81A}" srcId="{F3A0A3C8-3AFB-431B-9A87-5C1595ED3797}" destId="{4CB72B47-DE46-4D80-9ED1-1BEB3B8459E6}" srcOrd="0" destOrd="0" parTransId="{FE7A2194-7CCD-40D4-8888-D5FA04E8058C}" sibTransId="{A0F9F452-FC9A-4573-A003-1AC98E2EF965}"/>
    <dgm:cxn modelId="{51E435D8-D925-4669-A4EF-A2E191102CF9}" type="presOf" srcId="{F3A0A3C8-3AFB-431B-9A87-5C1595ED3797}" destId="{21C997F9-4A2E-4326-B739-C19CE07FF7BD}" srcOrd="0" destOrd="0" presId="urn:microsoft.com/office/officeart/2005/8/layout/matrix3"/>
    <dgm:cxn modelId="{3ADC714E-8CAD-4972-AF09-31479D38262F}" type="presOf" srcId="{58609CB7-3C06-4175-A348-5A9CAA559F08}" destId="{8D5F696A-57F8-4473-9009-662143D45301}" srcOrd="0" destOrd="0" presId="urn:microsoft.com/office/officeart/2005/8/layout/matrix3"/>
    <dgm:cxn modelId="{3D6492AA-DC20-4139-B968-9BE95E3752B0}" srcId="{F3A0A3C8-3AFB-431B-9A87-5C1595ED3797}" destId="{5125896B-540E-4588-BC81-B0861EB0FF98}" srcOrd="2" destOrd="0" parTransId="{E29BBE56-44F2-4226-B0C3-7025B4B814F1}" sibTransId="{E4BE133F-738A-4568-8CED-264B5F457778}"/>
    <dgm:cxn modelId="{FA292F99-AD32-4DBF-BF02-58566E8F5094}" type="presParOf" srcId="{21C997F9-4A2E-4326-B739-C19CE07FF7BD}" destId="{ABB6F208-5043-49E3-93C2-2070EFD4F94D}" srcOrd="0" destOrd="0" presId="urn:microsoft.com/office/officeart/2005/8/layout/matrix3"/>
    <dgm:cxn modelId="{393A36E9-3DC3-4A6B-B64D-B4F868E04BAB}" type="presParOf" srcId="{21C997F9-4A2E-4326-B739-C19CE07FF7BD}" destId="{5181F410-45CF-4A6D-9A9E-811246A6D966}" srcOrd="1" destOrd="0" presId="urn:microsoft.com/office/officeart/2005/8/layout/matrix3"/>
    <dgm:cxn modelId="{A088A44F-E134-4CE7-B213-68EF0AF6AC81}" type="presParOf" srcId="{21C997F9-4A2E-4326-B739-C19CE07FF7BD}" destId="{E3821D1E-DA7D-4DA2-A4E1-E585FC11F802}" srcOrd="2" destOrd="0" presId="urn:microsoft.com/office/officeart/2005/8/layout/matrix3"/>
    <dgm:cxn modelId="{63A9762F-C7E9-4523-970B-EA6E6A58E856}" type="presParOf" srcId="{21C997F9-4A2E-4326-B739-C19CE07FF7BD}" destId="{00D3980C-70F6-4936-817C-42F1164537E4}" srcOrd="3" destOrd="0" presId="urn:microsoft.com/office/officeart/2005/8/layout/matrix3"/>
    <dgm:cxn modelId="{6536AA1A-3578-4E7E-91FB-2FE20848B5C1}" type="presParOf" srcId="{21C997F9-4A2E-4326-B739-C19CE07FF7BD}" destId="{8D5F696A-57F8-4473-9009-662143D4530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F85FAE-4FFD-4604-BE50-B04BAF7C95E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A"/>
        </a:p>
      </dgm:t>
    </dgm:pt>
    <dgm:pt modelId="{7B1BADE1-3FB1-49F1-8F21-233C8E4DEB13}">
      <dgm:prSet phldrT="[Texto]" custT="1"/>
      <dgm:spPr/>
      <dgm:t>
        <a:bodyPr/>
        <a:lstStyle/>
        <a:p>
          <a:r>
            <a:rPr lang="es-PA" sz="2300" b="0" i="0" dirty="0" smtClean="0"/>
            <a:t>Diseño y producción de nuevos materiales</a:t>
          </a:r>
        </a:p>
      </dgm:t>
    </dgm:pt>
    <dgm:pt modelId="{19662A72-5C70-4918-9D59-9249C2AAE6F5}" type="parTrans" cxnId="{970BAF69-3AE9-4B52-B3A0-7EC8F53517B2}">
      <dgm:prSet/>
      <dgm:spPr/>
      <dgm:t>
        <a:bodyPr/>
        <a:lstStyle/>
        <a:p>
          <a:endParaRPr lang="es-PA"/>
        </a:p>
      </dgm:t>
    </dgm:pt>
    <dgm:pt modelId="{F21D95DB-1727-43EA-A4F3-E8080E840A0C}" type="sibTrans" cxnId="{970BAF69-3AE9-4B52-B3A0-7EC8F53517B2}">
      <dgm:prSet/>
      <dgm:spPr/>
      <dgm:t>
        <a:bodyPr/>
        <a:lstStyle/>
        <a:p>
          <a:endParaRPr lang="es-PA"/>
        </a:p>
      </dgm:t>
    </dgm:pt>
    <dgm:pt modelId="{0D03ED36-4DE9-4178-B382-D7A25C6005D6}">
      <dgm:prSet phldrT="[Texto]" custT="1"/>
      <dgm:spPr/>
      <dgm:t>
        <a:bodyPr/>
        <a:lstStyle/>
        <a:p>
          <a:r>
            <a:rPr lang="es-PA" sz="2300" b="0" i="0" dirty="0" smtClean="0"/>
            <a:t>Sistemas de información y distribución</a:t>
          </a:r>
        </a:p>
      </dgm:t>
    </dgm:pt>
    <dgm:pt modelId="{B02FF78F-B5B1-469D-A6C7-AB318F3C1326}" type="parTrans" cxnId="{4B3CE780-6DA1-4F01-A74F-BFC9A577012B}">
      <dgm:prSet/>
      <dgm:spPr/>
      <dgm:t>
        <a:bodyPr/>
        <a:lstStyle/>
        <a:p>
          <a:endParaRPr lang="es-PA"/>
        </a:p>
      </dgm:t>
    </dgm:pt>
    <dgm:pt modelId="{46BA51CE-EA6B-4642-AFFE-66EA2017F276}" type="sibTrans" cxnId="{4B3CE780-6DA1-4F01-A74F-BFC9A577012B}">
      <dgm:prSet/>
      <dgm:spPr/>
      <dgm:t>
        <a:bodyPr/>
        <a:lstStyle/>
        <a:p>
          <a:endParaRPr lang="es-PA"/>
        </a:p>
      </dgm:t>
    </dgm:pt>
    <dgm:pt modelId="{D9BC7F48-CC02-48BA-8712-25468CFEA560}">
      <dgm:prSet phldrT="[Texto]" custT="1"/>
      <dgm:spPr/>
      <dgm:t>
        <a:bodyPr/>
        <a:lstStyle/>
        <a:p>
          <a:r>
            <a:rPr lang="es-PA" sz="2300" dirty="0" smtClean="0"/>
            <a:t>Sistemas de comunicación</a:t>
          </a:r>
          <a:endParaRPr lang="es-PA" sz="2300" dirty="0"/>
        </a:p>
      </dgm:t>
    </dgm:pt>
    <dgm:pt modelId="{382225D1-243E-40D2-8A15-29F84292A5D8}" type="parTrans" cxnId="{7AC5AD08-FAD1-4BD0-A546-EA901B38248E}">
      <dgm:prSet/>
      <dgm:spPr/>
      <dgm:t>
        <a:bodyPr/>
        <a:lstStyle/>
        <a:p>
          <a:endParaRPr lang="es-PA"/>
        </a:p>
      </dgm:t>
    </dgm:pt>
    <dgm:pt modelId="{E97936CB-21D7-41A6-A741-A515DEC12F0A}" type="sibTrans" cxnId="{7AC5AD08-FAD1-4BD0-A546-EA901B38248E}">
      <dgm:prSet/>
      <dgm:spPr/>
      <dgm:t>
        <a:bodyPr/>
        <a:lstStyle/>
        <a:p>
          <a:endParaRPr lang="es-PA"/>
        </a:p>
      </dgm:t>
    </dgm:pt>
    <dgm:pt modelId="{B0E4361B-8895-4705-9F05-BF54FD75FDC4}" type="pres">
      <dgm:prSet presAssocID="{16F85FAE-4FFD-4604-BE50-B04BAF7C95E7}" presName="Name0" presStyleCnt="0">
        <dgm:presLayoutVars>
          <dgm:chMax val="7"/>
          <dgm:chPref val="7"/>
          <dgm:dir/>
        </dgm:presLayoutVars>
      </dgm:prSet>
      <dgm:spPr/>
    </dgm:pt>
    <dgm:pt modelId="{978FD1FE-DD18-4113-B0FC-88E5523914A3}" type="pres">
      <dgm:prSet presAssocID="{16F85FAE-4FFD-4604-BE50-B04BAF7C95E7}" presName="Name1" presStyleCnt="0"/>
      <dgm:spPr/>
    </dgm:pt>
    <dgm:pt modelId="{5AFFC89F-DB75-42CF-8630-4E7EC623899F}" type="pres">
      <dgm:prSet presAssocID="{16F85FAE-4FFD-4604-BE50-B04BAF7C95E7}" presName="cycle" presStyleCnt="0"/>
      <dgm:spPr/>
    </dgm:pt>
    <dgm:pt modelId="{909E2E2F-65A8-484C-9550-6BEE57558AB6}" type="pres">
      <dgm:prSet presAssocID="{16F85FAE-4FFD-4604-BE50-B04BAF7C95E7}" presName="srcNode" presStyleLbl="node1" presStyleIdx="0" presStyleCnt="3"/>
      <dgm:spPr/>
    </dgm:pt>
    <dgm:pt modelId="{D72286A4-FEFB-4EDB-A786-C3DDA956CA1A}" type="pres">
      <dgm:prSet presAssocID="{16F85FAE-4FFD-4604-BE50-B04BAF7C95E7}" presName="conn" presStyleLbl="parChTrans1D2" presStyleIdx="0" presStyleCnt="1"/>
      <dgm:spPr/>
    </dgm:pt>
    <dgm:pt modelId="{18664D86-418B-4C83-BFDD-0A2FC2B6ADE3}" type="pres">
      <dgm:prSet presAssocID="{16F85FAE-4FFD-4604-BE50-B04BAF7C95E7}" presName="extraNode" presStyleLbl="node1" presStyleIdx="0" presStyleCnt="3"/>
      <dgm:spPr/>
    </dgm:pt>
    <dgm:pt modelId="{D2E25E41-7015-47BF-88C1-3FFFAE71B0B0}" type="pres">
      <dgm:prSet presAssocID="{16F85FAE-4FFD-4604-BE50-B04BAF7C95E7}" presName="dstNode" presStyleLbl="node1" presStyleIdx="0" presStyleCnt="3"/>
      <dgm:spPr/>
    </dgm:pt>
    <dgm:pt modelId="{2C387B9B-A21F-446A-899D-C45832463A5A}" type="pres">
      <dgm:prSet presAssocID="{7B1BADE1-3FB1-49F1-8F21-233C8E4DEB1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9F5C4C40-D550-4BFA-9C94-0DD38E36F380}" type="pres">
      <dgm:prSet presAssocID="{7B1BADE1-3FB1-49F1-8F21-233C8E4DEB13}" presName="accent_1" presStyleCnt="0"/>
      <dgm:spPr/>
    </dgm:pt>
    <dgm:pt modelId="{388DB61A-1FA5-44E5-BDD4-9C195A288AAD}" type="pres">
      <dgm:prSet presAssocID="{7B1BADE1-3FB1-49F1-8F21-233C8E4DEB13}" presName="accentRepeatNode" presStyleLbl="solidFgAcc1" presStyleIdx="0" presStyleCnt="3"/>
      <dgm:spPr/>
    </dgm:pt>
    <dgm:pt modelId="{4F2956C1-2DAF-4575-A874-88893C6D6C3F}" type="pres">
      <dgm:prSet presAssocID="{0D03ED36-4DE9-4178-B382-D7A25C6005D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C1E5EB03-D16B-4DB6-BE85-128FF53B2B4E}" type="pres">
      <dgm:prSet presAssocID="{0D03ED36-4DE9-4178-B382-D7A25C6005D6}" presName="accent_2" presStyleCnt="0"/>
      <dgm:spPr/>
    </dgm:pt>
    <dgm:pt modelId="{ABA93A52-5AC9-4F85-9F25-70C55B30947C}" type="pres">
      <dgm:prSet presAssocID="{0D03ED36-4DE9-4178-B382-D7A25C6005D6}" presName="accentRepeatNode" presStyleLbl="solidFgAcc1" presStyleIdx="1" presStyleCnt="3"/>
      <dgm:spPr/>
    </dgm:pt>
    <dgm:pt modelId="{10B57613-D557-43D3-90D9-FE04F6AD9135}" type="pres">
      <dgm:prSet presAssocID="{D9BC7F48-CC02-48BA-8712-25468CFEA56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FF3AFAC-BA6D-4779-9FC6-DE49B2A21F15}" type="pres">
      <dgm:prSet presAssocID="{D9BC7F48-CC02-48BA-8712-25468CFEA560}" presName="accent_3" presStyleCnt="0"/>
      <dgm:spPr/>
    </dgm:pt>
    <dgm:pt modelId="{7087BC98-87A2-4F7C-8AE3-B89102C246C8}" type="pres">
      <dgm:prSet presAssocID="{D9BC7F48-CC02-48BA-8712-25468CFEA560}" presName="accentRepeatNode" presStyleLbl="solidFgAcc1" presStyleIdx="2" presStyleCnt="3"/>
      <dgm:spPr/>
    </dgm:pt>
  </dgm:ptLst>
  <dgm:cxnLst>
    <dgm:cxn modelId="{970BAF69-3AE9-4B52-B3A0-7EC8F53517B2}" srcId="{16F85FAE-4FFD-4604-BE50-B04BAF7C95E7}" destId="{7B1BADE1-3FB1-49F1-8F21-233C8E4DEB13}" srcOrd="0" destOrd="0" parTransId="{19662A72-5C70-4918-9D59-9249C2AAE6F5}" sibTransId="{F21D95DB-1727-43EA-A4F3-E8080E840A0C}"/>
    <dgm:cxn modelId="{4B3CE780-6DA1-4F01-A74F-BFC9A577012B}" srcId="{16F85FAE-4FFD-4604-BE50-B04BAF7C95E7}" destId="{0D03ED36-4DE9-4178-B382-D7A25C6005D6}" srcOrd="1" destOrd="0" parTransId="{B02FF78F-B5B1-469D-A6C7-AB318F3C1326}" sibTransId="{46BA51CE-EA6B-4642-AFFE-66EA2017F276}"/>
    <dgm:cxn modelId="{0A44515B-BFA5-4150-9431-DDB5A1C8D186}" type="presOf" srcId="{0D03ED36-4DE9-4178-B382-D7A25C6005D6}" destId="{4F2956C1-2DAF-4575-A874-88893C6D6C3F}" srcOrd="0" destOrd="0" presId="urn:microsoft.com/office/officeart/2008/layout/VerticalCurvedList"/>
    <dgm:cxn modelId="{8D89E93C-F7C1-4D7C-A9CC-307E2CDDFBCE}" type="presOf" srcId="{D9BC7F48-CC02-48BA-8712-25468CFEA560}" destId="{10B57613-D557-43D3-90D9-FE04F6AD9135}" srcOrd="0" destOrd="0" presId="urn:microsoft.com/office/officeart/2008/layout/VerticalCurvedList"/>
    <dgm:cxn modelId="{D9FEB1AC-7126-477B-ADBC-1289DBC6E45D}" type="presOf" srcId="{16F85FAE-4FFD-4604-BE50-B04BAF7C95E7}" destId="{B0E4361B-8895-4705-9F05-BF54FD75FDC4}" srcOrd="0" destOrd="0" presId="urn:microsoft.com/office/officeart/2008/layout/VerticalCurvedList"/>
    <dgm:cxn modelId="{7AC5AD08-FAD1-4BD0-A546-EA901B38248E}" srcId="{16F85FAE-4FFD-4604-BE50-B04BAF7C95E7}" destId="{D9BC7F48-CC02-48BA-8712-25468CFEA560}" srcOrd="2" destOrd="0" parTransId="{382225D1-243E-40D2-8A15-29F84292A5D8}" sibTransId="{E97936CB-21D7-41A6-A741-A515DEC12F0A}"/>
    <dgm:cxn modelId="{003449F9-F05A-4C89-90BA-0BE8D7FE00A0}" type="presOf" srcId="{F21D95DB-1727-43EA-A4F3-E8080E840A0C}" destId="{D72286A4-FEFB-4EDB-A786-C3DDA956CA1A}" srcOrd="0" destOrd="0" presId="urn:microsoft.com/office/officeart/2008/layout/VerticalCurvedList"/>
    <dgm:cxn modelId="{FDC82D93-AA52-4E85-B810-94EA696D8AE1}" type="presOf" srcId="{7B1BADE1-3FB1-49F1-8F21-233C8E4DEB13}" destId="{2C387B9B-A21F-446A-899D-C45832463A5A}" srcOrd="0" destOrd="0" presId="urn:microsoft.com/office/officeart/2008/layout/VerticalCurvedList"/>
    <dgm:cxn modelId="{B215A913-A173-4B9D-9A98-D93EA93117D0}" type="presParOf" srcId="{B0E4361B-8895-4705-9F05-BF54FD75FDC4}" destId="{978FD1FE-DD18-4113-B0FC-88E5523914A3}" srcOrd="0" destOrd="0" presId="urn:microsoft.com/office/officeart/2008/layout/VerticalCurvedList"/>
    <dgm:cxn modelId="{3E88E147-4E4A-4FFA-8F86-3AC6A0A4CFAF}" type="presParOf" srcId="{978FD1FE-DD18-4113-B0FC-88E5523914A3}" destId="{5AFFC89F-DB75-42CF-8630-4E7EC623899F}" srcOrd="0" destOrd="0" presId="urn:microsoft.com/office/officeart/2008/layout/VerticalCurvedList"/>
    <dgm:cxn modelId="{F9B785A5-8FE3-4A62-98DD-CAB97E3ED3A7}" type="presParOf" srcId="{5AFFC89F-DB75-42CF-8630-4E7EC623899F}" destId="{909E2E2F-65A8-484C-9550-6BEE57558AB6}" srcOrd="0" destOrd="0" presId="urn:microsoft.com/office/officeart/2008/layout/VerticalCurvedList"/>
    <dgm:cxn modelId="{BD03B320-2767-435C-9A78-3449E031BBA1}" type="presParOf" srcId="{5AFFC89F-DB75-42CF-8630-4E7EC623899F}" destId="{D72286A4-FEFB-4EDB-A786-C3DDA956CA1A}" srcOrd="1" destOrd="0" presId="urn:microsoft.com/office/officeart/2008/layout/VerticalCurvedList"/>
    <dgm:cxn modelId="{9A3563C9-F293-47D2-A3AC-1BC668298391}" type="presParOf" srcId="{5AFFC89F-DB75-42CF-8630-4E7EC623899F}" destId="{18664D86-418B-4C83-BFDD-0A2FC2B6ADE3}" srcOrd="2" destOrd="0" presId="urn:microsoft.com/office/officeart/2008/layout/VerticalCurvedList"/>
    <dgm:cxn modelId="{99BA13F3-AECE-449B-8C82-8A96942B4E33}" type="presParOf" srcId="{5AFFC89F-DB75-42CF-8630-4E7EC623899F}" destId="{D2E25E41-7015-47BF-88C1-3FFFAE71B0B0}" srcOrd="3" destOrd="0" presId="urn:microsoft.com/office/officeart/2008/layout/VerticalCurvedList"/>
    <dgm:cxn modelId="{05BA1C88-8D90-4614-9696-A87254044C6E}" type="presParOf" srcId="{978FD1FE-DD18-4113-B0FC-88E5523914A3}" destId="{2C387B9B-A21F-446A-899D-C45832463A5A}" srcOrd="1" destOrd="0" presId="urn:microsoft.com/office/officeart/2008/layout/VerticalCurvedList"/>
    <dgm:cxn modelId="{83F88E35-0BB9-4C91-A864-F69F0AB56351}" type="presParOf" srcId="{978FD1FE-DD18-4113-B0FC-88E5523914A3}" destId="{9F5C4C40-D550-4BFA-9C94-0DD38E36F380}" srcOrd="2" destOrd="0" presId="urn:microsoft.com/office/officeart/2008/layout/VerticalCurvedList"/>
    <dgm:cxn modelId="{C46BE9DA-7365-4BFA-B2C5-0C9BAAD9A93F}" type="presParOf" srcId="{9F5C4C40-D550-4BFA-9C94-0DD38E36F380}" destId="{388DB61A-1FA5-44E5-BDD4-9C195A288AAD}" srcOrd="0" destOrd="0" presId="urn:microsoft.com/office/officeart/2008/layout/VerticalCurvedList"/>
    <dgm:cxn modelId="{E5B58BEC-91C1-41E8-8C52-345684B561BF}" type="presParOf" srcId="{978FD1FE-DD18-4113-B0FC-88E5523914A3}" destId="{4F2956C1-2DAF-4575-A874-88893C6D6C3F}" srcOrd="3" destOrd="0" presId="urn:microsoft.com/office/officeart/2008/layout/VerticalCurvedList"/>
    <dgm:cxn modelId="{9A4D6F9C-219E-4C49-91F2-FCA328DBA2BE}" type="presParOf" srcId="{978FD1FE-DD18-4113-B0FC-88E5523914A3}" destId="{C1E5EB03-D16B-4DB6-BE85-128FF53B2B4E}" srcOrd="4" destOrd="0" presId="urn:microsoft.com/office/officeart/2008/layout/VerticalCurvedList"/>
    <dgm:cxn modelId="{9E06A239-8C1A-4F1C-8531-CDF5ADFD35A8}" type="presParOf" srcId="{C1E5EB03-D16B-4DB6-BE85-128FF53B2B4E}" destId="{ABA93A52-5AC9-4F85-9F25-70C55B30947C}" srcOrd="0" destOrd="0" presId="urn:microsoft.com/office/officeart/2008/layout/VerticalCurvedList"/>
    <dgm:cxn modelId="{CC0DA504-F016-4B48-8618-D0E2E4152685}" type="presParOf" srcId="{978FD1FE-DD18-4113-B0FC-88E5523914A3}" destId="{10B57613-D557-43D3-90D9-FE04F6AD9135}" srcOrd="5" destOrd="0" presId="urn:microsoft.com/office/officeart/2008/layout/VerticalCurvedList"/>
    <dgm:cxn modelId="{2CA2AEDF-A639-4D62-9A4F-D809A5AC9BA3}" type="presParOf" srcId="{978FD1FE-DD18-4113-B0FC-88E5523914A3}" destId="{EFF3AFAC-BA6D-4779-9FC6-DE49B2A21F15}" srcOrd="6" destOrd="0" presId="urn:microsoft.com/office/officeart/2008/layout/VerticalCurvedList"/>
    <dgm:cxn modelId="{E3EA3632-D74F-4DEB-B501-5CFAB7207CDF}" type="presParOf" srcId="{EFF3AFAC-BA6D-4779-9FC6-DE49B2A21F15}" destId="{7087BC98-87A2-4F7C-8AE3-B89102C246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0B932-CA6C-49BC-9727-CBA83247552C}">
      <dsp:nvSpPr>
        <dsp:cNvPr id="0" name=""/>
        <dsp:cNvSpPr/>
      </dsp:nvSpPr>
      <dsp:spPr>
        <a:xfrm>
          <a:off x="0" y="0"/>
          <a:ext cx="9879129" cy="13758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kern="1200" dirty="0" smtClean="0"/>
            <a:t>El sistema educativo está sufriendo continuamente transformaciones sociales propiciadas por: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kern="1200" dirty="0" smtClean="0"/>
            <a:t>1. La innovación tecnológica.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kern="1200" dirty="0" smtClean="0"/>
            <a:t>2. El desarrollo de las tecnologías de la información y de la comunicación. </a:t>
          </a:r>
          <a:endParaRPr lang="es-PA" sz="1600" kern="1200" dirty="0"/>
        </a:p>
      </dsp:txBody>
      <dsp:txXfrm>
        <a:off x="40298" y="40298"/>
        <a:ext cx="8394450" cy="1295281"/>
      </dsp:txXfrm>
    </dsp:sp>
    <dsp:sp modelId="{DB7A11C5-E23C-4B0D-8200-4CB67E256F94}">
      <dsp:nvSpPr>
        <dsp:cNvPr id="0" name=""/>
        <dsp:cNvSpPr/>
      </dsp:nvSpPr>
      <dsp:spPr>
        <a:xfrm>
          <a:off x="871687" y="1605190"/>
          <a:ext cx="9879129" cy="1375877"/>
        </a:xfrm>
        <a:prstGeom prst="roundRect">
          <a:avLst>
            <a:gd name="adj" fmla="val 10000"/>
          </a:avLst>
        </a:prstGeom>
        <a:solidFill>
          <a:schemeClr val="accent5">
            <a:hueOff val="-3144000"/>
            <a:satOff val="-19053"/>
            <a:lumOff val="235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kern="1200" dirty="0" smtClean="0"/>
            <a:t>El proceso de creación de escenarios ayuda a los implicados en la planificación del cambio. Pretende mejorar profesores, administradores, padres y la comunidad educativa.</a:t>
          </a:r>
          <a:endParaRPr lang="es-PA" sz="1600" kern="1200" dirty="0"/>
        </a:p>
      </dsp:txBody>
      <dsp:txXfrm>
        <a:off x="911985" y="1645488"/>
        <a:ext cx="8032524" cy="1295281"/>
      </dsp:txXfrm>
    </dsp:sp>
    <dsp:sp modelId="{7EF5BCCE-DD75-4D1D-BEAD-BEB60C5022B1}">
      <dsp:nvSpPr>
        <dsp:cNvPr id="0" name=""/>
        <dsp:cNvSpPr/>
      </dsp:nvSpPr>
      <dsp:spPr>
        <a:xfrm>
          <a:off x="1743375" y="3210381"/>
          <a:ext cx="9879129" cy="1375877"/>
        </a:xfrm>
        <a:prstGeom prst="roundRect">
          <a:avLst>
            <a:gd name="adj" fmla="val 10000"/>
          </a:avLst>
        </a:prstGeom>
        <a:solidFill>
          <a:schemeClr val="accent5">
            <a:hueOff val="-6288001"/>
            <a:satOff val="-38105"/>
            <a:lumOff val="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kern="1200" dirty="0" smtClean="0"/>
            <a:t>Estos nuevos escenarios pueden referirse, tanto al impacto que la introducción de las Tecnologías de la Información y la Comunicación tienen en la enseñanza tradicional, como a la configuración de nuevos escenarios para el aprendizaje.</a:t>
          </a:r>
          <a:endParaRPr lang="es-PA" sz="1600" kern="1200" dirty="0"/>
        </a:p>
      </dsp:txBody>
      <dsp:txXfrm>
        <a:off x="1783673" y="3250679"/>
        <a:ext cx="8032524" cy="1295281"/>
      </dsp:txXfrm>
    </dsp:sp>
    <dsp:sp modelId="{62E98EB9-AC2E-455B-8A0A-54663EE6389E}">
      <dsp:nvSpPr>
        <dsp:cNvPr id="0" name=""/>
        <dsp:cNvSpPr/>
      </dsp:nvSpPr>
      <dsp:spPr>
        <a:xfrm>
          <a:off x="8984808" y="1043373"/>
          <a:ext cx="894320" cy="89432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3600" kern="1200"/>
        </a:p>
      </dsp:txBody>
      <dsp:txXfrm>
        <a:off x="9186030" y="1043373"/>
        <a:ext cx="491876" cy="672976"/>
      </dsp:txXfrm>
    </dsp:sp>
    <dsp:sp modelId="{A691C44E-767B-4D06-8F78-5918083D920D}">
      <dsp:nvSpPr>
        <dsp:cNvPr id="0" name=""/>
        <dsp:cNvSpPr/>
      </dsp:nvSpPr>
      <dsp:spPr>
        <a:xfrm>
          <a:off x="9856496" y="2639392"/>
          <a:ext cx="894320" cy="89432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605993"/>
            <a:satOff val="-34828"/>
            <a:lumOff val="-726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3600" kern="1200"/>
        </a:p>
      </dsp:txBody>
      <dsp:txXfrm>
        <a:off x="10057718" y="2639392"/>
        <a:ext cx="491876" cy="672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CC8AE-25A8-4799-AFBF-C8F305AD1395}">
      <dsp:nvSpPr>
        <dsp:cNvPr id="0" name=""/>
        <dsp:cNvSpPr/>
      </dsp:nvSpPr>
      <dsp:spPr>
        <a:xfrm rot="10800000">
          <a:off x="1695152" y="677"/>
          <a:ext cx="5405120" cy="133484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631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b="0" i="0" kern="1200" dirty="0" smtClean="0"/>
            <a:t>Las coordenadas espacio-temporales que se configuran y que determinan muchas de las variables del proceso de enseñanza-aprendizaje.</a:t>
          </a:r>
          <a:endParaRPr lang="es-PA" sz="1600" kern="1200" dirty="0"/>
        </a:p>
      </dsp:txBody>
      <dsp:txXfrm rot="10800000">
        <a:off x="2028864" y="677"/>
        <a:ext cx="5071408" cy="1334849"/>
      </dsp:txXfrm>
    </dsp:sp>
    <dsp:sp modelId="{CC5BD4BE-7978-43B4-913C-92886082EA5E}">
      <dsp:nvSpPr>
        <dsp:cNvPr id="0" name=""/>
        <dsp:cNvSpPr/>
      </dsp:nvSpPr>
      <dsp:spPr>
        <a:xfrm>
          <a:off x="1027727" y="677"/>
          <a:ext cx="1334849" cy="13348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FE4FA-E414-4004-A214-3D9FB46F3A55}">
      <dsp:nvSpPr>
        <dsp:cNvPr id="0" name=""/>
        <dsp:cNvSpPr/>
      </dsp:nvSpPr>
      <dsp:spPr>
        <a:xfrm rot="10800000">
          <a:off x="1695152" y="1733989"/>
          <a:ext cx="5405120" cy="1334849"/>
        </a:xfrm>
        <a:prstGeom prst="homePlate">
          <a:avLst/>
        </a:prstGeom>
        <a:solidFill>
          <a:schemeClr val="accent5">
            <a:hueOff val="-3144000"/>
            <a:satOff val="-19053"/>
            <a:lumOff val="235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631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b="0" i="0" kern="1200" dirty="0" smtClean="0"/>
            <a:t>Las instituciones u organizaciones que administran la enseñanza, en cuanto que la utilización de las telecomunicaciones requieren nuevos sistemas de distribución de los materiales, nuevas estructuras de comunicación de usuario con la organización</a:t>
          </a:r>
          <a:r>
            <a:rPr lang="es-PA" sz="1200" b="0" i="0" kern="1200" dirty="0" smtClean="0"/>
            <a:t>.</a:t>
          </a:r>
          <a:endParaRPr lang="es-PA" sz="1200" kern="1200" dirty="0"/>
        </a:p>
      </dsp:txBody>
      <dsp:txXfrm rot="10800000">
        <a:off x="2028864" y="1733989"/>
        <a:ext cx="5071408" cy="1334849"/>
      </dsp:txXfrm>
    </dsp:sp>
    <dsp:sp modelId="{B2D65286-8D67-4993-BEBB-8ED8696271BD}">
      <dsp:nvSpPr>
        <dsp:cNvPr id="0" name=""/>
        <dsp:cNvSpPr/>
      </dsp:nvSpPr>
      <dsp:spPr>
        <a:xfrm>
          <a:off x="1027727" y="1733989"/>
          <a:ext cx="1334849" cy="133484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7837A-C91D-409A-B12B-A99D26FE5402}">
      <dsp:nvSpPr>
        <dsp:cNvPr id="0" name=""/>
        <dsp:cNvSpPr/>
      </dsp:nvSpPr>
      <dsp:spPr>
        <a:xfrm rot="10800000">
          <a:off x="1695152" y="3467301"/>
          <a:ext cx="5405120" cy="1334849"/>
        </a:xfrm>
        <a:prstGeom prst="homePlate">
          <a:avLst/>
        </a:prstGeom>
        <a:solidFill>
          <a:schemeClr val="accent5">
            <a:hueOff val="-6288001"/>
            <a:satOff val="-38105"/>
            <a:lumOff val="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631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kern="1200" dirty="0" smtClean="0"/>
            <a:t>La implantación de estos nuevos sistemas, sobre todo en lo que al </a:t>
          </a:r>
          <a:r>
            <a:rPr lang="es-PA" sz="1600" kern="1200" dirty="0" smtClean="0"/>
            <a:t>acceso y </a:t>
          </a:r>
          <a:r>
            <a:rPr lang="es-PA" sz="1600" kern="1200" dirty="0" smtClean="0"/>
            <a:t>utilización por parte del usuario se refiere; entendiendo por usuarios </a:t>
          </a:r>
          <a:r>
            <a:rPr lang="es-PA" sz="1600" kern="1200" dirty="0" smtClean="0"/>
            <a:t>tanto profesores </a:t>
          </a:r>
          <a:r>
            <a:rPr lang="es-PA" sz="1600" kern="1200" dirty="0" smtClean="0"/>
            <a:t>como alumnos. </a:t>
          </a:r>
          <a:endParaRPr lang="es-PA" sz="1600" kern="1200" dirty="0"/>
        </a:p>
      </dsp:txBody>
      <dsp:txXfrm rot="10800000">
        <a:off x="2028864" y="3467301"/>
        <a:ext cx="5071408" cy="1334849"/>
      </dsp:txXfrm>
    </dsp:sp>
    <dsp:sp modelId="{462D2C79-973B-4D33-AA98-D9E0F6105E07}">
      <dsp:nvSpPr>
        <dsp:cNvPr id="0" name=""/>
        <dsp:cNvSpPr/>
      </dsp:nvSpPr>
      <dsp:spPr>
        <a:xfrm>
          <a:off x="1027727" y="3467301"/>
          <a:ext cx="1334849" cy="133484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395D3-B594-42E7-BB20-5DA2C9AAEBBC}">
      <dsp:nvSpPr>
        <dsp:cNvPr id="0" name=""/>
        <dsp:cNvSpPr/>
      </dsp:nvSpPr>
      <dsp:spPr>
        <a:xfrm>
          <a:off x="3202781" y="1357"/>
          <a:ext cx="1722437" cy="11195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0" i="0" kern="1200" dirty="0" smtClean="0"/>
            <a:t>Educación para el empleo</a:t>
          </a:r>
          <a:endParaRPr lang="es-PA" sz="2000" kern="1200" dirty="0"/>
        </a:p>
      </dsp:txBody>
      <dsp:txXfrm>
        <a:off x="3257435" y="56011"/>
        <a:ext cx="1613129" cy="1010276"/>
      </dsp:txXfrm>
    </dsp:sp>
    <dsp:sp modelId="{AB08CC8D-DF31-4189-9D14-1EE096A6441E}">
      <dsp:nvSpPr>
        <dsp:cNvPr id="0" name=""/>
        <dsp:cNvSpPr/>
      </dsp:nvSpPr>
      <dsp:spPr>
        <a:xfrm>
          <a:off x="1825715" y="561149"/>
          <a:ext cx="4476569" cy="4476569"/>
        </a:xfrm>
        <a:custGeom>
          <a:avLst/>
          <a:gdLst/>
          <a:ahLst/>
          <a:cxnLst/>
          <a:rect l="0" t="0" r="0" b="0"/>
          <a:pathLst>
            <a:path>
              <a:moveTo>
                <a:pt x="3330612" y="284637"/>
              </a:moveTo>
              <a:arcTo wR="2238284" hR="2238284" stAng="17952631" swAng="1212815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6AA09-D245-49C4-9824-7137FB416461}">
      <dsp:nvSpPr>
        <dsp:cNvPr id="0" name=""/>
        <dsp:cNvSpPr/>
      </dsp:nvSpPr>
      <dsp:spPr>
        <a:xfrm>
          <a:off x="5331516" y="1547973"/>
          <a:ext cx="1722437" cy="1119584"/>
        </a:xfrm>
        <a:prstGeom prst="roundRect">
          <a:avLst/>
        </a:prstGeom>
        <a:solidFill>
          <a:schemeClr val="accent5">
            <a:hueOff val="-1572000"/>
            <a:satOff val="-9526"/>
            <a:lumOff val="11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0" i="0" kern="1200" dirty="0" smtClean="0"/>
            <a:t>Educación para la vida</a:t>
          </a:r>
          <a:endParaRPr lang="es-PA" sz="2000" kern="1200" dirty="0"/>
        </a:p>
      </dsp:txBody>
      <dsp:txXfrm>
        <a:off x="5386170" y="1602627"/>
        <a:ext cx="1613129" cy="1010276"/>
      </dsp:txXfrm>
    </dsp:sp>
    <dsp:sp modelId="{54530B08-4F0B-443B-B5BD-0CD7B0F3C983}">
      <dsp:nvSpPr>
        <dsp:cNvPr id="0" name=""/>
        <dsp:cNvSpPr/>
      </dsp:nvSpPr>
      <dsp:spPr>
        <a:xfrm>
          <a:off x="1825715" y="561149"/>
          <a:ext cx="4476569" cy="4476569"/>
        </a:xfrm>
        <a:custGeom>
          <a:avLst/>
          <a:gdLst/>
          <a:ahLst/>
          <a:cxnLst/>
          <a:rect l="0" t="0" r="0" b="0"/>
          <a:pathLst>
            <a:path>
              <a:moveTo>
                <a:pt x="4471218" y="2392952"/>
              </a:moveTo>
              <a:arcTo wR="2238284" hR="2238284" stAng="21837742" swAng="1360713"/>
            </a:path>
          </a:pathLst>
        </a:custGeom>
        <a:noFill/>
        <a:ln w="9525" cap="rnd" cmpd="sng" algn="ctr">
          <a:solidFill>
            <a:schemeClr val="accent5">
              <a:hueOff val="-1572000"/>
              <a:satOff val="-9526"/>
              <a:lumOff val="117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419D6-27B2-4AAC-9B35-1EF90E0E66DD}">
      <dsp:nvSpPr>
        <dsp:cNvPr id="0" name=""/>
        <dsp:cNvSpPr/>
      </dsp:nvSpPr>
      <dsp:spPr>
        <a:xfrm>
          <a:off x="4518411" y="4050451"/>
          <a:ext cx="1722437" cy="1119584"/>
        </a:xfrm>
        <a:prstGeom prst="roundRect">
          <a:avLst/>
        </a:prstGeom>
        <a:solidFill>
          <a:schemeClr val="accent5">
            <a:hueOff val="-3144000"/>
            <a:satOff val="-19053"/>
            <a:lumOff val="235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0" i="0" kern="1200" dirty="0" smtClean="0"/>
            <a:t>Educación para el mundo</a:t>
          </a:r>
          <a:endParaRPr lang="es-PA" sz="2000" kern="1200" dirty="0"/>
        </a:p>
      </dsp:txBody>
      <dsp:txXfrm>
        <a:off x="4573065" y="4105105"/>
        <a:ext cx="1613129" cy="1010276"/>
      </dsp:txXfrm>
    </dsp:sp>
    <dsp:sp modelId="{B27B5CF1-D9D5-47F2-A8C9-EB3362082A1F}">
      <dsp:nvSpPr>
        <dsp:cNvPr id="0" name=""/>
        <dsp:cNvSpPr/>
      </dsp:nvSpPr>
      <dsp:spPr>
        <a:xfrm>
          <a:off x="1825715" y="561149"/>
          <a:ext cx="4476569" cy="4476569"/>
        </a:xfrm>
        <a:custGeom>
          <a:avLst/>
          <a:gdLst/>
          <a:ahLst/>
          <a:cxnLst/>
          <a:rect l="0" t="0" r="0" b="0"/>
          <a:pathLst>
            <a:path>
              <a:moveTo>
                <a:pt x="2513414" y="4459595"/>
              </a:moveTo>
              <a:arcTo wR="2238284" hR="2238284" stAng="4976360" swAng="847280"/>
            </a:path>
          </a:pathLst>
        </a:custGeom>
        <a:noFill/>
        <a:ln w="9525" cap="rnd" cmpd="sng" algn="ctr">
          <a:solidFill>
            <a:schemeClr val="accent5">
              <a:hueOff val="-3144000"/>
              <a:satOff val="-19053"/>
              <a:lumOff val="235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55DBC-4C03-45D2-B48A-764A22F88C01}">
      <dsp:nvSpPr>
        <dsp:cNvPr id="0" name=""/>
        <dsp:cNvSpPr/>
      </dsp:nvSpPr>
      <dsp:spPr>
        <a:xfrm>
          <a:off x="1887150" y="4050451"/>
          <a:ext cx="1722437" cy="1119584"/>
        </a:xfrm>
        <a:prstGeom prst="roundRect">
          <a:avLst/>
        </a:prstGeom>
        <a:solidFill>
          <a:schemeClr val="accent5">
            <a:hueOff val="-4716000"/>
            <a:satOff val="-28579"/>
            <a:lumOff val="35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0" i="0" kern="1200" dirty="0" smtClean="0"/>
            <a:t>Educación para el auto-desarrollo</a:t>
          </a:r>
          <a:endParaRPr lang="es-PA" sz="2000" kern="1200" dirty="0"/>
        </a:p>
      </dsp:txBody>
      <dsp:txXfrm>
        <a:off x="1941804" y="4105105"/>
        <a:ext cx="1613129" cy="1010276"/>
      </dsp:txXfrm>
    </dsp:sp>
    <dsp:sp modelId="{B055DF63-FBA2-40F4-869E-D08EFC28B267}">
      <dsp:nvSpPr>
        <dsp:cNvPr id="0" name=""/>
        <dsp:cNvSpPr/>
      </dsp:nvSpPr>
      <dsp:spPr>
        <a:xfrm>
          <a:off x="1825715" y="561149"/>
          <a:ext cx="4476569" cy="4476569"/>
        </a:xfrm>
        <a:custGeom>
          <a:avLst/>
          <a:gdLst/>
          <a:ahLst/>
          <a:cxnLst/>
          <a:rect l="0" t="0" r="0" b="0"/>
          <a:pathLst>
            <a:path>
              <a:moveTo>
                <a:pt x="237629" y="3241926"/>
              </a:moveTo>
              <a:arcTo wR="2238284" hR="2238284" stAng="9201544" swAng="1360713"/>
            </a:path>
          </a:pathLst>
        </a:custGeom>
        <a:noFill/>
        <a:ln w="9525" cap="rnd" cmpd="sng" algn="ctr">
          <a:solidFill>
            <a:schemeClr val="accent5">
              <a:hueOff val="-4716000"/>
              <a:satOff val="-28579"/>
              <a:lumOff val="352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82B8D-E529-4DC3-AA56-D1AB05EA745F}">
      <dsp:nvSpPr>
        <dsp:cNvPr id="0" name=""/>
        <dsp:cNvSpPr/>
      </dsp:nvSpPr>
      <dsp:spPr>
        <a:xfrm>
          <a:off x="1074046" y="1547973"/>
          <a:ext cx="1722437" cy="1119584"/>
        </a:xfrm>
        <a:prstGeom prst="roundRect">
          <a:avLst/>
        </a:prstGeom>
        <a:solidFill>
          <a:schemeClr val="accent5">
            <a:hueOff val="-6288001"/>
            <a:satOff val="-38105"/>
            <a:lumOff val="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0" i="0" kern="1200" dirty="0" smtClean="0"/>
            <a:t>Educación para el ocio</a:t>
          </a:r>
          <a:endParaRPr lang="es-PA" sz="2000" kern="1200" dirty="0"/>
        </a:p>
      </dsp:txBody>
      <dsp:txXfrm>
        <a:off x="1128700" y="1602627"/>
        <a:ext cx="1613129" cy="1010276"/>
      </dsp:txXfrm>
    </dsp:sp>
    <dsp:sp modelId="{AAC6FB62-815C-4412-9BC1-7EC8ACBE9D06}">
      <dsp:nvSpPr>
        <dsp:cNvPr id="0" name=""/>
        <dsp:cNvSpPr/>
      </dsp:nvSpPr>
      <dsp:spPr>
        <a:xfrm>
          <a:off x="1825715" y="561149"/>
          <a:ext cx="4476569" cy="4476569"/>
        </a:xfrm>
        <a:custGeom>
          <a:avLst/>
          <a:gdLst/>
          <a:ahLst/>
          <a:cxnLst/>
          <a:rect l="0" t="0" r="0" b="0"/>
          <a:pathLst>
            <a:path>
              <a:moveTo>
                <a:pt x="538206" y="782381"/>
              </a:moveTo>
              <a:arcTo wR="2238284" hR="2238284" stAng="13234554" swAng="1212815"/>
            </a:path>
          </a:pathLst>
        </a:custGeom>
        <a:noFill/>
        <a:ln w="9525" cap="rnd" cmpd="sng" algn="ctr">
          <a:solidFill>
            <a:schemeClr val="accent5">
              <a:hueOff val="-6288001"/>
              <a:satOff val="-38105"/>
              <a:lumOff val="470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DB73B-7C62-43B9-80F6-9633CE2AACAE}">
      <dsp:nvSpPr>
        <dsp:cNvPr id="0" name=""/>
        <dsp:cNvSpPr/>
      </dsp:nvSpPr>
      <dsp:spPr>
        <a:xfrm>
          <a:off x="0" y="182904"/>
          <a:ext cx="3477878" cy="20867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1" kern="1200" dirty="0" smtClean="0"/>
            <a:t>1. </a:t>
          </a:r>
          <a:r>
            <a:rPr lang="es-PA" sz="1500" b="1" i="0" kern="1200" dirty="0" smtClean="0"/>
            <a:t>A</a:t>
          </a:r>
          <a:r>
            <a:rPr lang="es-PA" sz="1500" b="1" kern="1200" dirty="0" smtClean="0"/>
            <a:t>cceso a un amplio rango de recursos de </a:t>
          </a:r>
          <a:r>
            <a:rPr lang="es-PA" sz="1500" b="1" kern="1200" dirty="0" smtClean="0"/>
            <a:t>aprendizaje: </a:t>
          </a:r>
          <a:r>
            <a:rPr lang="es-PA" sz="1500" kern="1200" dirty="0" smtClean="0"/>
            <a:t>Deben tener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kern="1200" dirty="0" smtClean="0"/>
            <a:t>acceso a una variedad de recursos de información incluyendo bibliotecas,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bases informáticas, programas de software, paquetes multimedia,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kern="1200" dirty="0" smtClean="0"/>
            <a:t>expertos en contenido, y a otros sistemas de comunicación.</a:t>
          </a:r>
          <a:endParaRPr lang="es-PA" sz="1500" kern="1200" dirty="0"/>
        </a:p>
      </dsp:txBody>
      <dsp:txXfrm>
        <a:off x="0" y="182904"/>
        <a:ext cx="3477878" cy="2086727"/>
      </dsp:txXfrm>
    </dsp:sp>
    <dsp:sp modelId="{39C6DB0A-300D-4820-89E1-7D7C4D7B45B2}">
      <dsp:nvSpPr>
        <dsp:cNvPr id="0" name=""/>
        <dsp:cNvSpPr/>
      </dsp:nvSpPr>
      <dsp:spPr>
        <a:xfrm>
          <a:off x="3825666" y="182904"/>
          <a:ext cx="3477878" cy="2086727"/>
        </a:xfrm>
        <a:prstGeom prst="rect">
          <a:avLst/>
        </a:prstGeom>
        <a:solidFill>
          <a:schemeClr val="accent5">
            <a:hueOff val="-1572000"/>
            <a:satOff val="-9526"/>
            <a:lumOff val="11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kern="1200" dirty="0" smtClean="0"/>
            <a:t>2. </a:t>
          </a:r>
          <a:r>
            <a:rPr lang="es-PA" sz="1500" b="1" i="0" kern="1200" dirty="0" smtClean="0"/>
            <a:t>Control activo de los recursos de aprendizaje. </a:t>
          </a:r>
          <a:r>
            <a:rPr lang="es-PA" sz="1500" b="0" i="0" kern="1200" dirty="0" smtClean="0"/>
            <a:t>El alumno debe poder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0" i="0" kern="1200" dirty="0" smtClean="0"/>
            <a:t>manipular activamente la información, debe ser capaz de organizar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0" i="0" kern="1200" dirty="0" smtClean="0"/>
            <a:t>información de distintas maneras, elaborar estructuras cognitivas más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0" i="0" kern="1200" dirty="0" smtClean="0"/>
            <a:t>complejas que la simple respuesta a pantallas previamente diseñadas.</a:t>
          </a:r>
          <a:endParaRPr lang="es-PA" sz="1500" kern="1200" dirty="0"/>
        </a:p>
      </dsp:txBody>
      <dsp:txXfrm>
        <a:off x="3825666" y="182904"/>
        <a:ext cx="3477878" cy="2086727"/>
      </dsp:txXfrm>
    </dsp:sp>
    <dsp:sp modelId="{89B4012B-9616-4741-8E20-BBD39E938E16}">
      <dsp:nvSpPr>
        <dsp:cNvPr id="0" name=""/>
        <dsp:cNvSpPr/>
      </dsp:nvSpPr>
      <dsp:spPr>
        <a:xfrm>
          <a:off x="7651332" y="182904"/>
          <a:ext cx="3477878" cy="2086727"/>
        </a:xfrm>
        <a:prstGeom prst="rect">
          <a:avLst/>
        </a:prstGeom>
        <a:solidFill>
          <a:schemeClr val="accent5">
            <a:hueOff val="-3144000"/>
            <a:satOff val="-19053"/>
            <a:lumOff val="235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kern="1200" dirty="0" smtClean="0"/>
            <a:t>3. </a:t>
          </a:r>
          <a:r>
            <a:rPr lang="es-PA" sz="1500" b="0" i="0" kern="1200" dirty="0" smtClean="0"/>
            <a:t>Participación de los alumnos en experiencias de aprendizaje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0" i="0" kern="1200" dirty="0" smtClean="0"/>
            <a:t>individualizadas. Basadas en sus destrezas, conocimientos, intereses 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0" i="0" kern="1200" dirty="0" smtClean="0"/>
            <a:t>objetivos. Debe entenderse que instrucción individualizada no significa aislada.</a:t>
          </a:r>
          <a:endParaRPr lang="es-PA" sz="1500" kern="1200" dirty="0"/>
        </a:p>
      </dsp:txBody>
      <dsp:txXfrm>
        <a:off x="7651332" y="182904"/>
        <a:ext cx="3477878" cy="2086727"/>
      </dsp:txXfrm>
    </dsp:sp>
    <dsp:sp modelId="{1E08B131-3C3F-44C3-8449-1E94EF36D378}">
      <dsp:nvSpPr>
        <dsp:cNvPr id="0" name=""/>
        <dsp:cNvSpPr/>
      </dsp:nvSpPr>
      <dsp:spPr>
        <a:xfrm>
          <a:off x="1912833" y="2617418"/>
          <a:ext cx="3477878" cy="2086727"/>
        </a:xfrm>
        <a:prstGeom prst="rect">
          <a:avLst/>
        </a:prstGeom>
        <a:solidFill>
          <a:schemeClr val="accent5">
            <a:hueOff val="-4716000"/>
            <a:satOff val="-28579"/>
            <a:lumOff val="35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kern="1200" dirty="0" smtClean="0"/>
            <a:t>4. </a:t>
          </a:r>
          <a:r>
            <a:rPr lang="es-PA" sz="1500" b="0" i="0" kern="1200" dirty="0" smtClean="0"/>
            <a:t>Acceso a grupos de aprendizaje colaborativo, que permita al alumno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0" i="0" kern="1200" dirty="0" smtClean="0"/>
            <a:t>trabajar con otros para alcanzar objetivos en común para maduración,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0" i="0" kern="1200" dirty="0" smtClean="0"/>
            <a:t>éxito y satisfacción personal. Este tipo de actividades no deben limitarse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0" i="0" kern="1200" dirty="0" smtClean="0"/>
            <a:t>a un aula concreta, centro o comunidad. </a:t>
          </a:r>
          <a:endParaRPr lang="es-PA" sz="1500" kern="1200" dirty="0"/>
        </a:p>
      </dsp:txBody>
      <dsp:txXfrm>
        <a:off x="1912833" y="2617418"/>
        <a:ext cx="3477878" cy="2086727"/>
      </dsp:txXfrm>
    </dsp:sp>
    <dsp:sp modelId="{A45DD8EF-A5DE-46C4-B67B-9EB0C5A5A9E3}">
      <dsp:nvSpPr>
        <dsp:cNvPr id="0" name=""/>
        <dsp:cNvSpPr/>
      </dsp:nvSpPr>
      <dsp:spPr>
        <a:xfrm>
          <a:off x="5738499" y="2617418"/>
          <a:ext cx="3477878" cy="2086727"/>
        </a:xfrm>
        <a:prstGeom prst="rect">
          <a:avLst/>
        </a:prstGeom>
        <a:solidFill>
          <a:schemeClr val="accent5">
            <a:hueOff val="-6288001"/>
            <a:satOff val="-38105"/>
            <a:lumOff val="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kern="1200" dirty="0" smtClean="0"/>
            <a:t>5. </a:t>
          </a:r>
          <a:r>
            <a:rPr lang="es-PA" sz="1500" b="0" i="0" kern="1200" dirty="0" smtClean="0"/>
            <a:t>Experiencias en tareas de resolución de problemas (o mejor de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0" i="0" kern="1200" dirty="0" smtClean="0"/>
            <a:t>resolución de dificultades emergentes mejor que problemas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0" i="0" kern="1200" dirty="0" smtClean="0"/>
            <a:t>preestablecidos) que son relevantes para los puestos de trabajo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0" i="0" kern="1200" dirty="0" err="1" smtClean="0"/>
            <a:t>contemporaneos</a:t>
          </a:r>
          <a:r>
            <a:rPr lang="es-PA" sz="1500" b="0" i="0" kern="1200" dirty="0" smtClean="0"/>
            <a:t> y futuros.</a:t>
          </a:r>
          <a:endParaRPr lang="es-PA" sz="1500" kern="1200" dirty="0"/>
        </a:p>
      </dsp:txBody>
      <dsp:txXfrm>
        <a:off x="5738499" y="2617418"/>
        <a:ext cx="3477878" cy="20867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6F208-5043-49E3-93C2-2070EFD4F94D}">
      <dsp:nvSpPr>
        <dsp:cNvPr id="0" name=""/>
        <dsp:cNvSpPr/>
      </dsp:nvSpPr>
      <dsp:spPr>
        <a:xfrm>
          <a:off x="2901950" y="0"/>
          <a:ext cx="5384800" cy="5384800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1F410-45CF-4A6D-9A9E-811246A6D966}">
      <dsp:nvSpPr>
        <dsp:cNvPr id="0" name=""/>
        <dsp:cNvSpPr/>
      </dsp:nvSpPr>
      <dsp:spPr>
        <a:xfrm>
          <a:off x="3314697" y="511555"/>
          <a:ext cx="2297688" cy="210007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kern="1200" dirty="0" smtClean="0"/>
            <a:t>1. </a:t>
          </a:r>
          <a:r>
            <a:rPr lang="es-PA" sz="1400" b="0" i="0" kern="1200" dirty="0" smtClean="0"/>
            <a:t>Guiar a los alumnos en el uso de las bases de información y conocimiento así como proporcionar acceso a los alumnos para usar sus propios recursos.</a:t>
          </a:r>
          <a:endParaRPr lang="es-PA" sz="1400" kern="1200" dirty="0"/>
        </a:p>
      </dsp:txBody>
      <dsp:txXfrm>
        <a:off x="3417214" y="614072"/>
        <a:ext cx="2092654" cy="1895038"/>
      </dsp:txXfrm>
    </dsp:sp>
    <dsp:sp modelId="{E3821D1E-DA7D-4DA2-A4E1-E585FC11F802}">
      <dsp:nvSpPr>
        <dsp:cNvPr id="0" name=""/>
        <dsp:cNvSpPr/>
      </dsp:nvSpPr>
      <dsp:spPr>
        <a:xfrm>
          <a:off x="5703346" y="511555"/>
          <a:ext cx="2272277" cy="2100072"/>
        </a:xfrm>
        <a:prstGeom prst="roundRect">
          <a:avLst/>
        </a:prstGeom>
        <a:solidFill>
          <a:schemeClr val="accent5">
            <a:hueOff val="-2096000"/>
            <a:satOff val="-12702"/>
            <a:lumOff val="156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kern="1200" dirty="0" smtClean="0"/>
            <a:t>2. </a:t>
          </a:r>
          <a:r>
            <a:rPr lang="es-PA" sz="1400" b="0" i="0" kern="1200" dirty="0" smtClean="0"/>
            <a:t>Potenciar que los alumnos se vuelvan activos en el proceso de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b="0" i="0" kern="1200" dirty="0" smtClean="0"/>
            <a:t>aprendizaje auto dirigido, en el marco de acciones de aprendizaje abierto, tal como ya se ha señalado.</a:t>
          </a:r>
          <a:endParaRPr lang="es-PA" sz="1400" kern="1200" dirty="0"/>
        </a:p>
      </dsp:txBody>
      <dsp:txXfrm>
        <a:off x="5805863" y="614072"/>
        <a:ext cx="2067243" cy="1895038"/>
      </dsp:txXfrm>
    </dsp:sp>
    <dsp:sp modelId="{00D3980C-70F6-4936-817C-42F1164537E4}">
      <dsp:nvSpPr>
        <dsp:cNvPr id="0" name=""/>
        <dsp:cNvSpPr/>
      </dsp:nvSpPr>
      <dsp:spPr>
        <a:xfrm>
          <a:off x="3289297" y="2773172"/>
          <a:ext cx="2348489" cy="2100072"/>
        </a:xfrm>
        <a:prstGeom prst="roundRect">
          <a:avLst/>
        </a:prstGeom>
        <a:solidFill>
          <a:schemeClr val="accent5">
            <a:hueOff val="-4192001"/>
            <a:satOff val="-25403"/>
            <a:lumOff val="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300" kern="1200" dirty="0" smtClean="0"/>
            <a:t>3. </a:t>
          </a:r>
          <a:r>
            <a:rPr lang="es-PA" sz="1300" b="0" i="0" kern="1200" dirty="0" smtClean="0"/>
            <a:t>Asesorar y gestionar el ambiente de aprendizaje en el que los alumnos están utilizando los recursos de aprendizaje. Tienen que ser capaces de guiar a los alumnos en el desarrollo de experiencias colaborativas,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300" b="0" i="0" kern="1200" dirty="0" smtClean="0"/>
            <a:t>monitorizar el progreso del estudiante.</a:t>
          </a:r>
          <a:endParaRPr lang="es-PA" sz="1300" kern="1200" dirty="0"/>
        </a:p>
      </dsp:txBody>
      <dsp:txXfrm>
        <a:off x="3391814" y="2875689"/>
        <a:ext cx="2143455" cy="1895038"/>
      </dsp:txXfrm>
    </dsp:sp>
    <dsp:sp modelId="{8D5F696A-57F8-4473-9009-662143D45301}">
      <dsp:nvSpPr>
        <dsp:cNvPr id="0" name=""/>
        <dsp:cNvSpPr/>
      </dsp:nvSpPr>
      <dsp:spPr>
        <a:xfrm>
          <a:off x="5716041" y="2773172"/>
          <a:ext cx="2221477" cy="2100072"/>
        </a:xfrm>
        <a:prstGeom prst="roundRect">
          <a:avLst/>
        </a:prstGeom>
        <a:solidFill>
          <a:schemeClr val="accent5">
            <a:hueOff val="-6288001"/>
            <a:satOff val="-38105"/>
            <a:lumOff val="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kern="1200" dirty="0" smtClean="0"/>
            <a:t>4. </a:t>
          </a:r>
          <a:r>
            <a:rPr lang="es-PA" sz="1400" b="0" i="0" kern="1200" dirty="0" smtClean="0"/>
            <a:t>Acceso fluido al trabajo del estudiante en consistencia con la filosofía de las estrategias de aprendizaje empleadas y con el nuevo alumno-usuario de la formación descrito.</a:t>
          </a:r>
          <a:endParaRPr lang="es-PA" sz="1400" kern="1200" dirty="0"/>
        </a:p>
      </dsp:txBody>
      <dsp:txXfrm>
        <a:off x="5818558" y="2875689"/>
        <a:ext cx="2016443" cy="18950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286A4-FEFB-4EDB-A786-C3DDA956CA1A}">
      <dsp:nvSpPr>
        <dsp:cNvPr id="0" name=""/>
        <dsp:cNvSpPr/>
      </dsp:nvSpPr>
      <dsp:spPr>
        <a:xfrm>
          <a:off x="-5632725" y="-862412"/>
          <a:ext cx="6707458" cy="6707458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87B9B-A21F-446A-899D-C45832463A5A}">
      <dsp:nvSpPr>
        <dsp:cNvPr id="0" name=""/>
        <dsp:cNvSpPr/>
      </dsp:nvSpPr>
      <dsp:spPr>
        <a:xfrm>
          <a:off x="691589" y="498263"/>
          <a:ext cx="10237850" cy="9965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099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300" b="0" i="0" kern="1200" dirty="0" smtClean="0"/>
            <a:t>Diseño y producción de nuevos materiales</a:t>
          </a:r>
        </a:p>
      </dsp:txBody>
      <dsp:txXfrm>
        <a:off x="691589" y="498263"/>
        <a:ext cx="10237850" cy="996526"/>
      </dsp:txXfrm>
    </dsp:sp>
    <dsp:sp modelId="{388DB61A-1FA5-44E5-BDD4-9C195A288AAD}">
      <dsp:nvSpPr>
        <dsp:cNvPr id="0" name=""/>
        <dsp:cNvSpPr/>
      </dsp:nvSpPr>
      <dsp:spPr>
        <a:xfrm>
          <a:off x="68760" y="373697"/>
          <a:ext cx="1245658" cy="12456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956C1-2DAF-4575-A874-88893C6D6C3F}">
      <dsp:nvSpPr>
        <dsp:cNvPr id="0" name=""/>
        <dsp:cNvSpPr/>
      </dsp:nvSpPr>
      <dsp:spPr>
        <a:xfrm>
          <a:off x="1053826" y="1993053"/>
          <a:ext cx="9875612" cy="996526"/>
        </a:xfrm>
        <a:prstGeom prst="rect">
          <a:avLst/>
        </a:prstGeom>
        <a:solidFill>
          <a:schemeClr val="accent5">
            <a:hueOff val="-3144000"/>
            <a:satOff val="-19053"/>
            <a:lumOff val="235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099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300" b="0" i="0" kern="1200" dirty="0" smtClean="0"/>
            <a:t>Sistemas de información y distribución</a:t>
          </a:r>
        </a:p>
      </dsp:txBody>
      <dsp:txXfrm>
        <a:off x="1053826" y="1993053"/>
        <a:ext cx="9875612" cy="996526"/>
      </dsp:txXfrm>
    </dsp:sp>
    <dsp:sp modelId="{ABA93A52-5AC9-4F85-9F25-70C55B30947C}">
      <dsp:nvSpPr>
        <dsp:cNvPr id="0" name=""/>
        <dsp:cNvSpPr/>
      </dsp:nvSpPr>
      <dsp:spPr>
        <a:xfrm>
          <a:off x="430997" y="1868487"/>
          <a:ext cx="1245658" cy="12456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3144000"/>
              <a:satOff val="-19053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57613-D557-43D3-90D9-FE04F6AD9135}">
      <dsp:nvSpPr>
        <dsp:cNvPr id="0" name=""/>
        <dsp:cNvSpPr/>
      </dsp:nvSpPr>
      <dsp:spPr>
        <a:xfrm>
          <a:off x="691589" y="3487843"/>
          <a:ext cx="10237850" cy="996526"/>
        </a:xfrm>
        <a:prstGeom prst="rect">
          <a:avLst/>
        </a:prstGeom>
        <a:solidFill>
          <a:schemeClr val="accent5">
            <a:hueOff val="-6288001"/>
            <a:satOff val="-38105"/>
            <a:lumOff val="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099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300" kern="1200" dirty="0" smtClean="0"/>
            <a:t>Sistemas de comunicación</a:t>
          </a:r>
          <a:endParaRPr lang="es-PA" sz="2300" kern="1200" dirty="0"/>
        </a:p>
      </dsp:txBody>
      <dsp:txXfrm>
        <a:off x="691589" y="3487843"/>
        <a:ext cx="10237850" cy="996526"/>
      </dsp:txXfrm>
    </dsp:sp>
    <dsp:sp modelId="{7087BC98-87A2-4F7C-8AE3-B89102C246C8}">
      <dsp:nvSpPr>
        <dsp:cNvPr id="0" name=""/>
        <dsp:cNvSpPr/>
      </dsp:nvSpPr>
      <dsp:spPr>
        <a:xfrm>
          <a:off x="68760" y="3363277"/>
          <a:ext cx="1245658" cy="12456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6288001"/>
              <a:satOff val="-38105"/>
              <a:lumOff val="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2971A2E-2AFC-4C4B-8636-7313A189B32C}" type="datetimeFigureOut">
              <a:rPr lang="es-PA" smtClean="0"/>
              <a:t>30/8/18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619157-ED8E-40C5-B475-CD4D3B6962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359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A2E-2AFC-4C4B-8636-7313A189B32C}" type="datetimeFigureOut">
              <a:rPr lang="es-PA" smtClean="0"/>
              <a:t>30/8/18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157-ED8E-40C5-B475-CD4D3B6962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6955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A2E-2AFC-4C4B-8636-7313A189B32C}" type="datetimeFigureOut">
              <a:rPr lang="es-PA" smtClean="0"/>
              <a:t>30/8/18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157-ED8E-40C5-B475-CD4D3B6962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92619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A2E-2AFC-4C4B-8636-7313A189B32C}" type="datetimeFigureOut">
              <a:rPr lang="es-PA" smtClean="0"/>
              <a:t>30/8/18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157-ED8E-40C5-B475-CD4D3B6962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69135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A2E-2AFC-4C4B-8636-7313A189B32C}" type="datetimeFigureOut">
              <a:rPr lang="es-PA" smtClean="0"/>
              <a:t>30/8/18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157-ED8E-40C5-B475-CD4D3B6962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56396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A2E-2AFC-4C4B-8636-7313A189B32C}" type="datetimeFigureOut">
              <a:rPr lang="es-PA" smtClean="0"/>
              <a:t>30/8/18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157-ED8E-40C5-B475-CD4D3B6962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85921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A2E-2AFC-4C4B-8636-7313A189B32C}" type="datetimeFigureOut">
              <a:rPr lang="es-PA" smtClean="0"/>
              <a:t>30/8/18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157-ED8E-40C5-B475-CD4D3B6962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2349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A2E-2AFC-4C4B-8636-7313A189B32C}" type="datetimeFigureOut">
              <a:rPr lang="es-PA" smtClean="0"/>
              <a:t>30/8/18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157-ED8E-40C5-B475-CD4D3B6962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83261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A2E-2AFC-4C4B-8636-7313A189B32C}" type="datetimeFigureOut">
              <a:rPr lang="es-PA" smtClean="0"/>
              <a:t>30/8/18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157-ED8E-40C5-B475-CD4D3B6962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0647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A2E-2AFC-4C4B-8636-7313A189B32C}" type="datetimeFigureOut">
              <a:rPr lang="es-PA" smtClean="0"/>
              <a:t>30/8/18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157-ED8E-40C5-B475-CD4D3B6962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2398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A2E-2AFC-4C4B-8636-7313A189B32C}" type="datetimeFigureOut">
              <a:rPr lang="es-PA" smtClean="0"/>
              <a:t>30/8/18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157-ED8E-40C5-B475-CD4D3B6962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14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A2E-2AFC-4C4B-8636-7313A189B32C}" type="datetimeFigureOut">
              <a:rPr lang="es-PA" smtClean="0"/>
              <a:t>30/8/18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157-ED8E-40C5-B475-CD4D3B6962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4779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A2E-2AFC-4C4B-8636-7313A189B32C}" type="datetimeFigureOut">
              <a:rPr lang="es-PA" smtClean="0"/>
              <a:t>30/8/18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157-ED8E-40C5-B475-CD4D3B6962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9804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A2E-2AFC-4C4B-8636-7313A189B32C}" type="datetimeFigureOut">
              <a:rPr lang="es-PA" smtClean="0"/>
              <a:t>30/8/18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157-ED8E-40C5-B475-CD4D3B6962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3498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A2E-2AFC-4C4B-8636-7313A189B32C}" type="datetimeFigureOut">
              <a:rPr lang="es-PA" smtClean="0"/>
              <a:t>30/8/18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157-ED8E-40C5-B475-CD4D3B6962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8463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A2E-2AFC-4C4B-8636-7313A189B32C}" type="datetimeFigureOut">
              <a:rPr lang="es-PA" smtClean="0"/>
              <a:t>30/8/18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157-ED8E-40C5-B475-CD4D3B6962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9668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A2E-2AFC-4C4B-8636-7313A189B32C}" type="datetimeFigureOut">
              <a:rPr lang="es-PA" smtClean="0"/>
              <a:t>30/8/18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157-ED8E-40C5-B475-CD4D3B6962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21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971A2E-2AFC-4C4B-8636-7313A189B32C}" type="datetimeFigureOut">
              <a:rPr lang="es-PA" smtClean="0"/>
              <a:t>30/8/18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619157-ED8E-40C5-B475-CD4D3B6962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73295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3610" y="1964267"/>
            <a:ext cx="10156515" cy="2421464"/>
          </a:xfrm>
        </p:spPr>
        <p:txBody>
          <a:bodyPr>
            <a:normAutofit fontScale="90000"/>
          </a:bodyPr>
          <a:lstStyle/>
          <a:p>
            <a:r>
              <a:rPr lang="es-PA" b="1" dirty="0" smtClean="0"/>
              <a:t>“Nuevos ambientes de aprendizaje para una sociedad de la información”</a:t>
            </a:r>
            <a:r>
              <a:rPr lang="es-PA" dirty="0" smtClean="0"/>
              <a:t/>
            </a:r>
            <a:br>
              <a:rPr lang="es-PA" dirty="0" smtClean="0"/>
            </a:br>
            <a:r>
              <a:rPr lang="es-PA" sz="2800" dirty="0" smtClean="0"/>
              <a:t>por: Jesús salinas</a:t>
            </a:r>
            <a:endParaRPr lang="es-PA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62399" y="4865768"/>
            <a:ext cx="7197726" cy="1405467"/>
          </a:xfrm>
        </p:spPr>
        <p:txBody>
          <a:bodyPr/>
          <a:lstStyle/>
          <a:p>
            <a:r>
              <a:rPr lang="es-PA" dirty="0" smtClean="0"/>
              <a:t>Surianis D. De Gracia E. </a:t>
            </a:r>
          </a:p>
          <a:p>
            <a:r>
              <a:rPr lang="es-PA" dirty="0" smtClean="0"/>
              <a:t>C.I.P. 4-745-2073</a:t>
            </a:r>
            <a:endParaRPr lang="es-PA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5" y="236455"/>
            <a:ext cx="3581400" cy="124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9761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000403"/>
          </a:xfrm>
        </p:spPr>
        <p:txBody>
          <a:bodyPr/>
          <a:lstStyle/>
          <a:p>
            <a:r>
              <a:rPr lang="es-PA" dirty="0" smtClean="0"/>
              <a:t>Los cambios en el profesorado</a:t>
            </a:r>
            <a:endParaRPr lang="es-PA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59737368"/>
              </p:ext>
            </p:extLst>
          </p:nvPr>
        </p:nvGraphicFramePr>
        <p:xfrm>
          <a:off x="444500" y="1282701"/>
          <a:ext cx="11188700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5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El impacto sobre la administración</a:t>
            </a:r>
            <a:endParaRPr lang="es-PA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78396796"/>
              </p:ext>
            </p:extLst>
          </p:nvPr>
        </p:nvGraphicFramePr>
        <p:xfrm>
          <a:off x="393700" y="1473200"/>
          <a:ext cx="10998200" cy="498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25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El aprendizaje abierto a los nuevos ambientes de aprendizaje</a:t>
            </a:r>
            <a:endParaRPr lang="es-PA" dirty="0"/>
          </a:p>
        </p:txBody>
      </p:sp>
      <p:sp>
        <p:nvSpPr>
          <p:cNvPr id="3" name="Rectángulo 2"/>
          <p:cNvSpPr/>
          <p:nvPr/>
        </p:nvSpPr>
        <p:spPr>
          <a:xfrm>
            <a:off x="508000" y="2219742"/>
            <a:ext cx="11404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PA" sz="1600" dirty="0"/>
              <a:t>En cada uno de los nuevos ambientes de aprendizaje descritos, </a:t>
            </a:r>
            <a:r>
              <a:rPr lang="es-PA" sz="1600" dirty="0" smtClean="0"/>
              <a:t>las disponibilidades </a:t>
            </a:r>
            <a:r>
              <a:rPr lang="es-PA" sz="1600" dirty="0"/>
              <a:t>tecnológicas van a conformarse como uno de los </a:t>
            </a:r>
            <a:r>
              <a:rPr lang="es-PA" sz="1600" dirty="0" smtClean="0"/>
              <a:t>elementos cruciales </a:t>
            </a:r>
            <a:r>
              <a:rPr lang="es-PA" sz="1600" dirty="0"/>
              <a:t>para determinar la </a:t>
            </a:r>
            <a:r>
              <a:rPr lang="es-PA" sz="1600" dirty="0" smtClean="0"/>
              <a:t>organización </a:t>
            </a:r>
            <a:r>
              <a:rPr lang="es-PA" sz="1600" dirty="0"/>
              <a:t>de las experiencias concretas </a:t>
            </a:r>
            <a:r>
              <a:rPr lang="es-PA" sz="1600" dirty="0" smtClean="0"/>
              <a:t>de aprendizaje</a:t>
            </a:r>
            <a:r>
              <a:rPr lang="es-PA" sz="1600" dirty="0"/>
              <a:t>. La existencia de tecnologías interactivas a distancia (redes, </a:t>
            </a:r>
            <a:r>
              <a:rPr lang="es-PA" sz="1600" dirty="0" smtClean="0"/>
              <a:t>tv cable</a:t>
            </a:r>
            <a:r>
              <a:rPr lang="es-PA" sz="1600" dirty="0"/>
              <a:t>), la proliferación de satélites de difusión directa y los </a:t>
            </a:r>
            <a:r>
              <a:rPr lang="es-PA" sz="1600" dirty="0" smtClean="0"/>
              <a:t>avances respecto </a:t>
            </a:r>
            <a:r>
              <a:rPr lang="es-PA" sz="1600" dirty="0"/>
              <a:t>a las tecnologías cada vez más controladas por el usuario, </a:t>
            </a:r>
            <a:r>
              <a:rPr lang="es-PA" sz="1600" dirty="0" smtClean="0"/>
              <a:t>nos lleva </a:t>
            </a:r>
            <a:r>
              <a:rPr lang="es-PA" sz="1600" dirty="0"/>
              <a:t>a una enseñanza basada en paquetes didácticos multimedia </a:t>
            </a:r>
            <a:r>
              <a:rPr lang="es-PA" sz="1600" dirty="0" smtClean="0"/>
              <a:t>de "aprendizaje </a:t>
            </a:r>
            <a:r>
              <a:rPr lang="es-PA" sz="1600" dirty="0"/>
              <a:t>abierto</a:t>
            </a:r>
            <a:r>
              <a:rPr lang="es-PA" sz="1600" dirty="0" smtClean="0"/>
              <a:t>".</a:t>
            </a:r>
          </a:p>
          <a:p>
            <a:pPr>
              <a:lnSpc>
                <a:spcPct val="150000"/>
              </a:lnSpc>
            </a:pPr>
            <a:endParaRPr lang="es-PA" sz="1600" b="1" i="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s-PA" sz="1600" b="1" i="0" dirty="0" smtClean="0">
                <a:effectLst/>
              </a:rPr>
              <a:t>Dimensiones distintas: </a:t>
            </a:r>
          </a:p>
          <a:p>
            <a:pPr>
              <a:lnSpc>
                <a:spcPct val="150000"/>
              </a:lnSpc>
            </a:pPr>
            <a:r>
              <a:rPr lang="es-PA" sz="1600" dirty="0" smtClean="0"/>
              <a:t>1. Una </a:t>
            </a:r>
            <a:r>
              <a:rPr lang="es-PA" sz="1600" dirty="0"/>
              <a:t>que está relacionada con los determinantes a los que el </a:t>
            </a:r>
            <a:r>
              <a:rPr lang="es-PA" sz="1600" dirty="0" smtClean="0"/>
              <a:t>estudiante debe </a:t>
            </a:r>
            <a:r>
              <a:rPr lang="es-PA" sz="1600" dirty="0"/>
              <a:t>atenerse: asistencia a un lugar predeterminado, tiempo y </a:t>
            </a:r>
            <a:r>
              <a:rPr lang="es-PA" sz="1600" dirty="0" smtClean="0"/>
              <a:t>número de </a:t>
            </a:r>
            <a:r>
              <a:rPr lang="es-PA" sz="1600" dirty="0"/>
              <a:t>sesiones, ser enseñado en grupo por el profesor, las reglas de </a:t>
            </a:r>
            <a:r>
              <a:rPr lang="es-PA" sz="1600" dirty="0" smtClean="0"/>
              <a:t>la organización</a:t>
            </a:r>
            <a:r>
              <a:rPr lang="es-PA" sz="1600" dirty="0"/>
              <a:t>.</a:t>
            </a:r>
          </a:p>
          <a:p>
            <a:pPr>
              <a:lnSpc>
                <a:spcPct val="150000"/>
              </a:lnSpc>
            </a:pPr>
            <a:r>
              <a:rPr lang="es-PA" sz="1600" dirty="0" smtClean="0"/>
              <a:t>2. Otra </a:t>
            </a:r>
            <a:r>
              <a:rPr lang="es-PA" sz="1600" dirty="0"/>
              <a:t>dimensión del concepto está relacionada con la traslación de </a:t>
            </a:r>
            <a:r>
              <a:rPr lang="es-PA" sz="1600" dirty="0" smtClean="0"/>
              <a:t>los determinantes </a:t>
            </a:r>
            <a:r>
              <a:rPr lang="es-PA" sz="1600" dirty="0"/>
              <a:t>educacionales: metas de </a:t>
            </a:r>
            <a:r>
              <a:rPr lang="es-PA" sz="1600" dirty="0" smtClean="0"/>
              <a:t>aprendizaje especificadas muy ajustadas</a:t>
            </a:r>
            <a:r>
              <a:rPr lang="es-PA" sz="1600" dirty="0"/>
              <a:t>; secuencia de enseñanza y lugar; la estrategia para </a:t>
            </a:r>
            <a:r>
              <a:rPr lang="es-PA" sz="1600" dirty="0" smtClean="0"/>
              <a:t>enseñar del </a:t>
            </a:r>
            <a:r>
              <a:rPr lang="es-PA" sz="1600" dirty="0"/>
              <a:t>profesor individual o de la organización. Dejar de aplicar </a:t>
            </a:r>
            <a:r>
              <a:rPr lang="es-PA" sz="1600" dirty="0" smtClean="0"/>
              <a:t>tales determinantes </a:t>
            </a:r>
            <a:r>
              <a:rPr lang="es-PA" sz="1600" dirty="0"/>
              <a:t>termina en diseños educacionales cerrados.</a:t>
            </a:r>
          </a:p>
          <a:p>
            <a:endParaRPr lang="es-PA" sz="16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45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introducción</a:t>
            </a:r>
            <a:endParaRPr lang="es-PA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90829031"/>
              </p:ext>
            </p:extLst>
          </p:nvPr>
        </p:nvGraphicFramePr>
        <p:xfrm>
          <a:off x="156411" y="1780674"/>
          <a:ext cx="11622505" cy="4586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88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697831" y="5197023"/>
            <a:ext cx="10960768" cy="1209481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s-PA" sz="6400" dirty="0"/>
              <a:t>El sistema educativo, una de las instituciones sociales por excelencia, </a:t>
            </a:r>
            <a:r>
              <a:rPr lang="es-PA" sz="6400" dirty="0" smtClean="0"/>
              <a:t>se encuentra </a:t>
            </a:r>
            <a:r>
              <a:rPr lang="es-PA" sz="6400" dirty="0"/>
              <a:t>inmerso en un proceso de cambios, enmarcados en el </a:t>
            </a:r>
            <a:r>
              <a:rPr lang="es-PA" sz="6400" dirty="0" smtClean="0"/>
              <a:t>conjunto de </a:t>
            </a:r>
            <a:r>
              <a:rPr lang="es-PA" sz="6400" dirty="0"/>
              <a:t>transformaciones sociales propiciadas por la innovación tecnológica </a:t>
            </a:r>
            <a:r>
              <a:rPr lang="es-PA" sz="6400" dirty="0" smtClean="0"/>
              <a:t>y, sobre </a:t>
            </a:r>
            <a:r>
              <a:rPr lang="es-PA" sz="6400" dirty="0"/>
              <a:t>todo, por el desarrollo de las tecnologías de la información y de </a:t>
            </a:r>
            <a:r>
              <a:rPr lang="es-PA" sz="6400" dirty="0" smtClean="0"/>
              <a:t>la comunicación</a:t>
            </a:r>
            <a:r>
              <a:rPr lang="es-PA" sz="6400" dirty="0"/>
              <a:t>, por los cambios en las relaciones sociales y por una </a:t>
            </a:r>
            <a:r>
              <a:rPr lang="es-PA" sz="6400" dirty="0" smtClean="0"/>
              <a:t>nueva concepción </a:t>
            </a:r>
            <a:r>
              <a:rPr lang="es-PA" sz="6400" dirty="0"/>
              <a:t>de las relaciones tecnología-sociedad que determinan </a:t>
            </a:r>
            <a:r>
              <a:rPr lang="es-PA" sz="6400" dirty="0" smtClean="0"/>
              <a:t>las relaciones </a:t>
            </a:r>
            <a:r>
              <a:rPr lang="es-PA" sz="6400" dirty="0"/>
              <a:t>tecnología-educación.</a:t>
            </a:r>
          </a:p>
          <a:p>
            <a:endParaRPr lang="es-PA" dirty="0"/>
          </a:p>
        </p:txBody>
      </p:sp>
      <p:pic>
        <p:nvPicPr>
          <p:cNvPr id="1028" name="Picture 4" descr="Resultado de imagen para Nuevos ambientes de aprendizaje para una sociedad de la informaciÃ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17" y="136462"/>
            <a:ext cx="5246603" cy="476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66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Claves organizativas afectadas:</a:t>
            </a:r>
            <a:endParaRPr lang="es-PA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39214519"/>
              </p:ext>
            </p:extLst>
          </p:nvPr>
        </p:nvGraphicFramePr>
        <p:xfrm>
          <a:off x="1687513" y="1754382"/>
          <a:ext cx="8128000" cy="4802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1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30969" y="649705"/>
            <a:ext cx="4716379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A" dirty="0"/>
              <a:t>La evolución misma de las tecnologías de </a:t>
            </a:r>
            <a:r>
              <a:rPr lang="es-PA" dirty="0" smtClean="0"/>
              <a:t>la información</a:t>
            </a:r>
            <a:r>
              <a:rPr lang="es-PA" dirty="0"/>
              <a:t>, en el </a:t>
            </a:r>
            <a:r>
              <a:rPr lang="es-PA" dirty="0" smtClean="0"/>
              <a:t>contexto definido </a:t>
            </a:r>
            <a:r>
              <a:rPr lang="es-PA" dirty="0"/>
              <a:t>por una sociedad de servicios, plantea nuevos desafíos a </a:t>
            </a:r>
            <a:r>
              <a:rPr lang="es-PA" dirty="0" smtClean="0"/>
              <a:t>la educación</a:t>
            </a:r>
            <a:r>
              <a:rPr lang="es-PA" dirty="0"/>
              <a:t>, ya que en el futuro la obtención y organización de la </a:t>
            </a:r>
            <a:r>
              <a:rPr lang="es-PA" dirty="0" smtClean="0"/>
              <a:t>información se </a:t>
            </a:r>
            <a:r>
              <a:rPr lang="es-PA" dirty="0"/>
              <a:t>convertirá en la actividad </a:t>
            </a:r>
            <a:r>
              <a:rPr lang="es-PA" dirty="0" smtClean="0"/>
              <a:t>vital dominante </a:t>
            </a:r>
            <a:r>
              <a:rPr lang="es-PA" dirty="0"/>
              <a:t>para una parte importante </a:t>
            </a:r>
            <a:r>
              <a:rPr lang="es-PA" dirty="0" smtClean="0"/>
              <a:t>de </a:t>
            </a:r>
            <a:r>
              <a:rPr lang="es-PA" dirty="0"/>
              <a:t>la población. Pero, al mismo tiempo que las TIC contribuyen al </a:t>
            </a:r>
            <a:r>
              <a:rPr lang="es-PA" dirty="0" smtClean="0"/>
              <a:t>vertiginoso cambio </a:t>
            </a:r>
            <a:r>
              <a:rPr lang="es-PA" dirty="0"/>
              <a:t>que exige nuevas destrezas y cambios en los objetivos, </a:t>
            </a:r>
            <a:r>
              <a:rPr lang="es-PA" dirty="0" smtClean="0"/>
              <a:t>pueden contribuir </a:t>
            </a:r>
            <a:r>
              <a:rPr lang="es-PA" dirty="0"/>
              <a:t>a su logro y dominio. En ello reside uno de los papeles </a:t>
            </a:r>
            <a:r>
              <a:rPr lang="es-PA" dirty="0" smtClean="0"/>
              <a:t>cruciales que </a:t>
            </a:r>
            <a:r>
              <a:rPr lang="es-PA" dirty="0"/>
              <a:t>las TIC pueden desarrollar en el sector educativo</a:t>
            </a:r>
            <a:r>
              <a:rPr lang="es-PA" dirty="0" smtClean="0"/>
              <a:t>.</a:t>
            </a:r>
            <a:endParaRPr lang="es-PA" dirty="0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48" y="1266707"/>
            <a:ext cx="6140060" cy="3881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1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sz="3200" dirty="0" smtClean="0"/>
              <a:t>Nuevos objetivos a la educación exigidos por la sociedad</a:t>
            </a:r>
            <a:endParaRPr lang="es-PA" sz="32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9541247"/>
              </p:ext>
            </p:extLst>
          </p:nvPr>
        </p:nvGraphicFramePr>
        <p:xfrm>
          <a:off x="1687513" y="1612232"/>
          <a:ext cx="8128000" cy="524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21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Los nuevos escenarios del aprendizaje</a:t>
            </a:r>
            <a:endParaRPr lang="es-PA" dirty="0"/>
          </a:p>
        </p:txBody>
      </p:sp>
      <p:sp>
        <p:nvSpPr>
          <p:cNvPr id="3" name="Rectángulo 2"/>
          <p:cNvSpPr/>
          <p:nvPr/>
        </p:nvSpPr>
        <p:spPr>
          <a:xfrm>
            <a:off x="685801" y="1913345"/>
            <a:ext cx="5149515" cy="1815882"/>
          </a:xfrm>
          <a:prstGeom prst="rect">
            <a:avLst/>
          </a:prstGeom>
          <a:solidFill>
            <a:srgbClr val="99CC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PA" sz="1600" dirty="0"/>
              <a:t>L</a:t>
            </a:r>
            <a:r>
              <a:rPr lang="es-PA" sz="1600" dirty="0" smtClean="0"/>
              <a:t>os </a:t>
            </a:r>
            <a:r>
              <a:rPr lang="es-PA" sz="1600" dirty="0"/>
              <a:t>cambios </a:t>
            </a:r>
            <a:r>
              <a:rPr lang="es-PA" sz="1600" dirty="0" smtClean="0"/>
              <a:t>en educación</a:t>
            </a:r>
            <a:r>
              <a:rPr lang="es-PA" sz="1600" dirty="0"/>
              <a:t>, a cualquier escala, para que sean duraderos y puedan </a:t>
            </a:r>
            <a:r>
              <a:rPr lang="es-PA" sz="1600" dirty="0" smtClean="0"/>
              <a:t>asentarse requieren que cualquier </a:t>
            </a:r>
            <a:r>
              <a:rPr lang="es-PA" sz="1600" dirty="0"/>
              <a:t>afectado por dicho cambio entienda y </a:t>
            </a:r>
            <a:r>
              <a:rPr lang="es-PA" sz="1600" dirty="0" smtClean="0"/>
              <a:t>comparta la misma </a:t>
            </a:r>
            <a:r>
              <a:rPr lang="es-PA" sz="1600" dirty="0"/>
              <a:t>visión de como la innovación hará que mejore la </a:t>
            </a:r>
            <a:r>
              <a:rPr lang="es-PA" sz="1600" dirty="0" smtClean="0"/>
              <a:t>educación: Profesores</a:t>
            </a:r>
            <a:r>
              <a:rPr lang="es-PA" sz="1600" dirty="0"/>
              <a:t>, administradores, padres y </a:t>
            </a:r>
            <a:r>
              <a:rPr lang="es-PA" sz="1600" dirty="0" smtClean="0"/>
              <a:t>la comunidad </a:t>
            </a:r>
            <a:r>
              <a:rPr lang="es-PA" sz="1600" dirty="0"/>
              <a:t>educativa entera </a:t>
            </a:r>
            <a:r>
              <a:rPr lang="es-PA" sz="1600" dirty="0" smtClean="0"/>
              <a:t>deben estar </a:t>
            </a:r>
            <a:r>
              <a:rPr lang="es-PA" sz="1600" dirty="0"/>
              <a:t>involucrados en la concepción y planificación del cambio desde </a:t>
            </a:r>
            <a:r>
              <a:rPr lang="es-PA" sz="1600" dirty="0" smtClean="0"/>
              <a:t>el primer </a:t>
            </a:r>
            <a:r>
              <a:rPr lang="es-PA" sz="1600" dirty="0"/>
              <a:t>momento.</a:t>
            </a:r>
            <a:endParaRPr lang="es-PA" sz="1600" b="0" i="0" dirty="0"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30253" y="4396168"/>
            <a:ext cx="6096000" cy="2062103"/>
          </a:xfrm>
          <a:prstGeom prst="rect">
            <a:avLst/>
          </a:prstGeom>
          <a:solidFill>
            <a:srgbClr val="33CCFF"/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r>
              <a:rPr lang="es-PA" sz="1600" dirty="0"/>
              <a:t>Estos nuevos escenarios pueden referirse, tanto al impacto que la</a:t>
            </a:r>
          </a:p>
          <a:p>
            <a:r>
              <a:rPr lang="es-PA" sz="1600" dirty="0"/>
              <a:t>introducción de las TIC tiene en la enseñanza convencional, como a la</a:t>
            </a:r>
          </a:p>
          <a:p>
            <a:r>
              <a:rPr lang="es-PA" sz="1600" dirty="0"/>
              <a:t>configuración de nuevos escenarios para el aprendizaje. Entre el aula</a:t>
            </a:r>
          </a:p>
          <a:p>
            <a:r>
              <a:rPr lang="es-PA" sz="1600" dirty="0"/>
              <a:t>convencional y las posibilidades de acceso a materiales de aprendizaje</a:t>
            </a:r>
          </a:p>
          <a:p>
            <a:r>
              <a:rPr lang="es-PA" sz="1600" dirty="0"/>
              <a:t>desde cualquier punto a través de telecomunicaciones existe todo un</a:t>
            </a:r>
          </a:p>
          <a:p>
            <a:r>
              <a:rPr lang="es-PA" sz="1600" dirty="0"/>
              <a:t>abanico de posibilidades de acceso a recursos de aprendizaje y de</a:t>
            </a:r>
          </a:p>
          <a:p>
            <a:r>
              <a:rPr lang="es-PA" sz="1600" dirty="0"/>
              <a:t>establecer comunicación educativa que deben ser considerados, sobre </a:t>
            </a:r>
            <a:r>
              <a:rPr lang="es-PA" sz="1600" dirty="0" smtClean="0"/>
              <a:t>todo en </a:t>
            </a:r>
            <a:r>
              <a:rPr lang="es-PA" sz="1600" dirty="0"/>
              <a:t>una proyección de futuro.</a:t>
            </a:r>
            <a:endParaRPr lang="es-PA" sz="1600" b="0" i="0" dirty="0">
              <a:effectLst/>
            </a:endParaRPr>
          </a:p>
        </p:txBody>
      </p:sp>
      <p:sp>
        <p:nvSpPr>
          <p:cNvPr id="8" name="Flecha izquierda y arriba 7"/>
          <p:cNvSpPr/>
          <p:nvPr/>
        </p:nvSpPr>
        <p:spPr>
          <a:xfrm rot="5400000">
            <a:off x="3373511" y="3854778"/>
            <a:ext cx="1518671" cy="1744579"/>
          </a:xfrm>
          <a:prstGeom prst="lef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199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CENTROS DE RECURSOS DE APRENDIZAJE</a:t>
            </a:r>
            <a:endParaRPr lang="es-PA" dirty="0"/>
          </a:p>
        </p:txBody>
      </p:sp>
      <p:sp>
        <p:nvSpPr>
          <p:cNvPr id="3" name="Rectángulo 2"/>
          <p:cNvSpPr/>
          <p:nvPr/>
        </p:nvSpPr>
        <p:spPr>
          <a:xfrm>
            <a:off x="685801" y="1959837"/>
            <a:ext cx="10780295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PA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PA" dirty="0"/>
              <a:t>E</a:t>
            </a:r>
            <a:r>
              <a:rPr lang="es-PA" dirty="0" smtClean="0"/>
              <a:t>l concepto </a:t>
            </a:r>
            <a:r>
              <a:rPr lang="es-PA" dirty="0"/>
              <a:t>de centro de recursos, aun teniendo cierta </a:t>
            </a:r>
            <a:r>
              <a:rPr lang="es-PA" dirty="0" smtClean="0"/>
              <a:t>tradición pedagógica</a:t>
            </a:r>
            <a:r>
              <a:rPr lang="es-PA" dirty="0"/>
              <a:t>, considero que habría de revisarse debido al impacto de </a:t>
            </a:r>
            <a:r>
              <a:rPr lang="es-PA" dirty="0" smtClean="0"/>
              <a:t>las nuevas </a:t>
            </a:r>
            <a:r>
              <a:rPr lang="es-PA" dirty="0"/>
              <a:t>tecnologías de la comunicación. Suele describirse el centro </a:t>
            </a:r>
            <a:r>
              <a:rPr lang="es-PA" dirty="0" smtClean="0"/>
              <a:t>de recursos de aprendizaje </a:t>
            </a:r>
            <a:r>
              <a:rPr lang="es-PA" dirty="0"/>
              <a:t>como un área o áreas donde el </a:t>
            </a:r>
            <a:r>
              <a:rPr lang="es-PA" dirty="0" smtClean="0"/>
              <a:t>estudiante individual </a:t>
            </a:r>
            <a:r>
              <a:rPr lang="es-PA" dirty="0"/>
              <a:t>o en grupo puede ir a aprender a través del uso de medios, </a:t>
            </a:r>
            <a:r>
              <a:rPr lang="es-PA" dirty="0" smtClean="0"/>
              <a:t>y entre </a:t>
            </a:r>
            <a:r>
              <a:rPr lang="es-PA" dirty="0"/>
              <a:t>las principales funciones que debe cumplir incluye:</a:t>
            </a:r>
          </a:p>
          <a:p>
            <a:endParaRPr lang="es-P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A" dirty="0"/>
              <a:t>Proporcionar materiales instruccionales.</a:t>
            </a:r>
          </a:p>
          <a:p>
            <a:endParaRPr lang="es-P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A" dirty="0"/>
              <a:t>Facilitar la utilización óptima del material en los entornos </a:t>
            </a:r>
            <a:r>
              <a:rPr lang="es-PA" dirty="0" smtClean="0"/>
              <a:t>de aprendizaje </a:t>
            </a:r>
            <a:r>
              <a:rPr lang="es-PA" dirty="0"/>
              <a:t>adecuados.</a:t>
            </a:r>
          </a:p>
          <a:p>
            <a:endParaRPr lang="es-P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A" dirty="0"/>
              <a:t>Aportar una organización eficiente y efectiva que </a:t>
            </a:r>
            <a:r>
              <a:rPr lang="es-PA" dirty="0" smtClean="0"/>
              <a:t>proporcione servicios </a:t>
            </a:r>
            <a:r>
              <a:rPr lang="es-PA" dirty="0"/>
              <a:t>reales y no solamente un ámbito de autoservicio.</a:t>
            </a:r>
            <a:endParaRPr lang="es-PA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87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El impacto sobre el entorno del estudiante</a:t>
            </a:r>
            <a:endParaRPr lang="es-PA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63882935"/>
              </p:ext>
            </p:extLst>
          </p:nvPr>
        </p:nvGraphicFramePr>
        <p:xfrm>
          <a:off x="481263" y="1537815"/>
          <a:ext cx="11129211" cy="4887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88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6600</TotalTime>
  <Words>1232</Words>
  <Application>Microsoft Office PowerPoint</Application>
  <PresentationFormat>Panorámica</PresentationFormat>
  <Paragraphs>76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Celestial</vt:lpstr>
      <vt:lpstr>“Nuevos ambientes de aprendizaje para una sociedad de la información” por: Jesús salinas</vt:lpstr>
      <vt:lpstr>introducción</vt:lpstr>
      <vt:lpstr>Presentación de PowerPoint</vt:lpstr>
      <vt:lpstr>Claves organizativas afectadas:</vt:lpstr>
      <vt:lpstr>Presentación de PowerPoint</vt:lpstr>
      <vt:lpstr>Nuevos objetivos a la educación exigidos por la sociedad</vt:lpstr>
      <vt:lpstr>Los nuevos escenarios del aprendizaje</vt:lpstr>
      <vt:lpstr>CENTROS DE RECURSOS DE APRENDIZAJE</vt:lpstr>
      <vt:lpstr>El impacto sobre el entorno del estudiante</vt:lpstr>
      <vt:lpstr>Los cambios en el profesorado</vt:lpstr>
      <vt:lpstr>El impacto sobre la administración</vt:lpstr>
      <vt:lpstr>El aprendizaje abierto a los nuevos ambientes de aprendizaje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Aprendizaje del adolescente y del adulto</dc:title>
  <dc:creator>S.D. DG.E</dc:creator>
  <cp:lastModifiedBy>S.D. DG.E</cp:lastModifiedBy>
  <cp:revision>64</cp:revision>
  <dcterms:created xsi:type="dcterms:W3CDTF">2018-04-12T02:01:30Z</dcterms:created>
  <dcterms:modified xsi:type="dcterms:W3CDTF">2018-08-31T19:56:56Z</dcterms:modified>
</cp:coreProperties>
</file>