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71" r:id="rId11"/>
    <p:sldId id="272" r:id="rId12"/>
    <p:sldId id="279" r:id="rId13"/>
    <p:sldId id="280" r:id="rId14"/>
    <p:sldId id="287" r:id="rId15"/>
    <p:sldId id="288" r:id="rId16"/>
    <p:sldId id="264" r:id="rId17"/>
    <p:sldId id="266" r:id="rId18"/>
    <p:sldId id="267" r:id="rId19"/>
    <p:sldId id="318" r:id="rId20"/>
    <p:sldId id="319" r:id="rId21"/>
    <p:sldId id="321" r:id="rId22"/>
    <p:sldId id="323" r:id="rId23"/>
    <p:sldId id="325" r:id="rId24"/>
    <p:sldId id="350" r:id="rId25"/>
    <p:sldId id="351" r:id="rId26"/>
    <p:sldId id="353" r:id="rId27"/>
    <p:sldId id="36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Lucia Mendez Suarez" initials="ALM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81032-BA3B-4399-B1A1-C158CC51BF3E}" type="datetimeFigureOut">
              <a:rPr lang="es-CO" smtClean="0"/>
              <a:t>31/08/2018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57535-6C19-485A-9EE3-94CB403C37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599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Usar</a:t>
            </a:r>
            <a:r>
              <a:rPr lang="en-US" dirty="0" smtClean="0"/>
              <a:t> el </a:t>
            </a:r>
            <a:r>
              <a:rPr lang="en-US" dirty="0" err="1" smtClean="0"/>
              <a:t>ejemplo</a:t>
            </a:r>
            <a:r>
              <a:rPr lang="en-US" dirty="0" smtClean="0"/>
              <a:t> de la </a:t>
            </a:r>
            <a:r>
              <a:rPr lang="en-US" dirty="0" err="1" smtClean="0"/>
              <a:t>resolución</a:t>
            </a:r>
            <a:r>
              <a:rPr lang="en-US" dirty="0" smtClean="0"/>
              <a:t> de un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técnico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un contact center.</a:t>
            </a:r>
          </a:p>
          <a:p>
            <a:endParaRPr lang="en-US" dirty="0" smtClean="0"/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posible</a:t>
            </a:r>
            <a:r>
              <a:rPr lang="en-US" dirty="0" smtClean="0"/>
              <a:t> resolver el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tiempos</a:t>
            </a:r>
            <a:r>
              <a:rPr lang="en-US" dirty="0" smtClean="0"/>
              <a:t> </a:t>
            </a:r>
            <a:r>
              <a:rPr lang="en-US" dirty="0" err="1" smtClean="0"/>
              <a:t>legales</a:t>
            </a:r>
            <a:r>
              <a:rPr lang="en-US" dirty="0" smtClean="0"/>
              <a:t> y con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especificidad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técnica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requerida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aún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así</a:t>
            </a:r>
            <a:r>
              <a:rPr lang="en-US" baseline="0" dirty="0" smtClean="0"/>
              <a:t> solo </a:t>
            </a:r>
            <a:r>
              <a:rPr lang="en-US" baseline="0" dirty="0" err="1" smtClean="0"/>
              <a:t>incrementar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insatisfacción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cliente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respecnto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producto</a:t>
            </a:r>
            <a:r>
              <a:rPr lang="en-US" baseline="0" dirty="0" smtClean="0"/>
              <a:t> o la </a:t>
            </a:r>
            <a:r>
              <a:rPr lang="en-US" baseline="0" dirty="0" err="1" smtClean="0"/>
              <a:t>marca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B067E-03BF-46ED-8A8D-3C5EDF417CB7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8815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Usar</a:t>
            </a:r>
            <a:r>
              <a:rPr lang="en-US" dirty="0" smtClean="0"/>
              <a:t> el </a:t>
            </a:r>
            <a:r>
              <a:rPr lang="en-US" dirty="0" err="1" smtClean="0"/>
              <a:t>ejemplo</a:t>
            </a:r>
            <a:r>
              <a:rPr lang="en-US" dirty="0" smtClean="0"/>
              <a:t> de la </a:t>
            </a:r>
            <a:r>
              <a:rPr lang="en-US" dirty="0" err="1" smtClean="0"/>
              <a:t>resolución</a:t>
            </a:r>
            <a:r>
              <a:rPr lang="en-US" dirty="0" smtClean="0"/>
              <a:t> de un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técnico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un contact center.</a:t>
            </a:r>
          </a:p>
          <a:p>
            <a:endParaRPr lang="en-US" dirty="0" smtClean="0"/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posible</a:t>
            </a:r>
            <a:r>
              <a:rPr lang="en-US" dirty="0" smtClean="0"/>
              <a:t> resolver el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tiempos</a:t>
            </a:r>
            <a:r>
              <a:rPr lang="en-US" dirty="0" smtClean="0"/>
              <a:t> </a:t>
            </a:r>
            <a:r>
              <a:rPr lang="en-US" dirty="0" err="1" smtClean="0"/>
              <a:t>legales</a:t>
            </a:r>
            <a:r>
              <a:rPr lang="en-US" dirty="0" smtClean="0"/>
              <a:t> y con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especificidad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técnica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requerida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aún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así</a:t>
            </a:r>
            <a:r>
              <a:rPr lang="en-US" baseline="0" dirty="0" smtClean="0"/>
              <a:t> solo </a:t>
            </a:r>
            <a:r>
              <a:rPr lang="en-US" baseline="0" dirty="0" err="1" smtClean="0"/>
              <a:t>incrementar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insatisfacción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cliente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respecnto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producto</a:t>
            </a:r>
            <a:r>
              <a:rPr lang="en-US" baseline="0" dirty="0" smtClean="0"/>
              <a:t> o la </a:t>
            </a:r>
            <a:r>
              <a:rPr lang="en-US" baseline="0" dirty="0" err="1" smtClean="0"/>
              <a:t>marca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B067E-03BF-46ED-8A8D-3C5EDF417CB7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59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B067E-03BF-46ED-8A8D-3C5EDF417CB7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4510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r>
              <a:rPr lang="en-US" dirty="0" err="1" smtClean="0"/>
              <a:t>Cuando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todo</a:t>
            </a:r>
            <a:r>
              <a:rPr lang="en-US" baseline="0" dirty="0" smtClean="0"/>
              <a:t> lo </a:t>
            </a:r>
            <a:r>
              <a:rPr lang="en-US" baseline="0" dirty="0" err="1" smtClean="0"/>
              <a:t>demás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falle</a:t>
            </a:r>
            <a:r>
              <a:rPr lang="en-US" baseline="0" dirty="0" smtClean="0"/>
              <a:t> lea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instrucciones</a:t>
            </a:r>
            <a:endParaRPr lang="en-US" baseline="0" dirty="0" smtClean="0"/>
          </a:p>
          <a:p>
            <a:pPr marL="232943" indent="-232943">
              <a:buAutoNum type="arabicPeriod"/>
            </a:pPr>
            <a:r>
              <a:rPr lang="en-US" baseline="0" dirty="0" err="1" smtClean="0"/>
              <a:t>Diseño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producto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Mercadeo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ventas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engañosas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Procesos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fallidos</a:t>
            </a:r>
            <a:r>
              <a:rPr lang="en-US" baseline="0" dirty="0" smtClean="0"/>
              <a:t>, </a:t>
            </a:r>
          </a:p>
          <a:p>
            <a:pPr marL="232943" indent="-232943">
              <a:buAutoNum type="arabicPeriod"/>
            </a:pPr>
            <a:r>
              <a:rPr lang="en-US" baseline="0" dirty="0" err="1" smtClean="0"/>
              <a:t>Muchos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casos</a:t>
            </a:r>
            <a:r>
              <a:rPr lang="en-US" baseline="0" dirty="0" smtClean="0"/>
              <a:t> de mala </a:t>
            </a:r>
            <a:r>
              <a:rPr lang="en-US" baseline="0" dirty="0" err="1" smtClean="0"/>
              <a:t>actitud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falta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conocimiento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incompetencia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vienen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pobres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procesos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corporativos</a:t>
            </a:r>
            <a:r>
              <a:rPr lang="en-US" baseline="0" dirty="0" smtClean="0"/>
              <a:t>, mal </a:t>
            </a:r>
            <a:r>
              <a:rPr lang="en-US" baseline="0" dirty="0" err="1" smtClean="0"/>
              <a:t>entrenamiento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baja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motivación</a:t>
            </a:r>
            <a:r>
              <a:rPr lang="en-US" baseline="0" dirty="0" smtClean="0"/>
              <a:t> o mal </a:t>
            </a:r>
            <a:r>
              <a:rPr lang="en-US" baseline="0" dirty="0" err="1" smtClean="0"/>
              <a:t>soporte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sistemas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B067E-03BF-46ED-8A8D-3C5EDF417CB7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7015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B067E-03BF-46ED-8A8D-3C5EDF417CB7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5113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B067E-03BF-46ED-8A8D-3C5EDF417CB7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615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B067E-03BF-46ED-8A8D-3C5EDF417CB7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6975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B067E-03BF-46ED-8A8D-3C5EDF417CB7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193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1" y="6307327"/>
            <a:ext cx="334433" cy="45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6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4500"/>
            <a:ext cx="12204032" cy="6853500"/>
          </a:xfrm>
          <a:prstGeom prst="rect">
            <a:avLst/>
          </a:prstGeom>
          <a:solidFill>
            <a:srgbClr val="002060">
              <a:alpha val="4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1673189" y="2741786"/>
            <a:ext cx="7858241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s-CO" sz="5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Fidelización de clientes</a:t>
            </a:r>
            <a:endParaRPr lang="es-CO" sz="5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455416" y="3718535"/>
            <a:ext cx="6216662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18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Conserva a tus </a:t>
            </a:r>
            <a:r>
              <a:rPr lang="es-CO" sz="2800" b="1" dirty="0">
                <a:solidFill>
                  <a:srgbClr val="FBAB1D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clientes</a:t>
            </a:r>
            <a:r>
              <a:rPr lang="es-CO" sz="18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es más barato </a:t>
            </a:r>
            <a:r>
              <a:rPr lang="es-CO" sz="2800" b="1" dirty="0">
                <a:solidFill>
                  <a:srgbClr val="FBAB1D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mantener</a:t>
            </a:r>
            <a:r>
              <a:rPr lang="es-CO" sz="18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un cliente, que obtener uno </a:t>
            </a:r>
            <a:r>
              <a:rPr lang="es-CO" sz="1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nuevo.</a:t>
            </a:r>
            <a:endParaRPr lang="es-CO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7" b="25696"/>
          <a:stretch/>
        </p:blipFill>
        <p:spPr>
          <a:xfrm>
            <a:off x="3802380" y="4645152"/>
            <a:ext cx="3121152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Resultado de imagen para wallpapers for marke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4444" b="24790"/>
          <a:stretch/>
        </p:blipFill>
        <p:spPr bwMode="auto">
          <a:xfrm>
            <a:off x="0" y="-4458"/>
            <a:ext cx="5554133" cy="68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0" y="7116"/>
            <a:ext cx="5554133" cy="6857355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4186" y="380255"/>
            <a:ext cx="4438564" cy="1200188"/>
          </a:xfrm>
        </p:spPr>
        <p:txBody>
          <a:bodyPr>
            <a:normAutofit/>
          </a:bodyPr>
          <a:lstStyle/>
          <a:p>
            <a:r>
              <a:rPr lang="es-CO" sz="3597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Entender la causa de la insatisfacción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6096002" y="833454"/>
            <a:ext cx="5771869" cy="5619461"/>
          </a:xfrm>
        </p:spPr>
        <p:txBody>
          <a:bodyPr>
            <a:normAutofit lnSpcReduction="10000"/>
          </a:bodyPr>
          <a:lstStyle/>
          <a:p>
            <a:r>
              <a:rPr lang="es-CO" sz="2667" dirty="0">
                <a:latin typeface="Trebuchet MS" panose="020B0603020202020204" pitchFamily="34" charset="0"/>
                <a:ea typeface="Malgun Gothic" panose="020B0503020000020004" pitchFamily="34" charset="-127"/>
              </a:rPr>
              <a:t>Se estima que la distribución de los casos de insatisfacción es:</a:t>
            </a:r>
          </a:p>
          <a:p>
            <a:pPr marL="456883" indent="-456883">
              <a:buFont typeface="Arial" panose="020B0604020202020204" pitchFamily="34" charset="0"/>
              <a:buChar char="•"/>
            </a:pPr>
            <a:endParaRPr lang="es-CO" sz="2667" dirty="0"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 marL="456883" indent="-456883">
              <a:buFont typeface="Arial" panose="020B0604020202020204" pitchFamily="34" charset="0"/>
              <a:buChar char="•"/>
            </a:pPr>
            <a:r>
              <a:rPr lang="es-CO" sz="2667" dirty="0">
                <a:latin typeface="Trebuchet MS" panose="020B0603020202020204" pitchFamily="34" charset="0"/>
                <a:ea typeface="Malgun Gothic" panose="020B0503020000020004" pitchFamily="34" charset="-127"/>
              </a:rPr>
              <a:t>Causada por el Cliente:     20%-30%</a:t>
            </a:r>
          </a:p>
          <a:p>
            <a:pPr marL="456883" indent="-456883">
              <a:buFont typeface="Arial" panose="020B0604020202020204" pitchFamily="34" charset="0"/>
              <a:buChar char="•"/>
            </a:pPr>
            <a:endParaRPr lang="es-CO" sz="2667" dirty="0"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 marL="456883" indent="-456883">
              <a:buFont typeface="Arial" panose="020B0604020202020204" pitchFamily="34" charset="0"/>
              <a:buChar char="•"/>
            </a:pPr>
            <a:r>
              <a:rPr lang="es-CO" sz="2667" dirty="0">
                <a:latin typeface="Trebuchet MS" panose="020B0603020202020204" pitchFamily="34" charset="0"/>
                <a:ea typeface="Malgun Gothic" panose="020B0503020000020004" pitchFamily="34" charset="-127"/>
              </a:rPr>
              <a:t>Causada por la Compañía: 40%-60%</a:t>
            </a:r>
          </a:p>
          <a:p>
            <a:pPr marL="456883" indent="-456883">
              <a:buFont typeface="Arial" panose="020B0604020202020204" pitchFamily="34" charset="0"/>
              <a:buChar char="•"/>
            </a:pPr>
            <a:endParaRPr lang="es-CO" sz="2667" dirty="0"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 marL="456883" indent="-456883">
              <a:buFont typeface="Arial" panose="020B0604020202020204" pitchFamily="34" charset="0"/>
              <a:buChar char="•"/>
            </a:pPr>
            <a:r>
              <a:rPr lang="es-CO" sz="2667" dirty="0">
                <a:latin typeface="Trebuchet MS" panose="020B0603020202020204" pitchFamily="34" charset="0"/>
                <a:ea typeface="Malgun Gothic" panose="020B0503020000020004" pitchFamily="34" charset="-127"/>
              </a:rPr>
              <a:t>Mala actitud del Empleado, error o falla en seguir una política:  20%-30%</a:t>
            </a:r>
          </a:p>
        </p:txBody>
      </p:sp>
    </p:spTree>
    <p:extLst>
      <p:ext uri="{BB962C8B-B14F-4D97-AF65-F5344CB8AC3E}">
        <p14:creationId xmlns:p14="http://schemas.microsoft.com/office/powerpoint/2010/main" val="98926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sultado de imagen para wallpapers for marke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4444" b="24790"/>
          <a:stretch/>
        </p:blipFill>
        <p:spPr bwMode="auto">
          <a:xfrm>
            <a:off x="0" y="-4458"/>
            <a:ext cx="5554133" cy="68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0" y="7116"/>
            <a:ext cx="5554133" cy="6857355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903" y="327859"/>
            <a:ext cx="4616444" cy="1599212"/>
          </a:xfrm>
        </p:spPr>
        <p:txBody>
          <a:bodyPr/>
          <a:lstStyle/>
          <a:p>
            <a:r>
              <a:rPr lang="es-CO" sz="2799" dirty="0">
                <a:solidFill>
                  <a:schemeClr val="bg1"/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Ninguna Noticia no es necesariamente </a:t>
            </a:r>
            <a:r>
              <a:rPr lang="es-CO" sz="2799" dirty="0" smtClean="0">
                <a:solidFill>
                  <a:schemeClr val="bg1"/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Buena </a:t>
            </a:r>
            <a:r>
              <a:rPr lang="es-CO" sz="2799" dirty="0">
                <a:solidFill>
                  <a:schemeClr val="bg1"/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Noticias</a:t>
            </a:r>
          </a:p>
        </p:txBody>
      </p:sp>
      <p:sp>
        <p:nvSpPr>
          <p:cNvPr id="6" name="Text Placeholder 9"/>
          <p:cNvSpPr txBox="1">
            <a:spLocks/>
          </p:cNvSpPr>
          <p:nvPr/>
        </p:nvSpPr>
        <p:spPr bwMode="auto">
          <a:xfrm>
            <a:off x="5936036" y="810648"/>
            <a:ext cx="6273515" cy="523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dirty="0">
                <a:latin typeface="Trebuchet MS" panose="020B0603020202020204" pitchFamily="34" charset="0"/>
                <a:ea typeface="Malgun Gothic" panose="020B0503020000020004" pitchFamily="34" charset="-127"/>
              </a:rPr>
              <a:t>Los clientes no se quejan por:</a:t>
            </a:r>
          </a:p>
          <a:p>
            <a:pPr marL="456883" indent="-456883">
              <a:buFont typeface="Arial" panose="020B0604020202020204" pitchFamily="34" charset="0"/>
              <a:buChar char="•"/>
            </a:pPr>
            <a:endParaRPr lang="es-CO" sz="2400" dirty="0"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 marL="456883" indent="-456883">
              <a:buFont typeface="Arial" panose="020B0604020202020204" pitchFamily="34" charset="0"/>
              <a:buChar char="•"/>
            </a:pPr>
            <a:r>
              <a:rPr lang="es-CO" sz="2400" dirty="0">
                <a:latin typeface="Trebuchet MS" panose="020B0603020202020204" pitchFamily="34" charset="0"/>
                <a:ea typeface="Malgun Gothic" panose="020B0503020000020004" pitchFamily="34" charset="-127"/>
              </a:rPr>
              <a:t>Quejarse es demasiado trabajo.</a:t>
            </a:r>
          </a:p>
          <a:p>
            <a:pPr marL="456883" indent="-456883">
              <a:buFont typeface="Arial" panose="020B0604020202020204" pitchFamily="34" charset="0"/>
              <a:buChar char="•"/>
            </a:pPr>
            <a:endParaRPr lang="es-CO" sz="2400" dirty="0"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 marL="456883" indent="-456883">
              <a:buFont typeface="Arial" panose="020B0604020202020204" pitchFamily="34" charset="0"/>
              <a:buChar char="•"/>
            </a:pPr>
            <a:r>
              <a:rPr lang="es-CO" sz="2400" dirty="0">
                <a:latin typeface="Trebuchet MS" panose="020B0603020202020204" pitchFamily="34" charset="0"/>
                <a:ea typeface="Malgun Gothic" panose="020B0503020000020004" pitchFamily="34" charset="-127"/>
              </a:rPr>
              <a:t>Quejarse no hará ninguna diferencia.</a:t>
            </a:r>
          </a:p>
          <a:p>
            <a:pPr marL="456883" indent="-456883">
              <a:buFont typeface="Arial" panose="020B0604020202020204" pitchFamily="34" charset="0"/>
              <a:buChar char="•"/>
            </a:pPr>
            <a:endParaRPr lang="es-CO" sz="2400" dirty="0"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 marL="456883" indent="-456883">
              <a:buFont typeface="Arial" panose="020B0604020202020204" pitchFamily="34" charset="0"/>
              <a:buChar char="•"/>
            </a:pPr>
            <a:r>
              <a:rPr lang="es-CO" sz="2400" dirty="0">
                <a:latin typeface="Trebuchet MS" panose="020B0603020202020204" pitchFamily="34" charset="0"/>
                <a:ea typeface="Malgun Gothic" panose="020B0503020000020004" pitchFamily="34" charset="-127"/>
              </a:rPr>
              <a:t>Temen alguna retribución por parte de la empresa o el empleado.</a:t>
            </a:r>
          </a:p>
          <a:p>
            <a:pPr marL="456883" indent="-456883">
              <a:buFont typeface="Arial" panose="020B0604020202020204" pitchFamily="34" charset="0"/>
              <a:buChar char="•"/>
            </a:pPr>
            <a:endParaRPr lang="es-CO" sz="2400" dirty="0"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 marL="456883" indent="-456883">
              <a:buFont typeface="Arial" panose="020B0604020202020204" pitchFamily="34" charset="0"/>
              <a:buChar char="•"/>
            </a:pPr>
            <a:r>
              <a:rPr lang="es-CO" sz="2400" dirty="0">
                <a:latin typeface="Trebuchet MS" panose="020B0603020202020204" pitchFamily="34" charset="0"/>
                <a:ea typeface="Malgun Gothic" panose="020B0503020000020004" pitchFamily="34" charset="-127"/>
              </a:rPr>
              <a:t>Los Clientes no saben cómo o dónde quejarse.</a:t>
            </a:r>
          </a:p>
        </p:txBody>
      </p:sp>
    </p:spTree>
    <p:extLst>
      <p:ext uri="{BB962C8B-B14F-4D97-AF65-F5344CB8AC3E}">
        <p14:creationId xmlns:p14="http://schemas.microsoft.com/office/powerpoint/2010/main" val="89947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7" r="25268"/>
          <a:stretch/>
        </p:blipFill>
        <p:spPr>
          <a:xfrm>
            <a:off x="1" y="2118"/>
            <a:ext cx="5670247" cy="6853767"/>
          </a:xfrm>
          <a:prstGeom prst="rect">
            <a:avLst/>
          </a:prstGeom>
        </p:spPr>
      </p:pic>
      <p:sp>
        <p:nvSpPr>
          <p:cNvPr id="24" name="Text Placeholder 9"/>
          <p:cNvSpPr txBox="1">
            <a:spLocks/>
          </p:cNvSpPr>
          <p:nvPr/>
        </p:nvSpPr>
        <p:spPr bwMode="auto">
          <a:xfrm>
            <a:off x="6134706" y="497234"/>
            <a:ext cx="5843455" cy="61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663" indent="-342663">
              <a:buFont typeface="Arial" panose="020B0604020202020204" pitchFamily="34" charset="0"/>
              <a:buChar char="•"/>
            </a:pPr>
            <a:r>
              <a:rPr lang="es-CO" sz="2133" dirty="0">
                <a:latin typeface="Trebuchet MS" panose="020B0603020202020204" pitchFamily="34" charset="0"/>
                <a:ea typeface="Malgun Gothic" panose="020B0503020000020004" pitchFamily="34" charset="-127"/>
              </a:rPr>
              <a:t>El costo de atraer un nuevo cliente es de 5 a 10 veces más que el de llevar un problema a una solución satisfactoria para un cliente actual.</a:t>
            </a:r>
          </a:p>
          <a:p>
            <a:pPr marL="342663" indent="-342663">
              <a:buFont typeface="Arial" panose="020B0604020202020204" pitchFamily="34" charset="0"/>
              <a:buChar char="•"/>
            </a:pPr>
            <a:endParaRPr lang="es-CO" sz="2133" dirty="0"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 marL="342663" indent="-342663">
              <a:buFont typeface="Arial" panose="020B0604020202020204" pitchFamily="34" charset="0"/>
              <a:buChar char="•"/>
            </a:pPr>
            <a:r>
              <a:rPr lang="es-CO" sz="2133" dirty="0">
                <a:latin typeface="Trebuchet MS" panose="020B0603020202020204" pitchFamily="34" charset="0"/>
                <a:ea typeface="Malgun Gothic" panose="020B0503020000020004" pitchFamily="34" charset="-127"/>
              </a:rPr>
              <a:t>Una experiencia negativa crea 2 – 4 veces </a:t>
            </a:r>
            <a:r>
              <a:rPr lang="es-CO" sz="2133" dirty="0" smtClean="0">
                <a:latin typeface="Trebuchet MS" panose="020B0603020202020204" pitchFamily="34" charset="0"/>
                <a:ea typeface="Malgun Gothic" panose="020B0503020000020004" pitchFamily="34" charset="-127"/>
              </a:rPr>
              <a:t>más que </a:t>
            </a:r>
            <a:r>
              <a:rPr lang="es-CO" sz="2133" dirty="0">
                <a:latin typeface="Trebuchet MS" panose="020B0603020202020204" pitchFamily="34" charset="0"/>
                <a:ea typeface="Malgun Gothic" panose="020B0503020000020004" pitchFamily="34" charset="-127"/>
              </a:rPr>
              <a:t>una experiencia positiva.</a:t>
            </a:r>
          </a:p>
          <a:p>
            <a:pPr marL="342663" indent="-342663">
              <a:buFont typeface="Arial" panose="020B0604020202020204" pitchFamily="34" charset="0"/>
              <a:buChar char="•"/>
            </a:pPr>
            <a:endParaRPr lang="es-CO" sz="2133" dirty="0"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 marL="342663" indent="-342663">
              <a:buFont typeface="Arial" panose="020B0604020202020204" pitchFamily="34" charset="0"/>
              <a:buChar char="•"/>
            </a:pPr>
            <a:r>
              <a:rPr lang="es-CO" sz="2133" dirty="0">
                <a:latin typeface="Trebuchet MS" panose="020B0603020202020204" pitchFamily="34" charset="0"/>
                <a:ea typeface="Malgun Gothic" panose="020B0503020000020004" pitchFamily="34" charset="-127"/>
              </a:rPr>
              <a:t>Resolver un problema eleva la lealtad de un 30% a un 50%.</a:t>
            </a:r>
          </a:p>
          <a:p>
            <a:endParaRPr lang="es-CO" sz="2133" dirty="0"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 marL="342663" indent="-342663">
              <a:buFont typeface="Arial" panose="020B0604020202020204" pitchFamily="34" charset="0"/>
              <a:buChar char="•"/>
            </a:pPr>
            <a:r>
              <a:rPr lang="es-CO" sz="2133" dirty="0">
                <a:latin typeface="Trebuchet MS" panose="020B0603020202020204" pitchFamily="34" charset="0"/>
                <a:ea typeface="Malgun Gothic" panose="020B0503020000020004" pitchFamily="34" charset="-127"/>
              </a:rPr>
              <a:t>Los referidos </a:t>
            </a:r>
            <a:r>
              <a:rPr lang="es-CO" sz="2133" dirty="0" smtClean="0">
                <a:latin typeface="Trebuchet MS" panose="020B0603020202020204" pitchFamily="34" charset="0"/>
                <a:ea typeface="Malgun Gothic" panose="020B0503020000020004" pitchFamily="34" charset="-127"/>
              </a:rPr>
              <a:t>pueden </a:t>
            </a:r>
            <a:r>
              <a:rPr lang="es-CO" sz="2133" dirty="0">
                <a:latin typeface="Trebuchet MS" panose="020B0603020202020204" pitchFamily="34" charset="0"/>
                <a:ea typeface="Malgun Gothic" panose="020B0503020000020004" pitchFamily="34" charset="-127"/>
              </a:rPr>
              <a:t>llegar a ser hasta el </a:t>
            </a:r>
            <a:r>
              <a:rPr lang="es-CO" sz="2133" b="1" dirty="0">
                <a:latin typeface="Trebuchet MS" panose="020B0603020202020204" pitchFamily="34" charset="0"/>
                <a:ea typeface="Malgun Gothic" panose="020B0503020000020004" pitchFamily="34" charset="-127"/>
              </a:rPr>
              <a:t>60% </a:t>
            </a:r>
            <a:r>
              <a:rPr lang="es-CO" sz="2133" dirty="0">
                <a:latin typeface="Trebuchet MS" panose="020B0603020202020204" pitchFamily="34" charset="0"/>
                <a:ea typeface="Malgun Gothic" panose="020B0503020000020004" pitchFamily="34" charset="-127"/>
              </a:rPr>
              <a:t>de los nuevos clientes de una empresa exitosa.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" y="2118"/>
            <a:ext cx="5670247" cy="6839937"/>
          </a:xfrm>
          <a:prstGeom prst="rect">
            <a:avLst/>
          </a:prstGeom>
          <a:solidFill>
            <a:srgbClr val="002060">
              <a:alpha val="2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0" name="Rectángulo 9"/>
          <p:cNvSpPr/>
          <p:nvPr/>
        </p:nvSpPr>
        <p:spPr>
          <a:xfrm>
            <a:off x="693967" y="4559782"/>
            <a:ext cx="4976280" cy="1718841"/>
          </a:xfrm>
          <a:prstGeom prst="rect">
            <a:avLst/>
          </a:prstGeom>
          <a:solidFill>
            <a:srgbClr val="002060">
              <a:alpha val="7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6039" y="4770003"/>
            <a:ext cx="4957155" cy="1288036"/>
          </a:xfrm>
        </p:spPr>
        <p:txBody>
          <a:bodyPr anchor="ctr"/>
          <a:lstStyle/>
          <a:p>
            <a:r>
              <a:rPr lang="es-CO" dirty="0" smtClean="0">
                <a:solidFill>
                  <a:schemeClr val="bg1"/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Es posible cuantificar el impacto del Voz a Voz</a:t>
            </a:r>
            <a:endParaRPr lang="es-CO" dirty="0">
              <a:solidFill>
                <a:schemeClr val="bg1"/>
              </a:solidFill>
              <a:latin typeface="Trebuchet MS" panose="020B0603020202020204" pitchFamily="34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10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/>
          <p:cNvGrpSpPr/>
          <p:nvPr/>
        </p:nvGrpSpPr>
        <p:grpSpPr>
          <a:xfrm>
            <a:off x="-16043" y="2118"/>
            <a:ext cx="12208043" cy="6845937"/>
            <a:chOff x="-12032" y="0"/>
            <a:chExt cx="9156032" cy="5134453"/>
          </a:xfrm>
        </p:grpSpPr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16"/>
            <a:stretch/>
          </p:blipFill>
          <p:spPr>
            <a:xfrm>
              <a:off x="0" y="0"/>
              <a:ext cx="9144000" cy="5125453"/>
            </a:xfrm>
            <a:prstGeom prst="rect">
              <a:avLst/>
            </a:prstGeom>
          </p:spPr>
        </p:pic>
        <p:sp>
          <p:nvSpPr>
            <p:cNvPr id="27" name="Rectángulo 26"/>
            <p:cNvSpPr/>
            <p:nvPr/>
          </p:nvSpPr>
          <p:spPr>
            <a:xfrm>
              <a:off x="-12032" y="4500"/>
              <a:ext cx="9144000" cy="5129953"/>
            </a:xfrm>
            <a:prstGeom prst="rect">
              <a:avLst/>
            </a:prstGeom>
            <a:solidFill>
              <a:srgbClr val="002060">
                <a:alpha val="4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</p:grpSp>
      <p:sp>
        <p:nvSpPr>
          <p:cNvPr id="3" name="Trapezoid 2"/>
          <p:cNvSpPr/>
          <p:nvPr/>
        </p:nvSpPr>
        <p:spPr>
          <a:xfrm rot="10800000">
            <a:off x="4307634" y="2281793"/>
            <a:ext cx="3576733" cy="2309156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  <p:sp>
        <p:nvSpPr>
          <p:cNvPr id="10" name="Text Placeholder 9"/>
          <p:cNvSpPr txBox="1">
            <a:spLocks/>
          </p:cNvSpPr>
          <p:nvPr/>
        </p:nvSpPr>
        <p:spPr bwMode="auto">
          <a:xfrm>
            <a:off x="3970491" y="664983"/>
            <a:ext cx="4263428" cy="28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799" b="1" dirty="0">
                <a:solidFill>
                  <a:schemeClr val="bg1"/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Marketing y Ventas traen nuevos Clientes</a:t>
            </a:r>
          </a:p>
        </p:txBody>
      </p:sp>
      <p:sp>
        <p:nvSpPr>
          <p:cNvPr id="4" name="Down Arrow 3"/>
          <p:cNvSpPr/>
          <p:nvPr/>
        </p:nvSpPr>
        <p:spPr>
          <a:xfrm>
            <a:off x="4772844" y="1668778"/>
            <a:ext cx="330713" cy="47544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  <p:sp>
        <p:nvSpPr>
          <p:cNvPr id="12" name="Down Arrow 11"/>
          <p:cNvSpPr/>
          <p:nvPr/>
        </p:nvSpPr>
        <p:spPr>
          <a:xfrm>
            <a:off x="5367328" y="1674812"/>
            <a:ext cx="330713" cy="47544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  <p:sp>
        <p:nvSpPr>
          <p:cNvPr id="13" name="Down Arrow 12"/>
          <p:cNvSpPr/>
          <p:nvPr/>
        </p:nvSpPr>
        <p:spPr>
          <a:xfrm>
            <a:off x="5930644" y="1679724"/>
            <a:ext cx="330713" cy="47544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  <p:sp>
        <p:nvSpPr>
          <p:cNvPr id="14" name="Down Arrow 13"/>
          <p:cNvSpPr/>
          <p:nvPr/>
        </p:nvSpPr>
        <p:spPr>
          <a:xfrm>
            <a:off x="6489045" y="1662744"/>
            <a:ext cx="330713" cy="47544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  <p:sp>
        <p:nvSpPr>
          <p:cNvPr id="15" name="Down Arrow 14"/>
          <p:cNvSpPr/>
          <p:nvPr/>
        </p:nvSpPr>
        <p:spPr>
          <a:xfrm>
            <a:off x="7083530" y="1668778"/>
            <a:ext cx="330713" cy="47544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  <p:sp>
        <p:nvSpPr>
          <p:cNvPr id="16" name="Down Arrow 15"/>
          <p:cNvSpPr/>
          <p:nvPr/>
        </p:nvSpPr>
        <p:spPr>
          <a:xfrm>
            <a:off x="4774376" y="4794092"/>
            <a:ext cx="330713" cy="47544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  <p:sp>
        <p:nvSpPr>
          <p:cNvPr id="17" name="Down Arrow 16"/>
          <p:cNvSpPr/>
          <p:nvPr/>
        </p:nvSpPr>
        <p:spPr>
          <a:xfrm>
            <a:off x="5368860" y="4800126"/>
            <a:ext cx="330713" cy="47544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  <p:sp>
        <p:nvSpPr>
          <p:cNvPr id="18" name="Down Arrow 17"/>
          <p:cNvSpPr/>
          <p:nvPr/>
        </p:nvSpPr>
        <p:spPr>
          <a:xfrm>
            <a:off x="5932176" y="4805038"/>
            <a:ext cx="330713" cy="47544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  <p:sp>
        <p:nvSpPr>
          <p:cNvPr id="19" name="Down Arrow 18"/>
          <p:cNvSpPr/>
          <p:nvPr/>
        </p:nvSpPr>
        <p:spPr>
          <a:xfrm>
            <a:off x="6490577" y="4788058"/>
            <a:ext cx="330713" cy="47544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  <p:sp>
        <p:nvSpPr>
          <p:cNvPr id="20" name="Down Arrow 19"/>
          <p:cNvSpPr/>
          <p:nvPr/>
        </p:nvSpPr>
        <p:spPr>
          <a:xfrm>
            <a:off x="7085062" y="4794092"/>
            <a:ext cx="330713" cy="47544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  <p:sp>
        <p:nvSpPr>
          <p:cNvPr id="21" name="Text Placeholder 9"/>
          <p:cNvSpPr txBox="1">
            <a:spLocks/>
          </p:cNvSpPr>
          <p:nvPr/>
        </p:nvSpPr>
        <p:spPr bwMode="auto">
          <a:xfrm>
            <a:off x="4938199" y="5412746"/>
            <a:ext cx="2328015" cy="28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799" b="1" dirty="0">
                <a:solidFill>
                  <a:schemeClr val="bg1"/>
                </a:solidFill>
                <a:latin typeface="Trebuchet MS" panose="020B0603020202020204" pitchFamily="34" charset="0"/>
              </a:rPr>
              <a:t>Mal Servicio los Ahuyenta</a:t>
            </a:r>
          </a:p>
        </p:txBody>
      </p:sp>
      <p:sp>
        <p:nvSpPr>
          <p:cNvPr id="22" name="Text Placeholder 9"/>
          <p:cNvSpPr txBox="1">
            <a:spLocks/>
          </p:cNvSpPr>
          <p:nvPr/>
        </p:nvSpPr>
        <p:spPr bwMode="auto">
          <a:xfrm>
            <a:off x="7884367" y="3077741"/>
            <a:ext cx="4075405" cy="4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799" b="1" dirty="0">
                <a:solidFill>
                  <a:schemeClr val="bg1"/>
                </a:solidFill>
                <a:latin typeface="Trebuchet MS" panose="020B0603020202020204" pitchFamily="34" charset="0"/>
              </a:rPr>
              <a:t>Voz a Voz Positivo atrae nuevos Clientes</a:t>
            </a:r>
          </a:p>
        </p:txBody>
      </p:sp>
      <p:sp>
        <p:nvSpPr>
          <p:cNvPr id="5" name="Bent Arrow 4"/>
          <p:cNvSpPr/>
          <p:nvPr/>
        </p:nvSpPr>
        <p:spPr>
          <a:xfrm rot="5400000" flipH="1">
            <a:off x="8412523" y="3345480"/>
            <a:ext cx="343917" cy="1714667"/>
          </a:xfrm>
          <a:prstGeom prst="ben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  <p:sp>
        <p:nvSpPr>
          <p:cNvPr id="23" name="Bent Arrow 22"/>
          <p:cNvSpPr/>
          <p:nvPr/>
        </p:nvSpPr>
        <p:spPr>
          <a:xfrm flipH="1">
            <a:off x="8031761" y="1810135"/>
            <a:ext cx="1410055" cy="1100533"/>
          </a:xfrm>
          <a:prstGeom prst="bentArrow">
            <a:avLst>
              <a:gd name="adj1" fmla="val 7460"/>
              <a:gd name="adj2" fmla="val 9375"/>
              <a:gd name="adj3" fmla="val 10714"/>
              <a:gd name="adj4" fmla="val 1696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  <p:sp>
        <p:nvSpPr>
          <p:cNvPr id="24" name="Title 7"/>
          <p:cNvSpPr txBox="1">
            <a:spLocks/>
          </p:cNvSpPr>
          <p:nvPr/>
        </p:nvSpPr>
        <p:spPr>
          <a:xfrm>
            <a:off x="744287" y="1983065"/>
            <a:ext cx="3088133" cy="31282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597" dirty="0">
                <a:solidFill>
                  <a:schemeClr val="bg1"/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Es posible cuantificar el impacto del Voz a Voz</a:t>
            </a:r>
          </a:p>
        </p:txBody>
      </p:sp>
    </p:spTree>
    <p:extLst>
      <p:ext uri="{BB962C8B-B14F-4D97-AF65-F5344CB8AC3E}">
        <p14:creationId xmlns:p14="http://schemas.microsoft.com/office/powerpoint/2010/main" val="10606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7" r="25268"/>
          <a:stretch/>
        </p:blipFill>
        <p:spPr>
          <a:xfrm>
            <a:off x="1" y="2118"/>
            <a:ext cx="5670247" cy="685376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" y="2118"/>
            <a:ext cx="5670247" cy="6839937"/>
          </a:xfrm>
          <a:prstGeom prst="rect">
            <a:avLst/>
          </a:prstGeom>
          <a:solidFill>
            <a:srgbClr val="002060">
              <a:alpha val="2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0" name="Rectángulo 9"/>
          <p:cNvSpPr/>
          <p:nvPr/>
        </p:nvSpPr>
        <p:spPr>
          <a:xfrm>
            <a:off x="693967" y="4559782"/>
            <a:ext cx="4976280" cy="1718841"/>
          </a:xfrm>
          <a:prstGeom prst="rect">
            <a:avLst/>
          </a:prstGeom>
          <a:solidFill>
            <a:srgbClr val="002060">
              <a:alpha val="7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2" name="Title 7"/>
          <p:cNvSpPr txBox="1">
            <a:spLocks/>
          </p:cNvSpPr>
          <p:nvPr/>
        </p:nvSpPr>
        <p:spPr>
          <a:xfrm>
            <a:off x="716039" y="4770003"/>
            <a:ext cx="4957155" cy="1288036"/>
          </a:xfrm>
          <a:prstGeom prst="rect">
            <a:avLst/>
          </a:prstGeom>
        </p:spPr>
        <p:txBody>
          <a:bodyPr anchor="ctr"/>
          <a:lstStyle>
            <a:lvl1pPr algn="ctr" defTabSz="342671" rtl="0" eaLnBrk="1" latinLnBrk="0" hangingPunct="1">
              <a:spcBef>
                <a:spcPct val="0"/>
              </a:spcBef>
              <a:buNone/>
              <a:defRPr sz="2398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197" dirty="0">
                <a:solidFill>
                  <a:schemeClr val="bg1"/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Dónde impacta la Experiencia de Cliente</a:t>
            </a:r>
          </a:p>
        </p:txBody>
      </p:sp>
      <p:sp>
        <p:nvSpPr>
          <p:cNvPr id="6" name="Text Placeholder 9"/>
          <p:cNvSpPr txBox="1">
            <a:spLocks/>
          </p:cNvSpPr>
          <p:nvPr/>
        </p:nvSpPr>
        <p:spPr bwMode="auto">
          <a:xfrm>
            <a:off x="6164275" y="451156"/>
            <a:ext cx="5866404" cy="59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883" indent="-456883">
              <a:buFont typeface="Arial" panose="020B0604020202020204" pitchFamily="34" charset="0"/>
              <a:buChar char="•"/>
            </a:pPr>
            <a:r>
              <a:rPr lang="es-CO" sz="1999" dirty="0">
                <a:latin typeface="Trebuchet MS" panose="020B0603020202020204" pitchFamily="34" charset="0"/>
                <a:ea typeface="Malgun Gothic" panose="020B0503020000020004" pitchFamily="34" charset="-127"/>
              </a:rPr>
              <a:t>Se reduce la carga de trabajo en Servicio.</a:t>
            </a:r>
          </a:p>
          <a:p>
            <a:pPr marL="456883" indent="-456883">
              <a:buFont typeface="Arial" panose="020B0604020202020204" pitchFamily="34" charset="0"/>
              <a:buChar char="•"/>
            </a:pPr>
            <a:endParaRPr lang="es-CO" sz="1000" dirty="0"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 marL="456883" indent="-456883">
              <a:buFont typeface="Arial" panose="020B0604020202020204" pitchFamily="34" charset="0"/>
              <a:buChar char="•"/>
            </a:pPr>
            <a:r>
              <a:rPr lang="es-CO" sz="1999" dirty="0">
                <a:latin typeface="Trebuchet MS" panose="020B0603020202020204" pitchFamily="34" charset="0"/>
                <a:ea typeface="Malgun Gothic" panose="020B0503020000020004" pitchFamily="34" charset="-127"/>
              </a:rPr>
              <a:t>Transacciones más eficientes debido a mejores herramientas y explicaciones.</a:t>
            </a:r>
          </a:p>
          <a:p>
            <a:pPr marL="456883" indent="-456883">
              <a:buFont typeface="Arial" panose="020B0604020202020204" pitchFamily="34" charset="0"/>
              <a:buChar char="•"/>
            </a:pPr>
            <a:endParaRPr lang="es-CO" sz="1000" dirty="0"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 marL="456883" indent="-456883">
              <a:buFont typeface="Arial" panose="020B0604020202020204" pitchFamily="34" charset="0"/>
              <a:buChar char="•"/>
            </a:pPr>
            <a:r>
              <a:rPr lang="es-CO" sz="1999" dirty="0">
                <a:latin typeface="Trebuchet MS" panose="020B0603020202020204" pitchFamily="34" charset="0"/>
                <a:ea typeface="Malgun Gothic" panose="020B0503020000020004" pitchFamily="34" charset="-127"/>
              </a:rPr>
              <a:t>Menor costo de garantías vía educación de cliente en uso del producto.</a:t>
            </a:r>
          </a:p>
          <a:p>
            <a:pPr marL="456883" indent="-456883">
              <a:buFont typeface="Arial" panose="020B0604020202020204" pitchFamily="34" charset="0"/>
              <a:buChar char="•"/>
            </a:pPr>
            <a:endParaRPr lang="es-CO" sz="1000" dirty="0"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 marL="456883" indent="-456883">
              <a:buFont typeface="Arial" panose="020B0604020202020204" pitchFamily="34" charset="0"/>
              <a:buChar char="•"/>
            </a:pPr>
            <a:r>
              <a:rPr lang="es-CO" sz="1999" dirty="0">
                <a:latin typeface="Trebuchet MS" panose="020B0603020202020204" pitchFamily="34" charset="0"/>
                <a:ea typeface="Malgun Gothic" panose="020B0503020000020004" pitchFamily="34" charset="-127"/>
              </a:rPr>
              <a:t>Menor número de “remedios” con una mejor comunicación.</a:t>
            </a:r>
          </a:p>
          <a:p>
            <a:pPr marL="456883" indent="-456883">
              <a:buFont typeface="Arial" panose="020B0604020202020204" pitchFamily="34" charset="0"/>
              <a:buChar char="•"/>
            </a:pPr>
            <a:endParaRPr lang="es-CO" sz="1000" dirty="0"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 marL="456883" indent="-456883">
              <a:buFont typeface="Arial" panose="020B0604020202020204" pitchFamily="34" charset="0"/>
              <a:buChar char="•"/>
            </a:pPr>
            <a:r>
              <a:rPr lang="es-CO" sz="1999" dirty="0">
                <a:latin typeface="Trebuchet MS" panose="020B0603020202020204" pitchFamily="34" charset="0"/>
                <a:ea typeface="Malgun Gothic" panose="020B0503020000020004" pitchFamily="34" charset="-127"/>
              </a:rPr>
              <a:t>Menores costos en Marketing vía </a:t>
            </a:r>
            <a:r>
              <a:rPr lang="es-CO" sz="1999" dirty="0" err="1">
                <a:latin typeface="Trebuchet MS" panose="020B0603020202020204" pitchFamily="34" charset="0"/>
                <a:ea typeface="Malgun Gothic" panose="020B0503020000020004" pitchFamily="34" charset="-127"/>
              </a:rPr>
              <a:t>VoV</a:t>
            </a:r>
            <a:r>
              <a:rPr lang="es-CO" sz="1999" dirty="0">
                <a:latin typeface="Trebuchet MS" panose="020B0603020202020204" pitchFamily="34" charset="0"/>
                <a:ea typeface="Malgun Gothic" panose="020B0503020000020004" pitchFamily="34" charset="-127"/>
              </a:rPr>
              <a:t>.</a:t>
            </a:r>
          </a:p>
          <a:p>
            <a:pPr marL="456883" indent="-456883">
              <a:buFont typeface="Arial" panose="020B0604020202020204" pitchFamily="34" charset="0"/>
              <a:buChar char="•"/>
            </a:pPr>
            <a:endParaRPr lang="es-CO" sz="1000" dirty="0"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 marL="456883" indent="-456883">
              <a:buFont typeface="Arial" panose="020B0604020202020204" pitchFamily="34" charset="0"/>
              <a:buChar char="•"/>
            </a:pPr>
            <a:r>
              <a:rPr lang="es-CO" sz="1999" dirty="0">
                <a:latin typeface="Trebuchet MS" panose="020B0603020202020204" pitchFamily="34" charset="0"/>
                <a:ea typeface="Malgun Gothic" panose="020B0503020000020004" pitchFamily="34" charset="-127"/>
              </a:rPr>
              <a:t>Se reducen costos legales, regulatorios o de PR.</a:t>
            </a:r>
          </a:p>
          <a:p>
            <a:pPr marL="456883" indent="-456883">
              <a:buFont typeface="Arial" panose="020B0604020202020204" pitchFamily="34" charset="0"/>
              <a:buChar char="•"/>
            </a:pPr>
            <a:endParaRPr lang="es-CO" sz="1000" dirty="0"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 marL="456883" indent="-456883">
              <a:buFont typeface="Arial" panose="020B0604020202020204" pitchFamily="34" charset="0"/>
              <a:buChar char="•"/>
            </a:pPr>
            <a:r>
              <a:rPr lang="es-CO" sz="1999" dirty="0">
                <a:latin typeface="Trebuchet MS" panose="020B0603020202020204" pitchFamily="34" charset="0"/>
                <a:ea typeface="Malgun Gothic" panose="020B0503020000020004" pitchFamily="34" charset="-127"/>
              </a:rPr>
              <a:t>Menor rotación del personal de Servicios.</a:t>
            </a:r>
          </a:p>
        </p:txBody>
      </p:sp>
    </p:spTree>
    <p:extLst>
      <p:ext uri="{BB962C8B-B14F-4D97-AF65-F5344CB8AC3E}">
        <p14:creationId xmlns:p14="http://schemas.microsoft.com/office/powerpoint/2010/main" val="222611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6"/>
          <a:stretch/>
        </p:blipFill>
        <p:spPr>
          <a:xfrm>
            <a:off x="0" y="2118"/>
            <a:ext cx="12192000" cy="683393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-16043" y="8118"/>
            <a:ext cx="12192000" cy="6839937"/>
          </a:xfrm>
          <a:prstGeom prst="rect">
            <a:avLst/>
          </a:prstGeom>
          <a:solidFill>
            <a:srgbClr val="002060">
              <a:alpha val="4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5" name="Rectángulo 4"/>
          <p:cNvSpPr/>
          <p:nvPr/>
        </p:nvSpPr>
        <p:spPr>
          <a:xfrm>
            <a:off x="427624" y="2397951"/>
            <a:ext cx="11336758" cy="206210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s-CO" sz="6400" b="1" dirty="0">
                <a:solidFill>
                  <a:schemeClr val="bg1"/>
                </a:solidFill>
                <a:latin typeface="Trebuchet MS" panose="020B0603020202020204" pitchFamily="34" charset="0"/>
              </a:rPr>
              <a:t>Estrategia de fidelización de </a:t>
            </a:r>
          </a:p>
          <a:p>
            <a:pPr lvl="0" algn="ctr"/>
            <a:r>
              <a:rPr lang="es-CO" sz="6400" b="1" dirty="0">
                <a:solidFill>
                  <a:schemeClr val="bg1"/>
                </a:solidFill>
                <a:latin typeface="Trebuchet MS" panose="020B0603020202020204" pitchFamily="34" charset="0"/>
              </a:rPr>
              <a:t>clientes</a:t>
            </a:r>
          </a:p>
        </p:txBody>
      </p:sp>
    </p:spTree>
    <p:extLst>
      <p:ext uri="{BB962C8B-B14F-4D97-AF65-F5344CB8AC3E}">
        <p14:creationId xmlns:p14="http://schemas.microsoft.com/office/powerpoint/2010/main" val="1425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85517"/>
            <a:ext cx="12204032" cy="6853500"/>
          </a:xfrm>
          <a:prstGeom prst="rect">
            <a:avLst/>
          </a:prstGeom>
          <a:solidFill>
            <a:srgbClr val="002060">
              <a:alpha val="4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66" y="1636913"/>
            <a:ext cx="748665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05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870195" y="2648729"/>
            <a:ext cx="3970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Capitalizar las relaciones comerciales con cualquier tipo de </a:t>
            </a:r>
            <a:r>
              <a:rPr lang="es-CO" sz="1600" b="1" dirty="0" smtClean="0"/>
              <a:t>clientes.</a:t>
            </a:r>
            <a:endParaRPr lang="es-CO" sz="1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870195" y="3710976"/>
            <a:ext cx="394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es-CO" dirty="0" smtClean="0"/>
              <a:t>Desarrollar mecanismos </a:t>
            </a:r>
            <a:r>
              <a:rPr lang="es-CO" dirty="0"/>
              <a:t>para maximizar y mantener relaciones en el </a:t>
            </a:r>
            <a:r>
              <a:rPr lang="es-CO" dirty="0" smtClean="0"/>
              <a:t>tiempo.</a:t>
            </a: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1870195" y="4540105"/>
            <a:ext cx="3945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es-CO" dirty="0"/>
              <a:t>Encontrar e identificar oportunidades que permanecían ocultas o no eran del todo </a:t>
            </a:r>
            <a:r>
              <a:rPr lang="es-CO" dirty="0" smtClean="0"/>
              <a:t>visibles.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931902" y="1294523"/>
            <a:ext cx="4372763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r"/>
            <a:r>
              <a:rPr lang="es-CO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Objetivo de las </a:t>
            </a:r>
            <a:r>
              <a:rPr lang="es-CO" sz="4400" b="1" dirty="0" smtClean="0">
                <a:solidFill>
                  <a:srgbClr val="277D7E"/>
                </a:solidFill>
                <a:latin typeface="Trebuchet MS" panose="020B0603020202020204" pitchFamily="34" charset="0"/>
              </a:rPr>
              <a:t>6R</a:t>
            </a:r>
            <a:endParaRPr lang="es-CO" sz="4400" b="1" dirty="0">
              <a:solidFill>
                <a:srgbClr val="277D7E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4" descr="Resultado de imagen para icono marketing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t="3781" r="38109" b="68286"/>
          <a:stretch/>
        </p:blipFill>
        <p:spPr bwMode="auto">
          <a:xfrm>
            <a:off x="1277969" y="2601124"/>
            <a:ext cx="650170" cy="7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icono marketing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4" t="2782" r="3826" b="71469"/>
          <a:stretch/>
        </p:blipFill>
        <p:spPr bwMode="auto">
          <a:xfrm>
            <a:off x="1254522" y="3646915"/>
            <a:ext cx="672785" cy="66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para icono marketing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0" t="37239" r="38820" b="38103"/>
          <a:stretch/>
        </p:blipFill>
        <p:spPr bwMode="auto">
          <a:xfrm>
            <a:off x="1277967" y="4636171"/>
            <a:ext cx="650171" cy="63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253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upo 67"/>
          <p:cNvGrpSpPr/>
          <p:nvPr/>
        </p:nvGrpSpPr>
        <p:grpSpPr>
          <a:xfrm>
            <a:off x="52098" y="1786871"/>
            <a:ext cx="1949251" cy="2693673"/>
            <a:chOff x="1039449" y="2520520"/>
            <a:chExt cx="1996827" cy="2347594"/>
          </a:xfrm>
          <a:solidFill>
            <a:srgbClr val="277D7E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69" name="Rectángulo 68"/>
            <p:cNvSpPr/>
            <p:nvPr/>
          </p:nvSpPr>
          <p:spPr>
            <a:xfrm>
              <a:off x="1039451" y="2520520"/>
              <a:ext cx="1996825" cy="18798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/>
            </a:p>
          </p:txBody>
        </p:sp>
        <p:sp>
          <p:nvSpPr>
            <p:cNvPr id="70" name="Cheurón 69"/>
            <p:cNvSpPr/>
            <p:nvPr/>
          </p:nvSpPr>
          <p:spPr>
            <a:xfrm rot="5400000">
              <a:off x="1317809" y="3149649"/>
              <a:ext cx="1440105" cy="1996825"/>
            </a:xfrm>
            <a:prstGeom prst="chevron">
              <a:avLst>
                <a:gd name="adj" fmla="val 2895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>
                <a:solidFill>
                  <a:schemeClr val="tx1"/>
                </a:solidFill>
              </a:endParaRPr>
            </a:p>
          </p:txBody>
        </p:sp>
      </p:grpSp>
      <p:sp>
        <p:nvSpPr>
          <p:cNvPr id="71" name="CuadroTexto 70"/>
          <p:cNvSpPr txBox="1"/>
          <p:nvPr/>
        </p:nvSpPr>
        <p:spPr>
          <a:xfrm>
            <a:off x="531792" y="1133330"/>
            <a:ext cx="1587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elación</a:t>
            </a:r>
          </a:p>
        </p:txBody>
      </p:sp>
      <p:sp>
        <p:nvSpPr>
          <p:cNvPr id="72" name="CuadroTexto 71"/>
          <p:cNvSpPr txBox="1"/>
          <p:nvPr/>
        </p:nvSpPr>
        <p:spPr>
          <a:xfrm>
            <a:off x="41823" y="1782980"/>
            <a:ext cx="194925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050" b="1" dirty="0" smtClean="0">
                <a:solidFill>
                  <a:schemeClr val="bg1"/>
                </a:solidFill>
              </a:rPr>
              <a:t>Se fijan los objetivos fundamentales a través del tiempo.</a:t>
            </a:r>
          </a:p>
          <a:p>
            <a:pPr algn="just"/>
            <a:r>
              <a:rPr lang="es-CO" sz="1050" b="1" dirty="0" smtClean="0">
                <a:solidFill>
                  <a:schemeClr val="bg1"/>
                </a:solidFill>
              </a:rPr>
              <a:t>Aquí definimos que buscamos con nuestro cliente a corto y largo plazo.</a:t>
            </a:r>
            <a:endParaRPr lang="es-CO" sz="1050" b="1" dirty="0">
              <a:solidFill>
                <a:schemeClr val="bg1"/>
              </a:solidFill>
            </a:endParaRPr>
          </a:p>
        </p:txBody>
      </p:sp>
      <p:grpSp>
        <p:nvGrpSpPr>
          <p:cNvPr id="73" name="Grupo 72"/>
          <p:cNvGrpSpPr/>
          <p:nvPr/>
        </p:nvGrpSpPr>
        <p:grpSpPr>
          <a:xfrm>
            <a:off x="1658206" y="3167892"/>
            <a:ext cx="1777183" cy="2693673"/>
            <a:chOff x="1039449" y="2520520"/>
            <a:chExt cx="1996827" cy="2347594"/>
          </a:xfrm>
          <a:solidFill>
            <a:srgbClr val="489EA4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74" name="Rectángulo 73"/>
            <p:cNvSpPr/>
            <p:nvPr/>
          </p:nvSpPr>
          <p:spPr>
            <a:xfrm>
              <a:off x="1039451" y="2520520"/>
              <a:ext cx="1996825" cy="18798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/>
            </a:p>
          </p:txBody>
        </p:sp>
        <p:sp>
          <p:nvSpPr>
            <p:cNvPr id="75" name="Cheurón 74"/>
            <p:cNvSpPr/>
            <p:nvPr/>
          </p:nvSpPr>
          <p:spPr>
            <a:xfrm rot="5400000">
              <a:off x="1317809" y="3149649"/>
              <a:ext cx="1440105" cy="1996825"/>
            </a:xfrm>
            <a:prstGeom prst="chevron">
              <a:avLst>
                <a:gd name="adj" fmla="val 2895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>
                <a:solidFill>
                  <a:schemeClr val="tx1"/>
                </a:solidFill>
              </a:endParaRPr>
            </a:p>
          </p:txBody>
        </p:sp>
      </p:grpSp>
      <p:sp>
        <p:nvSpPr>
          <p:cNvPr id="76" name="CuadroTexto 75"/>
          <p:cNvSpPr txBox="1"/>
          <p:nvPr/>
        </p:nvSpPr>
        <p:spPr>
          <a:xfrm>
            <a:off x="1693415" y="5883688"/>
            <a:ext cx="188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 smtClean="0"/>
              <a:t>etención</a:t>
            </a:r>
            <a:endParaRPr lang="es-CO" sz="1800" b="1" dirty="0"/>
          </a:p>
        </p:txBody>
      </p:sp>
      <p:sp>
        <p:nvSpPr>
          <p:cNvPr id="77" name="CuadroTexto 76"/>
          <p:cNvSpPr txBox="1"/>
          <p:nvPr/>
        </p:nvSpPr>
        <p:spPr>
          <a:xfrm>
            <a:off x="1658206" y="4215056"/>
            <a:ext cx="1777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050" b="1" dirty="0" smtClean="0">
                <a:solidFill>
                  <a:schemeClr val="bg1"/>
                </a:solidFill>
              </a:rPr>
              <a:t>Es la R que asegura preservar los ingresos que representan nuestros clientes.</a:t>
            </a:r>
            <a:endParaRPr lang="es-CO" sz="1050" b="1" dirty="0">
              <a:solidFill>
                <a:schemeClr val="bg1"/>
              </a:solidFill>
            </a:endParaRPr>
          </a:p>
        </p:txBody>
      </p:sp>
      <p:grpSp>
        <p:nvGrpSpPr>
          <p:cNvPr id="78" name="Grupo 77"/>
          <p:cNvGrpSpPr/>
          <p:nvPr/>
        </p:nvGrpSpPr>
        <p:grpSpPr>
          <a:xfrm>
            <a:off x="2989299" y="1786871"/>
            <a:ext cx="1935996" cy="2693673"/>
            <a:chOff x="1039449" y="2520520"/>
            <a:chExt cx="1996827" cy="2347594"/>
          </a:xfrm>
          <a:solidFill>
            <a:srgbClr val="489EA4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79" name="Rectángulo 78"/>
            <p:cNvSpPr/>
            <p:nvPr/>
          </p:nvSpPr>
          <p:spPr>
            <a:xfrm>
              <a:off x="1039451" y="2520520"/>
              <a:ext cx="1996825" cy="18798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>
                <a:solidFill>
                  <a:schemeClr val="bg1"/>
                </a:solidFill>
              </a:endParaRPr>
            </a:p>
          </p:txBody>
        </p:sp>
        <p:sp>
          <p:nvSpPr>
            <p:cNvPr id="80" name="Cheurón 79"/>
            <p:cNvSpPr/>
            <p:nvPr/>
          </p:nvSpPr>
          <p:spPr>
            <a:xfrm rot="5400000">
              <a:off x="1317809" y="3149649"/>
              <a:ext cx="1440105" cy="1996825"/>
            </a:xfrm>
            <a:prstGeom prst="chevron">
              <a:avLst>
                <a:gd name="adj" fmla="val 2895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>
                <a:solidFill>
                  <a:schemeClr val="bg1"/>
                </a:solidFill>
              </a:endParaRPr>
            </a:p>
          </p:txBody>
        </p:sp>
      </p:grpSp>
      <p:sp>
        <p:nvSpPr>
          <p:cNvPr id="81" name="CuadroTexto 80"/>
          <p:cNvSpPr txBox="1"/>
          <p:nvPr/>
        </p:nvSpPr>
        <p:spPr>
          <a:xfrm>
            <a:off x="3085256" y="1269016"/>
            <a:ext cx="224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s-CO" dirty="0"/>
              <a:t>entabilización</a:t>
            </a:r>
          </a:p>
        </p:txBody>
      </p:sp>
      <p:sp>
        <p:nvSpPr>
          <p:cNvPr id="82" name="CuadroTexto 81"/>
          <p:cNvSpPr txBox="1"/>
          <p:nvPr/>
        </p:nvSpPr>
        <p:spPr>
          <a:xfrm>
            <a:off x="2989300" y="1857023"/>
            <a:ext cx="193599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050" b="1" dirty="0" smtClean="0">
                <a:solidFill>
                  <a:schemeClr val="bg1"/>
                </a:solidFill>
              </a:rPr>
              <a:t>Consiste en incrementar la renta que nos proporcionan nuestros clientes a través de las relaciones que construimos.</a:t>
            </a:r>
            <a:endParaRPr lang="es-CO" sz="1050" b="1" dirty="0">
              <a:solidFill>
                <a:schemeClr val="bg1"/>
              </a:solidFill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4335936" y="5973951"/>
            <a:ext cx="2663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eferenciación</a:t>
            </a:r>
            <a:endParaRPr lang="es-CO" sz="1600" b="1" dirty="0"/>
          </a:p>
        </p:txBody>
      </p:sp>
      <p:grpSp>
        <p:nvGrpSpPr>
          <p:cNvPr id="88" name="Grupo 87"/>
          <p:cNvGrpSpPr/>
          <p:nvPr/>
        </p:nvGrpSpPr>
        <p:grpSpPr>
          <a:xfrm>
            <a:off x="6062440" y="1816751"/>
            <a:ext cx="1935990" cy="2693673"/>
            <a:chOff x="1039449" y="2520520"/>
            <a:chExt cx="1996827" cy="2347594"/>
          </a:xfrm>
          <a:solidFill>
            <a:srgbClr val="489EA4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89" name="Rectángulo 88"/>
            <p:cNvSpPr/>
            <p:nvPr/>
          </p:nvSpPr>
          <p:spPr>
            <a:xfrm>
              <a:off x="1039451" y="2520520"/>
              <a:ext cx="1996825" cy="18798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/>
            </a:p>
          </p:txBody>
        </p:sp>
        <p:sp>
          <p:nvSpPr>
            <p:cNvPr id="90" name="Cheurón 89"/>
            <p:cNvSpPr/>
            <p:nvPr/>
          </p:nvSpPr>
          <p:spPr>
            <a:xfrm rot="5400000">
              <a:off x="1317809" y="3149649"/>
              <a:ext cx="1440105" cy="1996825"/>
            </a:xfrm>
            <a:prstGeom prst="chevron">
              <a:avLst>
                <a:gd name="adj" fmla="val 2895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>
                <a:solidFill>
                  <a:schemeClr val="tx1"/>
                </a:solidFill>
              </a:endParaRPr>
            </a:p>
          </p:txBody>
        </p:sp>
      </p:grpSp>
      <p:sp>
        <p:nvSpPr>
          <p:cNvPr id="91" name="CuadroTexto 90"/>
          <p:cNvSpPr txBox="1"/>
          <p:nvPr/>
        </p:nvSpPr>
        <p:spPr>
          <a:xfrm>
            <a:off x="6316481" y="1341922"/>
            <a:ext cx="224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ecuperación</a:t>
            </a:r>
          </a:p>
        </p:txBody>
      </p:sp>
      <p:sp>
        <p:nvSpPr>
          <p:cNvPr id="92" name="CuadroTexto 91"/>
          <p:cNvSpPr txBox="1"/>
          <p:nvPr/>
        </p:nvSpPr>
        <p:spPr>
          <a:xfrm>
            <a:off x="6052151" y="1857024"/>
            <a:ext cx="193598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050" b="1" dirty="0" smtClean="0">
                <a:solidFill>
                  <a:schemeClr val="bg1"/>
                </a:solidFill>
              </a:rPr>
              <a:t>Es la R que nos permite </a:t>
            </a:r>
            <a:r>
              <a:rPr lang="es-CO" sz="1050" b="1" dirty="0">
                <a:solidFill>
                  <a:schemeClr val="bg1"/>
                </a:solidFill>
              </a:rPr>
              <a:t>c</a:t>
            </a:r>
            <a:r>
              <a:rPr lang="es-CO" sz="1050" b="1" dirty="0" smtClean="0">
                <a:solidFill>
                  <a:schemeClr val="bg1"/>
                </a:solidFill>
              </a:rPr>
              <a:t>rear mecanismo para recuperar a aquellos clientes que están disgustados o  a los que no supimos dar respuestas oportunas.</a:t>
            </a:r>
            <a:endParaRPr lang="es-CO" sz="1050" b="1" dirty="0">
              <a:solidFill>
                <a:schemeClr val="bg1"/>
              </a:solidFill>
            </a:endParaRPr>
          </a:p>
        </p:txBody>
      </p:sp>
      <p:grpSp>
        <p:nvGrpSpPr>
          <p:cNvPr id="93" name="Grupo 92"/>
          <p:cNvGrpSpPr/>
          <p:nvPr/>
        </p:nvGrpSpPr>
        <p:grpSpPr>
          <a:xfrm>
            <a:off x="8093357" y="3069824"/>
            <a:ext cx="1923488" cy="2693673"/>
            <a:chOff x="1039449" y="2520520"/>
            <a:chExt cx="1996827" cy="2347594"/>
          </a:xfrm>
          <a:solidFill>
            <a:srgbClr val="489EA4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4" name="Rectángulo 93"/>
            <p:cNvSpPr/>
            <p:nvPr/>
          </p:nvSpPr>
          <p:spPr>
            <a:xfrm>
              <a:off x="1039451" y="2520520"/>
              <a:ext cx="1996825" cy="18798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/>
            </a:p>
          </p:txBody>
        </p:sp>
        <p:sp>
          <p:nvSpPr>
            <p:cNvPr id="95" name="Cheurón 94"/>
            <p:cNvSpPr/>
            <p:nvPr/>
          </p:nvSpPr>
          <p:spPr>
            <a:xfrm rot="5400000">
              <a:off x="1317809" y="3149649"/>
              <a:ext cx="1440105" cy="1996825"/>
            </a:xfrm>
            <a:prstGeom prst="chevron">
              <a:avLst>
                <a:gd name="adj" fmla="val 2895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>
                <a:solidFill>
                  <a:schemeClr val="tx1"/>
                </a:solidFill>
              </a:endParaRPr>
            </a:p>
          </p:txBody>
        </p:sp>
      </p:grpSp>
      <p:sp>
        <p:nvSpPr>
          <p:cNvPr id="96" name="CuadroTexto 95"/>
          <p:cNvSpPr txBox="1"/>
          <p:nvPr/>
        </p:nvSpPr>
        <p:spPr>
          <a:xfrm>
            <a:off x="8764440" y="2434676"/>
            <a:ext cx="191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eactivación</a:t>
            </a:r>
          </a:p>
        </p:txBody>
      </p:sp>
      <p:sp>
        <p:nvSpPr>
          <p:cNvPr id="97" name="CuadroTexto 96"/>
          <p:cNvSpPr txBox="1"/>
          <p:nvPr/>
        </p:nvSpPr>
        <p:spPr>
          <a:xfrm>
            <a:off x="8093358" y="3139976"/>
            <a:ext cx="192348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050" b="1" dirty="0" smtClean="0">
                <a:solidFill>
                  <a:schemeClr val="bg1"/>
                </a:solidFill>
              </a:rPr>
              <a:t>Reactivar un ex cliente que ya nos conoce y tuvo relación con nosotros es más rentable que conseguir un cliente nuevo</a:t>
            </a:r>
            <a:endParaRPr lang="es-CO" sz="1050" b="1" dirty="0">
              <a:solidFill>
                <a:schemeClr val="bg1"/>
              </a:solidFill>
            </a:endParaRPr>
          </a:p>
        </p:txBody>
      </p:sp>
      <p:pic>
        <p:nvPicPr>
          <p:cNvPr id="98" name="Imagen 9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91" b="72263" l="6412" r="20360">
                        <a14:foregroundMark x1="13948" y1="36740" x2="19123" y2="47445"/>
                        <a14:foregroundMark x1="19010" y1="49148" x2="14061" y2="63260"/>
                        <a14:foregroundMark x1="13273" y1="46715" x2="13273" y2="55961"/>
                        <a14:foregroundMark x1="12711" y1="54501" x2="11811" y2="36010"/>
                        <a14:backgroundMark x1="14961" y1="28224" x2="20810" y2="46229"/>
                        <a14:backgroundMark x1="17323" y1="42092" x2="19235" y2="46472"/>
                      </a14:backgroundRemoval>
                    </a14:imgEffect>
                  </a14:imgLayer>
                </a14:imgProps>
              </a:ext>
            </a:extLst>
          </a:blip>
          <a:srcRect l="6442" t="33540" r="80218" b="34858"/>
          <a:stretch/>
        </p:blipFill>
        <p:spPr>
          <a:xfrm>
            <a:off x="92564" y="978766"/>
            <a:ext cx="865978" cy="948451"/>
          </a:xfrm>
          <a:prstGeom prst="rect">
            <a:avLst/>
          </a:prstGeom>
        </p:spPr>
      </p:pic>
      <p:pic>
        <p:nvPicPr>
          <p:cNvPr id="99" name="Imagen 98"/>
          <p:cNvPicPr>
            <a:picLocks noChangeAspect="1"/>
          </p:cNvPicPr>
          <p:nvPr/>
        </p:nvPicPr>
        <p:blipFill rotWithShape="1">
          <a:blip r:embed="rId2"/>
          <a:srcRect l="6442" t="33540" r="80218" b="34858"/>
          <a:stretch/>
        </p:blipFill>
        <p:spPr>
          <a:xfrm>
            <a:off x="1430433" y="5581520"/>
            <a:ext cx="688956" cy="754571"/>
          </a:xfrm>
          <a:prstGeom prst="rect">
            <a:avLst/>
          </a:prstGeom>
        </p:spPr>
      </p:pic>
      <p:pic>
        <p:nvPicPr>
          <p:cNvPr id="100" name="Imagen 99"/>
          <p:cNvPicPr>
            <a:picLocks noChangeAspect="1"/>
          </p:cNvPicPr>
          <p:nvPr/>
        </p:nvPicPr>
        <p:blipFill rotWithShape="1">
          <a:blip r:embed="rId2"/>
          <a:srcRect l="6442" t="33540" r="80218" b="34858"/>
          <a:stretch/>
        </p:blipFill>
        <p:spPr>
          <a:xfrm>
            <a:off x="2920930" y="1035032"/>
            <a:ext cx="581318" cy="636682"/>
          </a:xfrm>
          <a:prstGeom prst="rect">
            <a:avLst/>
          </a:prstGeom>
        </p:spPr>
      </p:pic>
      <p:pic>
        <p:nvPicPr>
          <p:cNvPr id="101" name="Imagen 100"/>
          <p:cNvPicPr>
            <a:picLocks noChangeAspect="1"/>
          </p:cNvPicPr>
          <p:nvPr/>
        </p:nvPicPr>
        <p:blipFill rotWithShape="1">
          <a:blip r:embed="rId2"/>
          <a:srcRect l="6442" t="33540" r="80218" b="34858"/>
          <a:stretch/>
        </p:blipFill>
        <p:spPr>
          <a:xfrm>
            <a:off x="4410259" y="5706504"/>
            <a:ext cx="688956" cy="754571"/>
          </a:xfrm>
          <a:prstGeom prst="rect">
            <a:avLst/>
          </a:prstGeom>
        </p:spPr>
      </p:pic>
      <p:pic>
        <p:nvPicPr>
          <p:cNvPr id="102" name="Imagen 101"/>
          <p:cNvPicPr>
            <a:picLocks noChangeAspect="1"/>
          </p:cNvPicPr>
          <p:nvPr/>
        </p:nvPicPr>
        <p:blipFill rotWithShape="1">
          <a:blip r:embed="rId2"/>
          <a:srcRect l="6442" t="33540" r="80218" b="34858"/>
          <a:stretch/>
        </p:blipFill>
        <p:spPr>
          <a:xfrm>
            <a:off x="6016196" y="1202224"/>
            <a:ext cx="581318" cy="636682"/>
          </a:xfrm>
          <a:prstGeom prst="rect">
            <a:avLst/>
          </a:prstGeom>
        </p:spPr>
      </p:pic>
      <p:pic>
        <p:nvPicPr>
          <p:cNvPr id="103" name="Imagen 102"/>
          <p:cNvPicPr>
            <a:picLocks noChangeAspect="1"/>
          </p:cNvPicPr>
          <p:nvPr/>
        </p:nvPicPr>
        <p:blipFill rotWithShape="1">
          <a:blip r:embed="rId2"/>
          <a:srcRect l="6442" t="33540" r="80218" b="34858"/>
          <a:stretch/>
        </p:blipFill>
        <p:spPr>
          <a:xfrm>
            <a:off x="8473781" y="2301001"/>
            <a:ext cx="581318" cy="636682"/>
          </a:xfrm>
          <a:prstGeom prst="rect">
            <a:avLst/>
          </a:prstGeom>
        </p:spPr>
      </p:pic>
      <p:grpSp>
        <p:nvGrpSpPr>
          <p:cNvPr id="83" name="Grupo 82"/>
          <p:cNvGrpSpPr/>
          <p:nvPr/>
        </p:nvGrpSpPr>
        <p:grpSpPr>
          <a:xfrm>
            <a:off x="4518438" y="3166803"/>
            <a:ext cx="1935995" cy="2693673"/>
            <a:chOff x="1039449" y="2520520"/>
            <a:chExt cx="1996827" cy="2347594"/>
          </a:xfrm>
          <a:solidFill>
            <a:srgbClr val="489EA4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84" name="Rectángulo 83"/>
            <p:cNvSpPr/>
            <p:nvPr/>
          </p:nvSpPr>
          <p:spPr>
            <a:xfrm>
              <a:off x="1039451" y="2520520"/>
              <a:ext cx="1996825" cy="18798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/>
            </a:p>
          </p:txBody>
        </p:sp>
        <p:sp>
          <p:nvSpPr>
            <p:cNvPr id="85" name="Cheurón 84"/>
            <p:cNvSpPr/>
            <p:nvPr/>
          </p:nvSpPr>
          <p:spPr>
            <a:xfrm rot="5400000">
              <a:off x="1317809" y="3149649"/>
              <a:ext cx="1440105" cy="1996825"/>
            </a:xfrm>
            <a:prstGeom prst="chevron">
              <a:avLst>
                <a:gd name="adj" fmla="val 2895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>
                <a:solidFill>
                  <a:schemeClr val="tx1"/>
                </a:solidFill>
              </a:endParaRPr>
            </a:p>
          </p:txBody>
        </p:sp>
      </p:grpSp>
      <p:sp>
        <p:nvSpPr>
          <p:cNvPr id="87" name="CuadroTexto 86"/>
          <p:cNvSpPr txBox="1"/>
          <p:nvPr/>
        </p:nvSpPr>
        <p:spPr>
          <a:xfrm>
            <a:off x="4518437" y="3236955"/>
            <a:ext cx="1935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050" b="1" dirty="0" smtClean="0">
                <a:solidFill>
                  <a:schemeClr val="bg1"/>
                </a:solidFill>
              </a:rPr>
              <a:t>Es la forma más rentable de capitalizar nuevos clientes, a través de referencias de los clientes actuales.</a:t>
            </a:r>
            <a:endParaRPr lang="es-CO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63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97004" y="2825915"/>
            <a:ext cx="3970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Captación</a:t>
            </a:r>
            <a:endParaRPr lang="es-CO" sz="1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721798" y="3801180"/>
            <a:ext cx="3945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es-CO" dirty="0" smtClean="0"/>
              <a:t>Profundización</a:t>
            </a: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1697004" y="4659899"/>
            <a:ext cx="3945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es-CO" dirty="0" smtClean="0"/>
              <a:t>Retención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-640982" y="1341631"/>
            <a:ext cx="9393982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r"/>
            <a:r>
              <a:rPr lang="es-CO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Ciclos de la relación con el cliente</a:t>
            </a:r>
            <a:endParaRPr lang="es-CO" sz="4400" b="1" dirty="0">
              <a:solidFill>
                <a:srgbClr val="277D7E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1400783" y="1987962"/>
            <a:ext cx="7488968" cy="50693"/>
          </a:xfrm>
          <a:prstGeom prst="line">
            <a:avLst/>
          </a:prstGeom>
          <a:ln w="9525">
            <a:solidFill>
              <a:srgbClr val="2124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Resultado de imagen para icono marketing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t="3781" r="38109" b="68286"/>
          <a:stretch/>
        </p:blipFill>
        <p:spPr bwMode="auto">
          <a:xfrm>
            <a:off x="978317" y="2516633"/>
            <a:ext cx="650170" cy="7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icono marketing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4" t="2782" r="3826" b="71469"/>
          <a:stretch/>
        </p:blipFill>
        <p:spPr bwMode="auto">
          <a:xfrm>
            <a:off x="954870" y="3562424"/>
            <a:ext cx="672785" cy="66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para icono marketing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0" t="37239" r="38820" b="38103"/>
          <a:stretch/>
        </p:blipFill>
        <p:spPr bwMode="auto">
          <a:xfrm>
            <a:off x="978315" y="4551680"/>
            <a:ext cx="650171" cy="63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sultado de imagen para icono marketing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t="3781" r="38109" b="68286"/>
          <a:stretch/>
        </p:blipFill>
        <p:spPr bwMode="auto">
          <a:xfrm>
            <a:off x="4820182" y="2557348"/>
            <a:ext cx="650170" cy="7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642280" y="2744501"/>
            <a:ext cx="3970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err="1" smtClean="0"/>
              <a:t>Rentablización</a:t>
            </a:r>
            <a:endParaRPr lang="es-CO" sz="1600" b="1" dirty="0"/>
          </a:p>
        </p:txBody>
      </p:sp>
      <p:pic>
        <p:nvPicPr>
          <p:cNvPr id="14" name="Picture 4" descr="Resultado de imagen para icono marketing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4" t="2782" r="3826" b="71469"/>
          <a:stretch/>
        </p:blipFill>
        <p:spPr bwMode="auto">
          <a:xfrm>
            <a:off x="4792231" y="3765770"/>
            <a:ext cx="672785" cy="66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5642280" y="3981474"/>
            <a:ext cx="3970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Fidelización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396294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03390" y="3214732"/>
            <a:ext cx="46201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“Si no eres una marca serás una mercancía”</a:t>
            </a:r>
            <a:endParaRPr lang="es-CO" sz="2800" b="1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200010" y="4291950"/>
            <a:ext cx="13244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i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PHILIP KOTLER</a:t>
            </a:r>
          </a:p>
        </p:txBody>
      </p:sp>
    </p:spTree>
    <p:extLst>
      <p:ext uri="{BB962C8B-B14F-4D97-AF65-F5344CB8AC3E}">
        <p14:creationId xmlns:p14="http://schemas.microsoft.com/office/powerpoint/2010/main" val="30333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84920" y="1870135"/>
            <a:ext cx="77679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Identificar productos para cada etapa del desarrollo de la relación con el cliente:</a:t>
            </a:r>
          </a:p>
          <a:p>
            <a:endParaRPr lang="es-CO" sz="1600" b="1" dirty="0"/>
          </a:p>
          <a:p>
            <a:pPr marL="342900" indent="-342900">
              <a:buAutoNum type="arabicPeriod"/>
            </a:pPr>
            <a:r>
              <a:rPr lang="es-CO" sz="1600" b="1" dirty="0"/>
              <a:t>C</a:t>
            </a:r>
            <a:r>
              <a:rPr lang="es-CO" sz="1600" b="1" dirty="0" smtClean="0"/>
              <a:t>aptación : </a:t>
            </a:r>
            <a:r>
              <a:rPr lang="es-CO" sz="1600" dirty="0" smtClean="0"/>
              <a:t>Objetivo reducir costos de captación de clientes</a:t>
            </a:r>
          </a:p>
          <a:p>
            <a:pPr marL="342900" indent="-342900">
              <a:buAutoNum type="arabicPeriod"/>
            </a:pPr>
            <a:endParaRPr lang="es-CO" sz="1600" b="1" dirty="0" smtClean="0"/>
          </a:p>
          <a:p>
            <a:pPr marL="342900" indent="-342900">
              <a:buAutoNum type="arabicPeriod"/>
            </a:pPr>
            <a:r>
              <a:rPr lang="es-CO" sz="1600" b="1" dirty="0" smtClean="0"/>
              <a:t>Profundización: </a:t>
            </a:r>
            <a:r>
              <a:rPr lang="es-CO" sz="1600" dirty="0" smtClean="0"/>
              <a:t>Objetivo promover la actividad de los clientes</a:t>
            </a:r>
          </a:p>
          <a:p>
            <a:pPr marL="342900" indent="-342900">
              <a:buAutoNum type="arabicPeriod"/>
            </a:pPr>
            <a:endParaRPr lang="es-CO" sz="1600" b="1" dirty="0" smtClean="0"/>
          </a:p>
          <a:p>
            <a:pPr marL="342900" indent="-342900">
              <a:buAutoNum type="arabicPeriod"/>
            </a:pPr>
            <a:r>
              <a:rPr lang="es-CO" sz="1600" b="1" dirty="0" smtClean="0"/>
              <a:t>Retención: </a:t>
            </a:r>
            <a:r>
              <a:rPr lang="es-CO" sz="1600" dirty="0" smtClean="0"/>
              <a:t>Objetivo: Inducir permanencia de los clientes</a:t>
            </a:r>
          </a:p>
          <a:p>
            <a:pPr marL="342900" indent="-342900">
              <a:buAutoNum type="arabicPeriod"/>
            </a:pPr>
            <a:endParaRPr lang="es-CO" sz="1600" b="1" dirty="0" smtClean="0"/>
          </a:p>
          <a:p>
            <a:pPr marL="342900" indent="-342900">
              <a:buAutoNum type="arabicPeriod"/>
            </a:pPr>
            <a:r>
              <a:rPr lang="es-CO" sz="1600" b="1" dirty="0" smtClean="0"/>
              <a:t>Rentabilización: </a:t>
            </a:r>
            <a:r>
              <a:rPr lang="es-CO" sz="1600" dirty="0" smtClean="0"/>
              <a:t>Objetivo: Aumentar ingresos de clientes actuales</a:t>
            </a:r>
          </a:p>
          <a:p>
            <a:pPr marL="342900" indent="-342900">
              <a:buAutoNum type="arabicPeriod"/>
            </a:pPr>
            <a:endParaRPr lang="es-CO" sz="1600" b="1" dirty="0" smtClean="0"/>
          </a:p>
          <a:p>
            <a:pPr marL="342900" indent="-342900">
              <a:buAutoNum type="arabicPeriod"/>
            </a:pPr>
            <a:r>
              <a:rPr lang="es-CO" sz="1600" b="1" dirty="0" smtClean="0"/>
              <a:t>Finalización:</a:t>
            </a:r>
            <a:r>
              <a:rPr lang="es-CO" sz="1600" dirty="0" smtClean="0"/>
              <a:t> Objetivo: aumentar ingresos de clientes actuales</a:t>
            </a:r>
            <a:endParaRPr lang="es-CO" sz="1600" dirty="0"/>
          </a:p>
        </p:txBody>
      </p:sp>
      <p:sp>
        <p:nvSpPr>
          <p:cNvPr id="4" name="Rectángulo 3"/>
          <p:cNvSpPr/>
          <p:nvPr/>
        </p:nvSpPr>
        <p:spPr>
          <a:xfrm>
            <a:off x="-445526" y="211060"/>
            <a:ext cx="9393982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es-CO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     Ejercicio</a:t>
            </a:r>
            <a:endParaRPr lang="es-CO" sz="4400" b="1" dirty="0">
              <a:solidFill>
                <a:srgbClr val="277D7E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17188" y="5683648"/>
            <a:ext cx="1639574" cy="710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Productos existentes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3129346" y="5683647"/>
            <a:ext cx="1639574" cy="710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Productos nuevos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5141504" y="5683648"/>
            <a:ext cx="1639574" cy="710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Productos de terceros</a:t>
            </a:r>
            <a:endParaRPr lang="es-CO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506981" y="1045853"/>
            <a:ext cx="7488968" cy="50693"/>
          </a:xfrm>
          <a:prstGeom prst="line">
            <a:avLst/>
          </a:prstGeom>
          <a:ln w="9525">
            <a:solidFill>
              <a:srgbClr val="2124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299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esultado de imagen para wallpapers publicidad creati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5" r="8385"/>
          <a:stretch/>
        </p:blipFill>
        <p:spPr bwMode="auto">
          <a:xfrm>
            <a:off x="0" y="1"/>
            <a:ext cx="4528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202654" y="4144257"/>
            <a:ext cx="41373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Una </a:t>
            </a:r>
            <a:r>
              <a:rPr lang="es-CO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promesa de valor logra hacer que el Cliente perciba que el </a:t>
            </a:r>
            <a:r>
              <a:rPr lang="es-CO" sz="1600" b="1" dirty="0">
                <a:solidFill>
                  <a:srgbClr val="591771"/>
                </a:solidFill>
                <a:latin typeface="Trebuchet MS" panose="020B0603020202020204" pitchFamily="34" charset="0"/>
              </a:rPr>
              <a:t>beneficio que recibe es mucho </a:t>
            </a:r>
            <a:r>
              <a:rPr lang="es-CO" sz="1600" b="1" dirty="0" smtClean="0">
                <a:solidFill>
                  <a:srgbClr val="591771"/>
                </a:solidFill>
                <a:latin typeface="Trebuchet MS" panose="020B0603020202020204" pitchFamily="34" charset="0"/>
              </a:rPr>
              <a:t>mayor </a:t>
            </a:r>
            <a:r>
              <a:rPr lang="es-CO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que </a:t>
            </a:r>
            <a:r>
              <a:rPr lang="es-CO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el costo que paga por los productos o servicios.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149108" y="2286179"/>
            <a:ext cx="4190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Una Promesa de valor es </a:t>
            </a:r>
            <a:r>
              <a:rPr lang="es-CO" sz="1600" b="1" dirty="0">
                <a:solidFill>
                  <a:srgbClr val="591771"/>
                </a:solidFill>
                <a:latin typeface="Trebuchet MS" panose="020B0603020202020204" pitchFamily="34" charset="0"/>
              </a:rPr>
              <a:t>una estrategia empresarial </a:t>
            </a:r>
            <a:r>
              <a:rPr lang="es-CO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que cobra vida a través de una serie de productos o servicios y sus elementos diferenciadores, que ofrecen un </a:t>
            </a:r>
            <a:r>
              <a:rPr lang="es-CO" sz="1600" b="1" dirty="0" smtClean="0">
                <a:solidFill>
                  <a:srgbClr val="591771"/>
                </a:solidFill>
                <a:latin typeface="Trebuchet MS" panose="020B0603020202020204" pitchFamily="34" charset="0"/>
              </a:rPr>
              <a:t>beneficio superior en un mercado específico</a:t>
            </a:r>
            <a:r>
              <a:rPr lang="es-CO" sz="1600" dirty="0" smtClean="0">
                <a:solidFill>
                  <a:srgbClr val="591771"/>
                </a:solidFill>
                <a:latin typeface="Trebuchet MS" panose="020B0603020202020204" pitchFamily="34" charset="0"/>
              </a:rPr>
              <a:t>.</a:t>
            </a:r>
            <a:endParaRPr lang="es-CO" sz="1600" dirty="0">
              <a:solidFill>
                <a:srgbClr val="59177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5130030" y="1903383"/>
            <a:ext cx="4137409" cy="0"/>
          </a:xfrm>
          <a:prstGeom prst="line">
            <a:avLst/>
          </a:prstGeom>
          <a:ln w="9525">
            <a:solidFill>
              <a:srgbClr val="2124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130030" y="5502926"/>
            <a:ext cx="4137409" cy="0"/>
          </a:xfrm>
          <a:prstGeom prst="line">
            <a:avLst/>
          </a:prstGeom>
          <a:ln w="9525">
            <a:solidFill>
              <a:srgbClr val="2124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266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514" y="0"/>
            <a:ext cx="4965700" cy="6858000"/>
          </a:xfrm>
          <a:prstGeom prst="rect">
            <a:avLst/>
          </a:prstGeom>
          <a:solidFill>
            <a:srgbClr val="002060">
              <a:alpha val="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Picture 4" descr="Resultado de imagen para wallpaper market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6" r="13162"/>
          <a:stretch/>
        </p:blipFill>
        <p:spPr bwMode="auto">
          <a:xfrm>
            <a:off x="0" y="0"/>
            <a:ext cx="4980214" cy="51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5896776" y="3515453"/>
            <a:ext cx="4358548" cy="2313847"/>
          </a:xfrm>
          <a:prstGeom prst="roundRect">
            <a:avLst/>
          </a:prstGeom>
          <a:solidFill>
            <a:srgbClr val="6D106E">
              <a:alpha val="73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" name="Conector recto 5"/>
          <p:cNvCxnSpPr/>
          <p:nvPr/>
        </p:nvCxnSpPr>
        <p:spPr>
          <a:xfrm>
            <a:off x="5883077" y="1474474"/>
            <a:ext cx="4137409" cy="0"/>
          </a:xfrm>
          <a:prstGeom prst="line">
            <a:avLst/>
          </a:prstGeom>
          <a:ln w="9525">
            <a:solidFill>
              <a:srgbClr val="2124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5896776" y="2291062"/>
            <a:ext cx="42043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>
                <a:solidFill>
                  <a:srgbClr val="323232"/>
                </a:solidFill>
                <a:latin typeface="Trebuchet MS" panose="020B0603020202020204" pitchFamily="34" charset="0"/>
              </a:rPr>
              <a:t>Identificar que clientes son similares entre sí, para crear estrategias para cada grupo que es similar entre sí y poner de la manera más eficiente los recursos. </a:t>
            </a:r>
            <a:endParaRPr lang="es-CO" sz="1600" dirty="0">
              <a:latin typeface="Trebuchet MS" panose="020B0603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120787" y="3662414"/>
            <a:ext cx="394868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Cada cliente tiene necesidades y comportamientos diferentes, al agrupar los que tienen características similares, se podrá tener una visión más concreta de como mantener esos clientes y como invertir los recursos.</a:t>
            </a:r>
            <a:endParaRPr lang="es-CO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883077" y="951708"/>
            <a:ext cx="3260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Objetivo de la segmentación</a:t>
            </a:r>
            <a:endParaRPr lang="es-CO" sz="2400" b="1" dirty="0">
              <a:solidFill>
                <a:srgbClr val="277D7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09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58849" y="2656411"/>
            <a:ext cx="3290917" cy="3207007"/>
            <a:chOff x="1039449" y="2520520"/>
            <a:chExt cx="1996827" cy="2347594"/>
          </a:xfrm>
          <a:solidFill>
            <a:srgbClr val="489EA4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" name="Rectángulo 3"/>
            <p:cNvSpPr/>
            <p:nvPr/>
          </p:nvSpPr>
          <p:spPr>
            <a:xfrm>
              <a:off x="1039451" y="2520520"/>
              <a:ext cx="1996825" cy="18798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Cheurón 4"/>
            <p:cNvSpPr/>
            <p:nvPr/>
          </p:nvSpPr>
          <p:spPr>
            <a:xfrm rot="5400000">
              <a:off x="1317809" y="3149649"/>
              <a:ext cx="1440105" cy="1996825"/>
            </a:xfrm>
            <a:prstGeom prst="chevron">
              <a:avLst>
                <a:gd name="adj" fmla="val 2895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</p:grpSp>
      <p:sp>
        <p:nvSpPr>
          <p:cNvPr id="6" name="Rectángulo 5"/>
          <p:cNvSpPr/>
          <p:nvPr/>
        </p:nvSpPr>
        <p:spPr>
          <a:xfrm>
            <a:off x="955567" y="1098159"/>
            <a:ext cx="816339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es-CO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Segmentación estratégica</a:t>
            </a:r>
            <a:endParaRPr lang="es-CO" sz="4000" b="1" dirty="0">
              <a:solidFill>
                <a:srgbClr val="277D7E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848978" y="1555878"/>
            <a:ext cx="7729666" cy="0"/>
          </a:xfrm>
          <a:prstGeom prst="line">
            <a:avLst/>
          </a:prstGeom>
          <a:ln w="9525">
            <a:solidFill>
              <a:srgbClr val="2124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1387752" y="1880980"/>
            <a:ext cx="200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Rentabilidad por cliente</a:t>
            </a:r>
            <a:endParaRPr lang="es-CO" sz="1600" b="1" dirty="0"/>
          </a:p>
        </p:txBody>
      </p:sp>
      <p:sp>
        <p:nvSpPr>
          <p:cNvPr id="9" name="Rectángulo 8"/>
          <p:cNvSpPr/>
          <p:nvPr/>
        </p:nvSpPr>
        <p:spPr>
          <a:xfrm>
            <a:off x="237221" y="2860332"/>
            <a:ext cx="32666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b="1" dirty="0" smtClean="0">
                <a:solidFill>
                  <a:schemeClr val="bg1"/>
                </a:solidFill>
              </a:rPr>
              <a:t>Con el fin de reducir la tasa de abandono, es necesario implementar una estrategia según el comportamiento del cliente.</a:t>
            </a:r>
          </a:p>
          <a:p>
            <a:pPr algn="just"/>
            <a:r>
              <a:rPr lang="es-CO" sz="1400" b="1" dirty="0" smtClean="0">
                <a:solidFill>
                  <a:schemeClr val="bg1"/>
                </a:solidFill>
              </a:rPr>
              <a:t>Siendo  acorde con los requerimientos y necesidades de este.</a:t>
            </a:r>
            <a:endParaRPr lang="es-CO" sz="1400" b="1" dirty="0">
              <a:solidFill>
                <a:schemeClr val="bg1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3735762" y="2623203"/>
            <a:ext cx="3290917" cy="3207007"/>
            <a:chOff x="1039449" y="2520520"/>
            <a:chExt cx="1996827" cy="2347594"/>
          </a:xfrm>
          <a:solidFill>
            <a:srgbClr val="489EA4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Rectángulo 11"/>
            <p:cNvSpPr/>
            <p:nvPr/>
          </p:nvSpPr>
          <p:spPr>
            <a:xfrm>
              <a:off x="1039451" y="2520520"/>
              <a:ext cx="1996825" cy="18798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Cheurón 12"/>
            <p:cNvSpPr/>
            <p:nvPr/>
          </p:nvSpPr>
          <p:spPr>
            <a:xfrm rot="5400000">
              <a:off x="1317809" y="3149649"/>
              <a:ext cx="1440105" cy="1996825"/>
            </a:xfrm>
            <a:prstGeom prst="chevron">
              <a:avLst>
                <a:gd name="adj" fmla="val 2895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3735759" y="3057040"/>
            <a:ext cx="32666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b="1" dirty="0" smtClean="0">
                <a:solidFill>
                  <a:schemeClr val="bg1"/>
                </a:solidFill>
              </a:rPr>
              <a:t>A veces la </a:t>
            </a:r>
            <a:r>
              <a:rPr lang="es-CO" sz="1400" b="1" dirty="0">
                <a:solidFill>
                  <a:schemeClr val="bg1"/>
                </a:solidFill>
              </a:rPr>
              <a:t>compañía </a:t>
            </a:r>
            <a:r>
              <a:rPr lang="es-CO" sz="1400" b="1" dirty="0" smtClean="0">
                <a:solidFill>
                  <a:schemeClr val="bg1"/>
                </a:solidFill>
              </a:rPr>
              <a:t>debe hacer </a:t>
            </a:r>
            <a:r>
              <a:rPr lang="es-CO" sz="1400" b="1" dirty="0">
                <a:solidFill>
                  <a:schemeClr val="bg1"/>
                </a:solidFill>
              </a:rPr>
              <a:t>una extensión en lo que es la visión actual de cada uno de los </a:t>
            </a:r>
            <a:r>
              <a:rPr lang="es-CO" sz="1400" b="1" dirty="0" smtClean="0">
                <a:solidFill>
                  <a:schemeClr val="bg1"/>
                </a:solidFill>
              </a:rPr>
              <a:t>clientes. Es </a:t>
            </a:r>
            <a:r>
              <a:rPr lang="es-CO" sz="1400" b="1" dirty="0">
                <a:solidFill>
                  <a:schemeClr val="bg1"/>
                </a:solidFill>
              </a:rPr>
              <a:t>posible que haya que desarrollar una cartera según segmentos específicos de </a:t>
            </a:r>
            <a:r>
              <a:rPr lang="es-CO" sz="1400" b="1" dirty="0" smtClean="0">
                <a:solidFill>
                  <a:schemeClr val="bg1"/>
                </a:solidFill>
              </a:rPr>
              <a:t>visión.</a:t>
            </a:r>
            <a:endParaRPr lang="es-CO" sz="1400" b="1" dirty="0">
              <a:solidFill>
                <a:schemeClr val="bg1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7159818" y="2641999"/>
            <a:ext cx="3290917" cy="3207007"/>
            <a:chOff x="1039449" y="2520520"/>
            <a:chExt cx="1996827" cy="2347594"/>
          </a:xfrm>
          <a:solidFill>
            <a:srgbClr val="489EA4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6" name="Rectángulo 15"/>
            <p:cNvSpPr/>
            <p:nvPr/>
          </p:nvSpPr>
          <p:spPr>
            <a:xfrm>
              <a:off x="1039451" y="2520520"/>
              <a:ext cx="1996825" cy="18798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Cheurón 16"/>
            <p:cNvSpPr/>
            <p:nvPr/>
          </p:nvSpPr>
          <p:spPr>
            <a:xfrm rot="5400000">
              <a:off x="1317809" y="3149649"/>
              <a:ext cx="1440105" cy="1996825"/>
            </a:xfrm>
            <a:prstGeom prst="chevron">
              <a:avLst>
                <a:gd name="adj" fmla="val 2895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7168089" y="2679921"/>
            <a:ext cx="32666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b="1" dirty="0" smtClean="0">
                <a:solidFill>
                  <a:schemeClr val="bg1"/>
                </a:solidFill>
              </a:rPr>
              <a:t>Cuando presentamos un nuevo producto u oferta, debemos revisar quienes de nuestros clientes han sido influenciados por campañas anteriores, para revisar el retorno de inversión.</a:t>
            </a:r>
            <a:endParaRPr lang="es-CO" sz="1400" b="1" dirty="0">
              <a:solidFill>
                <a:schemeClr val="bg1"/>
              </a:solidFill>
            </a:endParaRPr>
          </a:p>
        </p:txBody>
      </p:sp>
      <p:pic>
        <p:nvPicPr>
          <p:cNvPr id="19" name="Picture 4" descr="Resultado de imagen para iconos marketing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11" b="65655" l="33387" r="677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78" t="33982" r="33812" b="34793"/>
          <a:stretch/>
        </p:blipFill>
        <p:spPr bwMode="auto">
          <a:xfrm>
            <a:off x="533160" y="1633149"/>
            <a:ext cx="1078917" cy="107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4360354" y="1991113"/>
            <a:ext cx="200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Visión de los clientes</a:t>
            </a:r>
            <a:endParaRPr lang="es-CO" sz="16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7190800" y="1754623"/>
            <a:ext cx="3129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Innovación de productos y servicios</a:t>
            </a:r>
            <a:endParaRPr lang="es-CO" sz="1600" b="1" dirty="0"/>
          </a:p>
        </p:txBody>
      </p:sp>
      <p:pic>
        <p:nvPicPr>
          <p:cNvPr id="22" name="Picture 4" descr="Resultado de imagen para icono marketing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0" t="37239" r="38820" b="38103"/>
          <a:stretch/>
        </p:blipFill>
        <p:spPr bwMode="auto">
          <a:xfrm>
            <a:off x="3722897" y="1836378"/>
            <a:ext cx="1086107" cy="106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Resultado de imagen para iconos marketing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88" y="1702597"/>
            <a:ext cx="920092" cy="92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763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6"/>
          <a:stretch/>
        </p:blipFill>
        <p:spPr>
          <a:xfrm>
            <a:off x="0" y="2118"/>
            <a:ext cx="12192000" cy="683393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-16043" y="8118"/>
            <a:ext cx="12192000" cy="6839937"/>
          </a:xfrm>
          <a:prstGeom prst="rect">
            <a:avLst/>
          </a:prstGeom>
          <a:solidFill>
            <a:srgbClr val="002060">
              <a:alpha val="4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5" name="Rectángulo 4"/>
          <p:cNvSpPr/>
          <p:nvPr/>
        </p:nvSpPr>
        <p:spPr>
          <a:xfrm>
            <a:off x="1444756" y="2562161"/>
            <a:ext cx="9302547" cy="173368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s-CO" sz="5333" b="1" dirty="0">
                <a:solidFill>
                  <a:schemeClr val="bg1"/>
                </a:solidFill>
                <a:latin typeface="Trebuchet MS" panose="020B0603020202020204" pitchFamily="34" charset="0"/>
              </a:rPr>
              <a:t>¿Cómo medir la experiencia </a:t>
            </a:r>
          </a:p>
          <a:p>
            <a:pPr lvl="0" algn="ctr"/>
            <a:r>
              <a:rPr lang="es-CO" sz="5333" b="1" dirty="0">
                <a:solidFill>
                  <a:schemeClr val="bg1"/>
                </a:solidFill>
                <a:latin typeface="Trebuchet MS" panose="020B0603020202020204" pitchFamily="34" charset="0"/>
              </a:rPr>
              <a:t>del cliente?</a:t>
            </a:r>
          </a:p>
        </p:txBody>
      </p:sp>
    </p:spTree>
    <p:extLst>
      <p:ext uri="{BB962C8B-B14F-4D97-AF65-F5344CB8AC3E}">
        <p14:creationId xmlns:p14="http://schemas.microsoft.com/office/powerpoint/2010/main" val="36030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" b="14726"/>
          <a:stretch/>
        </p:blipFill>
        <p:spPr>
          <a:xfrm>
            <a:off x="-33334" y="-17235"/>
            <a:ext cx="12225335" cy="6908800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-16043" y="8117"/>
            <a:ext cx="12192000" cy="6883448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23" name="Rectángulo 22"/>
          <p:cNvSpPr/>
          <p:nvPr/>
        </p:nvSpPr>
        <p:spPr>
          <a:xfrm>
            <a:off x="580407" y="2372003"/>
            <a:ext cx="111277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Trebuchet MS" panose="020B0603020202020204" pitchFamily="34" charset="0"/>
              </a:rPr>
              <a:t>El objetivo principal de toda compañía es </a:t>
            </a:r>
            <a:r>
              <a:rPr lang="es-CO" sz="3200" b="1" dirty="0">
                <a:solidFill>
                  <a:srgbClr val="FFC000"/>
                </a:solidFill>
                <a:latin typeface="Trebuchet MS" panose="020B0603020202020204" pitchFamily="34" charset="0"/>
              </a:rPr>
              <a:t>enfocarse y orientar sus esfuerzo hacía conseguir un cliente satisfecho </a:t>
            </a:r>
            <a:r>
              <a:rPr lang="es-CO" sz="2400" dirty="0">
                <a:solidFill>
                  <a:schemeClr val="bg1"/>
                </a:solidFill>
                <a:latin typeface="Trebuchet MS" panose="020B0603020202020204" pitchFamily="34" charset="0"/>
              </a:rPr>
              <a:t>con el producto o servicio ofrecido.</a:t>
            </a:r>
          </a:p>
          <a:p>
            <a:pPr algn="ctr"/>
            <a:endParaRPr lang="es-CO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s-CO" sz="2400" dirty="0">
                <a:solidFill>
                  <a:schemeClr val="bg1"/>
                </a:solidFill>
                <a:latin typeface="Trebuchet MS" panose="020B0603020202020204" pitchFamily="34" charset="0"/>
              </a:rPr>
              <a:t>Cuando un cliente esta satisfecho, se puede generar recompra, se mejoran las relaciones, se </a:t>
            </a:r>
            <a:r>
              <a:rPr lang="es-CO" sz="3200" b="1" dirty="0">
                <a:solidFill>
                  <a:srgbClr val="FFC000"/>
                </a:solidFill>
                <a:latin typeface="Trebuchet MS" panose="020B0603020202020204" pitchFamily="34" charset="0"/>
              </a:rPr>
              <a:t>fideliza</a:t>
            </a:r>
            <a:r>
              <a:rPr lang="es-CO" sz="2667" b="1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438289" y="1067628"/>
            <a:ext cx="1095917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580407" y="342915"/>
            <a:ext cx="10474587" cy="7489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es-CO" sz="4267" b="1" dirty="0">
                <a:solidFill>
                  <a:schemeClr val="bg1"/>
                </a:solidFill>
                <a:latin typeface="Trebuchet MS" panose="020B0603020202020204" pitchFamily="34" charset="0"/>
              </a:rPr>
              <a:t>Importancia de medir la satisfacción</a:t>
            </a:r>
            <a:endParaRPr lang="es-CO" sz="5333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0" y="2118"/>
            <a:ext cx="12192000" cy="6853765"/>
          </a:xfrm>
          <a:prstGeom prst="rect">
            <a:avLst/>
          </a:prstGeom>
          <a:gradFill flip="none" rotWithShape="1">
            <a:gsLst>
              <a:gs pos="99115">
                <a:srgbClr val="E7E7E7"/>
              </a:gs>
              <a:gs pos="54000">
                <a:srgbClr val="F3F3F3"/>
              </a:gs>
              <a:gs pos="0">
                <a:srgbClr val="E8E8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9" name="Rectángulo redondeado 8"/>
          <p:cNvSpPr/>
          <p:nvPr/>
        </p:nvSpPr>
        <p:spPr>
          <a:xfrm>
            <a:off x="1102932" y="2144424"/>
            <a:ext cx="5390731" cy="1517021"/>
          </a:xfrm>
          <a:prstGeom prst="roundRect">
            <a:avLst/>
          </a:prstGeom>
          <a:solidFill>
            <a:srgbClr val="C00000">
              <a:alpha val="73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7" name="Rectángulo redondeado 6"/>
          <p:cNvSpPr/>
          <p:nvPr/>
        </p:nvSpPr>
        <p:spPr>
          <a:xfrm>
            <a:off x="1102932" y="4615523"/>
            <a:ext cx="5390731" cy="1731788"/>
          </a:xfrm>
          <a:prstGeom prst="roundRect">
            <a:avLst/>
          </a:prstGeom>
          <a:solidFill>
            <a:srgbClr val="6D106E">
              <a:alpha val="73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4" name="Rectángulo 3"/>
          <p:cNvSpPr/>
          <p:nvPr/>
        </p:nvSpPr>
        <p:spPr>
          <a:xfrm>
            <a:off x="1" y="425020"/>
            <a:ext cx="634352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s-C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¿Cómo obtener la información?</a:t>
            </a:r>
            <a:endParaRPr lang="es-CO" sz="4267" b="1" dirty="0">
              <a:solidFill>
                <a:srgbClr val="277D7E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1" y="1108724"/>
            <a:ext cx="6343521" cy="0"/>
          </a:xfrm>
          <a:prstGeom prst="line">
            <a:avLst/>
          </a:prstGeom>
          <a:ln w="9525">
            <a:solidFill>
              <a:srgbClr val="2124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1452470" y="4628360"/>
            <a:ext cx="4978285" cy="1733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133" b="1" dirty="0">
                <a:solidFill>
                  <a:schemeClr val="bg1"/>
                </a:solidFill>
                <a:latin typeface="Trebuchet MS" panose="020B0603020202020204" pitchFamily="34" charset="0"/>
              </a:rPr>
              <a:t>Medición Indirecta: es aquella que se obtiene con información que recolecta la empresa, sin necesidad de preguntar directamente a la empresa.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334299" y="2317515"/>
            <a:ext cx="5159364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133" b="1" dirty="0">
                <a:solidFill>
                  <a:schemeClr val="bg1"/>
                </a:solidFill>
                <a:latin typeface="Trebuchet MS" panose="020B0603020202020204" pitchFamily="34" charset="0"/>
              </a:rPr>
              <a:t>Medición directa: Se pregunta directamente al cliente la percepción del servicio prestado.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944085" y="425020"/>
            <a:ext cx="463192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s-C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Grupo Objetivo</a:t>
            </a:r>
            <a:endParaRPr lang="es-CO" sz="4267" b="1" dirty="0">
              <a:solidFill>
                <a:srgbClr val="277D7E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6870095" y="1108724"/>
            <a:ext cx="5128381" cy="0"/>
          </a:xfrm>
          <a:prstGeom prst="line">
            <a:avLst/>
          </a:prstGeom>
          <a:ln w="9525">
            <a:solidFill>
              <a:srgbClr val="2124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6643803" y="409631"/>
            <a:ext cx="0" cy="6094887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Resultado de imagen para icono marketing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0" t="37239" r="38820" b="38103"/>
          <a:stretch/>
        </p:blipFill>
        <p:spPr bwMode="auto">
          <a:xfrm>
            <a:off x="166987" y="4001633"/>
            <a:ext cx="1419308" cy="139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esultado de imagen para iconos marketing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9" y="1498804"/>
            <a:ext cx="1299683" cy="129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redondeado 23"/>
          <p:cNvSpPr/>
          <p:nvPr/>
        </p:nvSpPr>
        <p:spPr>
          <a:xfrm>
            <a:off x="6781918" y="2414275"/>
            <a:ext cx="5197207" cy="3219384"/>
          </a:xfrm>
          <a:prstGeom prst="roundRect">
            <a:avLst/>
          </a:prstGeom>
          <a:solidFill>
            <a:srgbClr val="277D7E">
              <a:alpha val="73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25" name="Rectángulo 24"/>
          <p:cNvSpPr/>
          <p:nvPr/>
        </p:nvSpPr>
        <p:spPr>
          <a:xfrm>
            <a:off x="6810973" y="2699815"/>
            <a:ext cx="52649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Es importante tener una base de datos actualizada y exhaustiva  de nuestros clientes, no solo bastan los datos de contacto, es importante detallar características que nos ayuden a identificarlos de acuerdo a nuestra segmentación.</a:t>
            </a:r>
          </a:p>
        </p:txBody>
      </p:sp>
      <p:pic>
        <p:nvPicPr>
          <p:cNvPr id="26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310" b="88966" l="13467" r="23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1" t="62176" r="77408" b="15090"/>
          <a:stretch/>
        </p:blipFill>
        <p:spPr bwMode="auto">
          <a:xfrm>
            <a:off x="8881948" y="1576842"/>
            <a:ext cx="1122969" cy="11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6"/>
          <a:stretch/>
        </p:blipFill>
        <p:spPr>
          <a:xfrm>
            <a:off x="0" y="2118"/>
            <a:ext cx="12192000" cy="683393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-16043" y="8118"/>
            <a:ext cx="12192000" cy="6839937"/>
          </a:xfrm>
          <a:prstGeom prst="rect">
            <a:avLst/>
          </a:prstGeom>
          <a:solidFill>
            <a:srgbClr val="002060">
              <a:alpha val="4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5" name="Rectángulo 4"/>
          <p:cNvSpPr/>
          <p:nvPr/>
        </p:nvSpPr>
        <p:spPr>
          <a:xfrm>
            <a:off x="3695087" y="2562161"/>
            <a:ext cx="4801827" cy="173368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s-CO" sz="10666" b="1" dirty="0">
                <a:solidFill>
                  <a:schemeClr val="bg1"/>
                </a:solidFill>
                <a:latin typeface="Trebuchet MS" panose="020B0603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6577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-12032" y="0"/>
            <a:ext cx="12204032" cy="6853500"/>
          </a:xfrm>
          <a:prstGeom prst="rect">
            <a:avLst/>
          </a:prstGeom>
          <a:solidFill>
            <a:srgbClr val="002060">
              <a:alpha val="4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2 Marcador de texto"/>
          <p:cNvSpPr txBox="1">
            <a:spLocks/>
          </p:cNvSpPr>
          <p:nvPr/>
        </p:nvSpPr>
        <p:spPr>
          <a:xfrm>
            <a:off x="494847" y="394024"/>
            <a:ext cx="2523925" cy="435500"/>
          </a:xfrm>
          <a:prstGeom prst="rect">
            <a:avLst/>
          </a:prstGeom>
        </p:spPr>
        <p:txBody>
          <a:bodyPr/>
          <a:lstStyle>
            <a:lvl1pPr marL="257004" indent="-257004" algn="l" defTabSz="342671" rtl="0" eaLnBrk="1" latinLnBrk="0" hangingPunct="1">
              <a:spcBef>
                <a:spcPct val="20000"/>
              </a:spcBef>
              <a:buFont typeface="Arial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6841" indent="-214170" algn="l" defTabSz="342671" rtl="0" eaLnBrk="1" latinLnBrk="0" hangingPunct="1">
              <a:spcBef>
                <a:spcPct val="20000"/>
              </a:spcBef>
              <a:buFont typeface="Arial"/>
              <a:buChar char="–"/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679" indent="-171336" algn="l" defTabSz="342671" rtl="0" eaLnBrk="1" latinLnBrk="0" hangingPunct="1">
              <a:spcBef>
                <a:spcPct val="20000"/>
              </a:spcBef>
              <a:buFont typeface="Arial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350" indent="-171336" algn="l" defTabSz="342671" rtl="0" eaLnBrk="1" latinLnBrk="0" hangingPunct="1">
              <a:spcBef>
                <a:spcPct val="20000"/>
              </a:spcBef>
              <a:buFont typeface="Arial"/>
              <a:buChar char="–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021" indent="-171336" algn="l" defTabSz="342671" rtl="0" eaLnBrk="1" latinLnBrk="0" hangingPunct="1">
              <a:spcBef>
                <a:spcPct val="20000"/>
              </a:spcBef>
              <a:buFont typeface="Arial"/>
              <a:buChar char="»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4693" indent="-171336" algn="l" defTabSz="342671" rtl="0" eaLnBrk="1" latinLnBrk="0" hangingPunct="1">
              <a:spcBef>
                <a:spcPct val="20000"/>
              </a:spcBef>
              <a:buFont typeface="Arial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7364" indent="-171336" algn="l" defTabSz="342671" rtl="0" eaLnBrk="1" latinLnBrk="0" hangingPunct="1">
              <a:spcBef>
                <a:spcPct val="20000"/>
              </a:spcBef>
              <a:buFont typeface="Arial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036" indent="-171336" algn="l" defTabSz="342671" rtl="0" eaLnBrk="1" latinLnBrk="0" hangingPunct="1">
              <a:spcBef>
                <a:spcPct val="20000"/>
              </a:spcBef>
              <a:buFont typeface="Arial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2707" indent="-171336" algn="l" defTabSz="342671" rtl="0" eaLnBrk="1" latinLnBrk="0" hangingPunct="1">
              <a:spcBef>
                <a:spcPct val="20000"/>
              </a:spcBef>
              <a:buFont typeface="Arial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AGENDA</a:t>
            </a:r>
            <a:endParaRPr lang="es-ES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64267" y="3512267"/>
            <a:ext cx="4597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Mediciones </a:t>
            </a:r>
            <a:r>
              <a:rPr lang="es-CO" sz="1400" dirty="0">
                <a:solidFill>
                  <a:schemeClr val="bg1"/>
                </a:solidFill>
                <a:latin typeface="Trebuchet MS" panose="020B0603020202020204" pitchFamily="34" charset="0"/>
              </a:rPr>
              <a:t>de satisfacción,  indicadores de experiencia de servicio, </a:t>
            </a:r>
            <a:r>
              <a:rPr lang="es-CO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metodología.</a:t>
            </a:r>
            <a:endParaRPr lang="es-CO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54626" y="1484730"/>
            <a:ext cx="3514168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es-CO" sz="1400" dirty="0">
                <a:solidFill>
                  <a:schemeClr val="bg1"/>
                </a:solidFill>
                <a:latin typeface="Trebuchet MS" panose="020B0603020202020204" pitchFamily="34" charset="0"/>
              </a:rPr>
              <a:t>¿Qué es la fidelización de clientes y por qué es importante?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754625" y="2296570"/>
            <a:ext cx="46041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400" dirty="0">
                <a:solidFill>
                  <a:schemeClr val="bg1"/>
                </a:solidFill>
                <a:latin typeface="Trebuchet MS" panose="020B0603020202020204" pitchFamily="34" charset="0"/>
              </a:rPr>
              <a:t>Estrategias para lograr la fidelización de </a:t>
            </a:r>
            <a:r>
              <a:rPr lang="es-CO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clientes.</a:t>
            </a:r>
            <a:endParaRPr lang="es-CO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64266" y="2770364"/>
            <a:ext cx="4597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400" dirty="0">
                <a:solidFill>
                  <a:schemeClr val="bg1"/>
                </a:solidFill>
                <a:latin typeface="Trebuchet MS" panose="020B0603020202020204" pitchFamily="34" charset="0"/>
              </a:rPr>
              <a:t>Modelo RFM; de segmentación y fidelización – herramienta de uso </a:t>
            </a:r>
            <a:r>
              <a:rPr lang="es-CO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practico.</a:t>
            </a:r>
            <a:endParaRPr lang="es-CO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47604" y="1385706"/>
            <a:ext cx="84901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1.</a:t>
            </a:r>
            <a:endParaRPr lang="es-CO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31370" y="2014153"/>
            <a:ext cx="84901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CO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2</a:t>
            </a:r>
            <a:r>
              <a:rPr lang="es-CO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endParaRPr lang="es-CO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31370" y="2689625"/>
            <a:ext cx="84901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3.</a:t>
            </a:r>
            <a:endParaRPr lang="es-CO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31370" y="3450711"/>
            <a:ext cx="84901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CO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4</a:t>
            </a:r>
            <a:r>
              <a:rPr lang="es-CO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endParaRPr lang="es-CO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Resultado de imagen para wallpapers for market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8" t="-235" r="30909"/>
          <a:stretch/>
        </p:blipFill>
        <p:spPr bwMode="auto">
          <a:xfrm>
            <a:off x="10197" y="-27585"/>
            <a:ext cx="6383793" cy="68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16065" y="4500"/>
            <a:ext cx="4782707" cy="5129953"/>
          </a:xfrm>
          <a:prstGeom prst="rect">
            <a:avLst/>
          </a:prstGeom>
          <a:solidFill>
            <a:srgbClr val="002060">
              <a:alpha val="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1724127" y="1189392"/>
            <a:ext cx="3024332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r"/>
            <a:r>
              <a:rPr lang="es-CO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¿Qué es la fidelización?</a:t>
            </a:r>
            <a:endParaRPr lang="es-CO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790016" y="1189392"/>
            <a:ext cx="5085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Consiste en </a:t>
            </a:r>
            <a:r>
              <a:rPr lang="es-CO" sz="2000" b="1" dirty="0" smtClean="0">
                <a:solidFill>
                  <a:srgbClr val="6FC3C5"/>
                </a:solidFill>
                <a:latin typeface="Trebuchet MS" panose="020B0603020202020204" pitchFamily="34" charset="0"/>
              </a:rPr>
              <a:t>otorgar al producto el valor correcto </a:t>
            </a:r>
            <a:r>
              <a:rPr lang="es-CO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y que coincida con las expectativas del consumidor</a:t>
            </a:r>
          </a:p>
          <a:p>
            <a:endParaRPr lang="es-CO" sz="20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Los clientes que se sienten </a:t>
            </a:r>
            <a:r>
              <a:rPr lang="es-CO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satisfechos </a:t>
            </a:r>
            <a:r>
              <a:rPr lang="es-CO" sz="2000" b="1" dirty="0">
                <a:solidFill>
                  <a:srgbClr val="6FC3C5"/>
                </a:solidFill>
                <a:latin typeface="Trebuchet MS" panose="020B0603020202020204" pitchFamily="34" charset="0"/>
              </a:rPr>
              <a:t>compran nuevamente y recomiendan la </a:t>
            </a:r>
            <a:r>
              <a:rPr lang="es-CO" sz="2000" b="1" dirty="0" smtClean="0">
                <a:solidFill>
                  <a:srgbClr val="6FC3C5"/>
                </a:solidFill>
                <a:latin typeface="Trebuchet MS" panose="020B0603020202020204" pitchFamily="34" charset="0"/>
              </a:rPr>
              <a:t>marca</a:t>
            </a:r>
            <a:r>
              <a:rPr lang="es-CO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es-CO" sz="20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740192" y="1189392"/>
            <a:ext cx="3024332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r"/>
            <a:r>
              <a:rPr lang="es-CO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¿Qué es la fidelización?</a:t>
            </a:r>
            <a:endParaRPr lang="es-CO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1684772" y="2487291"/>
            <a:ext cx="3130065" cy="0"/>
          </a:xfrm>
          <a:prstGeom prst="line">
            <a:avLst/>
          </a:prstGeom>
          <a:ln>
            <a:solidFill>
              <a:srgbClr val="2124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1837172" y="2639691"/>
            <a:ext cx="3130065" cy="0"/>
          </a:xfrm>
          <a:prstGeom prst="line">
            <a:avLst/>
          </a:prstGeom>
          <a:ln>
            <a:solidFill>
              <a:srgbClr val="2124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89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85517"/>
            <a:ext cx="12204032" cy="6853500"/>
          </a:xfrm>
          <a:prstGeom prst="rect">
            <a:avLst/>
          </a:prstGeom>
          <a:solidFill>
            <a:srgbClr val="002060">
              <a:alpha val="4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0" y="16812"/>
            <a:ext cx="12204032" cy="6922205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4385690" y="2847680"/>
            <a:ext cx="6226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Si el producto cumple con las expectativas, el </a:t>
            </a:r>
            <a:r>
              <a:rPr lang="es-CO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cliente </a:t>
            </a:r>
            <a:r>
              <a:rPr lang="es-CO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esta satisfecho, por lo tanto se vuelve leal.</a:t>
            </a:r>
            <a:endParaRPr lang="es-CO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4536607" y="4417340"/>
            <a:ext cx="5521989" cy="0"/>
          </a:xfrm>
          <a:prstGeom prst="line">
            <a:avLst/>
          </a:prstGeom>
          <a:ln w="9525">
            <a:solidFill>
              <a:srgbClr val="6FC3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36607" y="2847958"/>
            <a:ext cx="5521989" cy="0"/>
          </a:xfrm>
          <a:prstGeom prst="line">
            <a:avLst/>
          </a:prstGeom>
          <a:ln w="9525">
            <a:solidFill>
              <a:srgbClr val="6FC3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6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25476" y="13547"/>
            <a:ext cx="4673334" cy="5129953"/>
          </a:xfrm>
          <a:prstGeom prst="rect">
            <a:avLst/>
          </a:prstGeom>
          <a:solidFill>
            <a:srgbClr val="002060">
              <a:alpha val="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Picture 12" descr="Resultado de imagen para wallpaper id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1" r="21292"/>
          <a:stretch/>
        </p:blipFill>
        <p:spPr bwMode="auto">
          <a:xfrm>
            <a:off x="0" y="0"/>
            <a:ext cx="6197600" cy="681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4"/>
          <p:cNvCxnSpPr/>
          <p:nvPr/>
        </p:nvCxnSpPr>
        <p:spPr>
          <a:xfrm>
            <a:off x="7608415" y="2518090"/>
            <a:ext cx="3130065" cy="0"/>
          </a:xfrm>
          <a:prstGeom prst="line">
            <a:avLst/>
          </a:prstGeom>
          <a:ln>
            <a:solidFill>
              <a:srgbClr val="2124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7608415" y="1032623"/>
            <a:ext cx="3130065" cy="0"/>
          </a:xfrm>
          <a:prstGeom prst="line">
            <a:avLst/>
          </a:prstGeom>
          <a:ln>
            <a:solidFill>
              <a:srgbClr val="2124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6798012" y="1236748"/>
            <a:ext cx="4294909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s-CO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Objetivo de la fidelización</a:t>
            </a:r>
            <a:endParaRPr lang="es-CO" sz="3200" b="1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798012" y="3635395"/>
            <a:ext cx="429490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6CADAF"/>
                </a:solidFill>
                <a:latin typeface="Trebuchet MS" panose="020B0603020202020204" pitchFamily="34" charset="0"/>
              </a:rPr>
              <a:t>Conseguir y mantener </a:t>
            </a:r>
            <a:r>
              <a:rPr lang="es-CO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una relación duradera y estable con nuestros clientes </a:t>
            </a:r>
            <a:r>
              <a:rPr lang="es-CO" sz="2400" b="1" dirty="0" smtClean="0">
                <a:solidFill>
                  <a:srgbClr val="6CADAF"/>
                </a:solidFill>
                <a:latin typeface="Trebuchet MS" panose="020B0603020202020204" pitchFamily="34" charset="0"/>
              </a:rPr>
              <a:t>a través del tiempo</a:t>
            </a:r>
            <a:r>
              <a:rPr lang="es-CO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es-CO" sz="20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2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Resultado de imagen para wallpapers for marke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4444" b="24790"/>
          <a:stretch/>
        </p:blipFill>
        <p:spPr bwMode="auto">
          <a:xfrm>
            <a:off x="6637867" y="24563"/>
            <a:ext cx="5554133" cy="68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99" y="24563"/>
            <a:ext cx="6214279" cy="1599212"/>
          </a:xfrm>
        </p:spPr>
        <p:txBody>
          <a:bodyPr anchor="ctr"/>
          <a:lstStyle/>
          <a:p>
            <a:pPr algn="r"/>
            <a:r>
              <a:rPr lang="es-CO" sz="4397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Experiencia de Cliente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54" y="1568985"/>
            <a:ext cx="6289524" cy="5105564"/>
          </a:xfrm>
        </p:spPr>
        <p:txBody>
          <a:bodyPr/>
          <a:lstStyle/>
          <a:p>
            <a:r>
              <a:rPr lang="es-CO" sz="2199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Existe la posibilidad de que la Experiencia de Cliente de su empresa sea peor de lo que cree.</a:t>
            </a:r>
          </a:p>
          <a:p>
            <a:endParaRPr lang="es-CO" sz="2199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r>
              <a:rPr lang="es-CO" sz="2199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Muchos gerentes piensan que si su equipo es cortés, tiene empatía y es efectivo se entrega una gran EC.</a:t>
            </a:r>
          </a:p>
          <a:p>
            <a:pPr marL="285553" indent="-285553">
              <a:buFont typeface="Arial" panose="020B0604020202020204" pitchFamily="34" charset="0"/>
              <a:buChar char="•"/>
            </a:pPr>
            <a:endParaRPr lang="es-CO" sz="2199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 marL="742436" lvl="1" indent="-285553">
              <a:buFont typeface="Arial" panose="020B0604020202020204" pitchFamily="34" charset="0"/>
              <a:buChar char="•"/>
            </a:pPr>
            <a:r>
              <a:rPr lang="es-CO" sz="2199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EC es de punta a punta</a:t>
            </a:r>
          </a:p>
          <a:p>
            <a:pPr marL="742436" lvl="1" indent="-285553">
              <a:buFont typeface="Arial" panose="020B0604020202020204" pitchFamily="34" charset="0"/>
              <a:buChar char="•"/>
            </a:pPr>
            <a:r>
              <a:rPr lang="es-CO" sz="2199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EC inicia desde la honestidad en Marketing</a:t>
            </a:r>
          </a:p>
          <a:p>
            <a:pPr marL="742436" lvl="1" indent="-285553">
              <a:buFont typeface="Arial" panose="020B0604020202020204" pitchFamily="34" charset="0"/>
              <a:buChar char="•"/>
            </a:pPr>
            <a:r>
              <a:rPr lang="es-CO" sz="2199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EC y llega hasta que el producto dure más allá de la garantía.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637866" y="-3145"/>
            <a:ext cx="5554133" cy="6839937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cxnSp>
        <p:nvCxnSpPr>
          <p:cNvPr id="11" name="Conector recto 10"/>
          <p:cNvCxnSpPr/>
          <p:nvPr/>
        </p:nvCxnSpPr>
        <p:spPr>
          <a:xfrm>
            <a:off x="431400" y="1285793"/>
            <a:ext cx="6036201" cy="0"/>
          </a:xfrm>
          <a:prstGeom prst="line">
            <a:avLst/>
          </a:prstGeom>
          <a:ln>
            <a:solidFill>
              <a:srgbClr val="2124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64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Resultado de imagen para wallpapers for marke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4444" b="24790"/>
          <a:stretch/>
        </p:blipFill>
        <p:spPr bwMode="auto">
          <a:xfrm>
            <a:off x="6672774" y="-18955"/>
            <a:ext cx="5554133" cy="68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1" y="261283"/>
            <a:ext cx="6214279" cy="1599212"/>
          </a:xfrm>
        </p:spPr>
        <p:txBody>
          <a:bodyPr anchor="ctr">
            <a:normAutofit/>
          </a:bodyPr>
          <a:lstStyle/>
          <a:p>
            <a:pPr algn="r"/>
            <a:r>
              <a:rPr lang="es-CO" sz="4397" dirty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Las Realidades de la Experiencia de Cliente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171" y="2156695"/>
            <a:ext cx="6289524" cy="5008800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s-CO" sz="2133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Las expectativas de los clientes son simples de entender pero difíciles de cumplir.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CO" sz="2133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Los empleados no son la mayor causa de insatisfacción.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CO" sz="2133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Ninguna Noticia no es necesariamente Buenas Noticias.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CO" sz="2133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La EC actual de su empresa puede estar dejando dinero sobre la mesa.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CO" sz="2133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La tecnología ha cambiado lo que los clientes esperan de una empresa y como la compañía entrega EC.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672774" y="-4458"/>
            <a:ext cx="5554133" cy="6839937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cxnSp>
        <p:nvCxnSpPr>
          <p:cNvPr id="11" name="Conector recto 10"/>
          <p:cNvCxnSpPr/>
          <p:nvPr/>
        </p:nvCxnSpPr>
        <p:spPr>
          <a:xfrm>
            <a:off x="294209" y="1955494"/>
            <a:ext cx="6036201" cy="0"/>
          </a:xfrm>
          <a:prstGeom prst="line">
            <a:avLst/>
          </a:prstGeom>
          <a:ln>
            <a:solidFill>
              <a:srgbClr val="2124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80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wallpapers for marke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51"/>
          <a:stretch/>
        </p:blipFill>
        <p:spPr bwMode="auto">
          <a:xfrm>
            <a:off x="6165371" y="2118"/>
            <a:ext cx="6026629" cy="685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6165371" y="2118"/>
            <a:ext cx="6026629" cy="6839937"/>
          </a:xfrm>
          <a:prstGeom prst="rect">
            <a:avLst/>
          </a:prstGeom>
          <a:solidFill>
            <a:srgbClr val="002060">
              <a:alpha val="2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603626" y="4622778"/>
            <a:ext cx="5207281" cy="1599212"/>
          </a:xfrm>
        </p:spPr>
        <p:txBody>
          <a:bodyPr>
            <a:normAutofit fontScale="90000"/>
          </a:bodyPr>
          <a:lstStyle/>
          <a:p>
            <a:r>
              <a:rPr lang="es-CO" sz="3597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Entender las Expectativas de los Clientes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394445" y="537667"/>
            <a:ext cx="5389833" cy="5351125"/>
          </a:xfrm>
        </p:spPr>
        <p:txBody>
          <a:bodyPr>
            <a:normAutofit lnSpcReduction="10000"/>
          </a:bodyPr>
          <a:lstStyle/>
          <a:p>
            <a:pPr marL="285553" indent="-285553">
              <a:buFont typeface="Arial" panose="020B0604020202020204" pitchFamily="34" charset="0"/>
              <a:buChar char="•"/>
            </a:pPr>
            <a:r>
              <a:rPr lang="es-CO" sz="2399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Los clientes no quieren sorpresas desagradables.</a:t>
            </a:r>
          </a:p>
          <a:p>
            <a:pPr marL="285553" indent="-285553">
              <a:buFont typeface="Arial" panose="020B0604020202020204" pitchFamily="34" charset="0"/>
              <a:buChar char="•"/>
            </a:pPr>
            <a:endParaRPr lang="es-CO" sz="2399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 marL="285553" indent="-285553">
              <a:buFont typeface="Arial" panose="020B0604020202020204" pitchFamily="34" charset="0"/>
              <a:buChar char="•"/>
            </a:pPr>
            <a:r>
              <a:rPr lang="es-CO" sz="2399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Los clientes esperan un sencillo acceso al servicio, y en sus propios términos.</a:t>
            </a:r>
          </a:p>
          <a:p>
            <a:pPr marL="285553" indent="-285553">
              <a:buFont typeface="Arial" panose="020B0604020202020204" pitchFamily="34" charset="0"/>
              <a:buChar char="•"/>
            </a:pPr>
            <a:endParaRPr lang="es-CO" sz="2399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 marL="285553" indent="-285553">
              <a:buFont typeface="Arial" panose="020B0604020202020204" pitchFamily="34" charset="0"/>
              <a:buChar char="•"/>
            </a:pPr>
            <a:r>
              <a:rPr lang="es-CO" sz="2399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Los clientes quieren resolución en el primer contacto.</a:t>
            </a:r>
          </a:p>
          <a:p>
            <a:pPr marL="285553" indent="-285553">
              <a:buFont typeface="Arial" panose="020B0604020202020204" pitchFamily="34" charset="0"/>
              <a:buChar char="•"/>
            </a:pPr>
            <a:endParaRPr lang="es-CO" sz="2399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 marL="285553" indent="-285553">
              <a:buFont typeface="Arial" panose="020B0604020202020204" pitchFamily="34" charset="0"/>
              <a:buChar char="•"/>
            </a:pPr>
            <a:r>
              <a:rPr lang="es-CO" sz="2399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Los clientes quieren evidencia de que a la compañía le importa el problema.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7144913" y="4423448"/>
            <a:ext cx="4173420" cy="0"/>
          </a:xfrm>
          <a:prstGeom prst="line">
            <a:avLst/>
          </a:prstGeom>
          <a:ln>
            <a:solidFill>
              <a:srgbClr val="2124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7144913" y="6421317"/>
            <a:ext cx="4173420" cy="0"/>
          </a:xfrm>
          <a:prstGeom prst="line">
            <a:avLst/>
          </a:prstGeom>
          <a:ln>
            <a:solidFill>
              <a:srgbClr val="2124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60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</TotalTime>
  <Words>1421</Words>
  <Application>Microsoft Office PowerPoint</Application>
  <PresentationFormat>Personalizado</PresentationFormat>
  <Paragraphs>169</Paragraphs>
  <Slides>27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Experiencia de Cliente</vt:lpstr>
      <vt:lpstr>Las Realidades de la Experiencia de Cliente</vt:lpstr>
      <vt:lpstr>Entender las Expectativas de los Clientes</vt:lpstr>
      <vt:lpstr>Entender la causa de la insatisfacción</vt:lpstr>
      <vt:lpstr>Ninguna Noticia no es necesariamente Buena Noticias</vt:lpstr>
      <vt:lpstr>Es posible cuantificar el impacto del Voz a Voz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 Lucia Mendez Suarez</dc:creator>
  <cp:lastModifiedBy>Estudiantes</cp:lastModifiedBy>
  <cp:revision>54</cp:revision>
  <dcterms:created xsi:type="dcterms:W3CDTF">2017-07-12T13:48:36Z</dcterms:created>
  <dcterms:modified xsi:type="dcterms:W3CDTF">2018-08-31T23:20:51Z</dcterms:modified>
</cp:coreProperties>
</file>