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90098-6252-954C-A6E3-8CD776252B99}" type="datetimeFigureOut">
              <a:rPr lang="es-ES_tradnl" smtClean="0"/>
              <a:t>23/8/18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308D1-B96A-514B-9A8F-FCECB7A66167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59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308D1-B96A-514B-9A8F-FCECB7A66167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00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96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9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71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6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97752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2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6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6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8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7D525BB-DA17-4BA0-B3C8-3AC3ABC827E6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77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16C4C9A-3960-41CF-A4E9-2A8FB932454B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6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smtClean="0"/>
              <a:t>8/23/18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7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M</a:t>
            </a:r>
            <a:r>
              <a:rPr lang="es-ES" b="1" dirty="0" err="1" smtClean="0"/>
              <a:t>ás</a:t>
            </a:r>
            <a:r>
              <a:rPr lang="es-ES" b="1" dirty="0" smtClean="0"/>
              <a:t> allá del Salón de Clases</a:t>
            </a:r>
            <a:r>
              <a:rPr lang="es-ES" sz="3600" b="1" i="1" dirty="0" smtClean="0"/>
              <a:t>: </a:t>
            </a:r>
            <a:r>
              <a:rPr lang="es-ES" sz="3600" i="1" dirty="0" smtClean="0"/>
              <a:t>Los Nuevos Ambientes de Aprendizaje</a:t>
            </a:r>
            <a:endParaRPr lang="es-ES_tradnl" sz="36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_tradnl" dirty="0" err="1" smtClean="0"/>
              <a:t>Liann</a:t>
            </a:r>
            <a:r>
              <a:rPr lang="es-ES_tradnl" dirty="0" smtClean="0"/>
              <a:t> C. Muñoz T. (8-869-468)</a:t>
            </a:r>
          </a:p>
          <a:p>
            <a:r>
              <a:rPr lang="es-ES_tradnl" dirty="0" smtClean="0"/>
              <a:t>Postgrado en Docencia Superior</a:t>
            </a:r>
          </a:p>
          <a:p>
            <a:r>
              <a:rPr lang="es-ES_tradnl" dirty="0" smtClean="0"/>
              <a:t>UNIVERSIDAD DEL ISTMO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8168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sz="2400" dirty="0" smtClean="0"/>
              <a:t>Las tecnologías </a:t>
            </a:r>
            <a:r>
              <a:rPr lang="es-ES_tradnl" sz="2400" dirty="0"/>
              <a:t>de la </a:t>
            </a:r>
            <a:r>
              <a:rPr lang="es-ES_tradnl" sz="2400" dirty="0" smtClean="0"/>
              <a:t>información </a:t>
            </a:r>
            <a:r>
              <a:rPr lang="es-ES_tradnl" sz="2400" dirty="0"/>
              <a:t>y de las comunicaciones conocidas como TIC, son la parte visible de un iceberg que constituye conjuntamente con otros </a:t>
            </a:r>
            <a:r>
              <a:rPr lang="es-ES_tradnl" sz="2400" dirty="0" smtClean="0"/>
              <a:t>fac</a:t>
            </a:r>
            <a:r>
              <a:rPr lang="es-ES_tradnl" sz="2400" dirty="0"/>
              <a:t>tores el contexto social en que nos desenvolvemos todos, y muy en particular las nuevas generaciones. </a:t>
            </a:r>
            <a:endParaRPr lang="es-ES_tradnl" sz="2400" dirty="0" smtClean="0"/>
          </a:p>
          <a:p>
            <a:r>
              <a:rPr lang="es-ES_tradnl" sz="2400" dirty="0"/>
              <a:t>D. </a:t>
            </a:r>
            <a:r>
              <a:rPr lang="es-ES_tradnl" sz="2400" dirty="0" err="1"/>
              <a:t>Tapscott</a:t>
            </a:r>
            <a:r>
              <a:rPr lang="es-ES_tradnl" sz="2400" dirty="0"/>
              <a:t> (1998) se refiere a una nueva </a:t>
            </a:r>
            <a:r>
              <a:rPr lang="es-ES_tradnl" sz="2400" dirty="0" smtClean="0"/>
              <a:t>generación </a:t>
            </a:r>
            <a:r>
              <a:rPr lang="es-ES_tradnl" sz="2400" dirty="0"/>
              <a:t>y la identifica con la letra </a:t>
            </a:r>
            <a:r>
              <a:rPr lang="es-ES_tradnl" sz="3200" b="1" dirty="0"/>
              <a:t>"N" </a:t>
            </a:r>
            <a:r>
              <a:rPr lang="es-ES_tradnl" sz="2400" dirty="0"/>
              <a:t>de la palabra en </a:t>
            </a:r>
            <a:r>
              <a:rPr lang="es-ES_tradnl" sz="2400" dirty="0" smtClean="0"/>
              <a:t>inglés: </a:t>
            </a:r>
            <a:r>
              <a:rPr lang="es-ES_tradnl" sz="3200" b="1" dirty="0"/>
              <a:t>net</a:t>
            </a:r>
            <a:r>
              <a:rPr lang="es-ES_tradnl" sz="2400" dirty="0"/>
              <a:t>, en </a:t>
            </a:r>
            <a:r>
              <a:rPr lang="es-ES_tradnl" sz="2400" dirty="0" smtClean="0"/>
              <a:t>alusión </a:t>
            </a:r>
            <a:r>
              <a:rPr lang="es-ES_tradnl" sz="2400" dirty="0"/>
              <a:t>a la influencia de las redes propiciadas por el empleo de la computadora y el internet. </a:t>
            </a:r>
          </a:p>
          <a:p>
            <a:endParaRPr lang="es-ES_tradnl" sz="2400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880627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2803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Introducción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/>
              <a:t>Por otra parte distintos autores ( De Ferrari et al. 2003; </a:t>
            </a:r>
            <a:r>
              <a:rPr lang="es-ES_tradnl" sz="2400" dirty="0" err="1"/>
              <a:t>Osin</a:t>
            </a:r>
            <a:r>
              <a:rPr lang="es-ES_tradnl" sz="2400" dirty="0"/>
              <a:t>, L. et al. 1996) hacen </a:t>
            </a:r>
            <a:r>
              <a:rPr lang="es-ES_tradnl" sz="2400" dirty="0" smtClean="0"/>
              <a:t>mención </a:t>
            </a:r>
            <a:r>
              <a:rPr lang="es-ES_tradnl" sz="2400" dirty="0"/>
              <a:t>a los aportes del siglo XX a la </a:t>
            </a:r>
            <a:r>
              <a:rPr lang="es-ES_tradnl" sz="2400" dirty="0" smtClean="0"/>
              <a:t>educación </a:t>
            </a:r>
            <a:r>
              <a:rPr lang="es-ES_tradnl" sz="2400" dirty="0"/>
              <a:t>haciendo referencia a </a:t>
            </a:r>
            <a:r>
              <a:rPr lang="es-ES_tradnl" sz="2400" dirty="0" smtClean="0"/>
              <a:t>teorías </a:t>
            </a:r>
            <a:r>
              <a:rPr lang="es-ES_tradnl" sz="2400" dirty="0"/>
              <a:t>y </a:t>
            </a:r>
            <a:r>
              <a:rPr lang="es-ES_tradnl" sz="2400" dirty="0" smtClean="0"/>
              <a:t>metodologías </a:t>
            </a:r>
            <a:r>
              <a:rPr lang="es-ES_tradnl" sz="2400" dirty="0"/>
              <a:t>(estado del arte) que sin duda, como nunca antes en la historia de la sociedad, ayuda a la </a:t>
            </a:r>
            <a:r>
              <a:rPr lang="es-ES_tradnl" sz="2400" dirty="0" smtClean="0"/>
              <a:t>comprensión </a:t>
            </a:r>
            <a:r>
              <a:rPr lang="es-ES_tradnl" sz="2400" dirty="0"/>
              <a:t>y </a:t>
            </a:r>
            <a:r>
              <a:rPr lang="es-ES_tradnl" sz="2400" dirty="0" smtClean="0"/>
              <a:t>transformación </a:t>
            </a:r>
            <a:r>
              <a:rPr lang="es-ES_tradnl" sz="2400" dirty="0"/>
              <a:t>del proceso de </a:t>
            </a:r>
            <a:r>
              <a:rPr lang="es-ES_tradnl" sz="2400" dirty="0" smtClean="0"/>
              <a:t>aprendizaje -enseñanza </a:t>
            </a:r>
            <a:r>
              <a:rPr lang="es-ES_tradnl" sz="2400" dirty="0"/>
              <a:t>(estado de la </a:t>
            </a:r>
            <a:r>
              <a:rPr lang="es-ES_tradnl" sz="2400" dirty="0" smtClean="0"/>
              <a:t>practica), </a:t>
            </a:r>
            <a:r>
              <a:rPr lang="es-ES_tradnl" sz="2400" dirty="0"/>
              <a:t>y lo que es </a:t>
            </a:r>
            <a:r>
              <a:rPr lang="es-ES_tradnl" sz="2400" dirty="0" smtClean="0"/>
              <a:t>más </a:t>
            </a:r>
            <a:r>
              <a:rPr lang="es-ES_tradnl" sz="2400" dirty="0"/>
              <a:t>importante al </a:t>
            </a:r>
            <a:r>
              <a:rPr lang="es-ES_tradnl" sz="2800" b="1" dirty="0"/>
              <a:t>correcto empleo de las TIC </a:t>
            </a:r>
            <a:r>
              <a:rPr lang="es-ES_tradnl" sz="2400" dirty="0"/>
              <a:t>para formar a los ciudadanos del presente siglo. </a:t>
            </a:r>
          </a:p>
        </p:txBody>
      </p:sp>
    </p:spTree>
    <p:extLst>
      <p:ext uri="{BB962C8B-B14F-4D97-AF65-F5344CB8AC3E}">
        <p14:creationId xmlns:p14="http://schemas.microsoft.com/office/powerpoint/2010/main" val="68651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332" y="568345"/>
            <a:ext cx="10803939" cy="880627"/>
          </a:xfrm>
        </p:spPr>
        <p:txBody>
          <a:bodyPr/>
          <a:lstStyle/>
          <a:p>
            <a:r>
              <a:rPr lang="es-ES_tradnl" dirty="0" smtClean="0"/>
              <a:t>Peculiaridades de la Generación</a:t>
            </a:r>
            <a:r>
              <a:rPr lang="es-ES" dirty="0" smtClean="0"/>
              <a:t> Net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962400"/>
          </a:xfrm>
        </p:spPr>
        <p:txBody>
          <a:bodyPr>
            <a:normAutofit/>
          </a:bodyPr>
          <a:lstStyle/>
          <a:p>
            <a:r>
              <a:rPr lang="es-ES_tradnl" sz="2400" dirty="0"/>
              <a:t>Los miembros de esta </a:t>
            </a:r>
            <a:r>
              <a:rPr lang="es-ES_tradnl" sz="2400" dirty="0" smtClean="0"/>
              <a:t>generación </a:t>
            </a:r>
            <a:r>
              <a:rPr lang="es-ES_tradnl" sz="2400" dirty="0"/>
              <a:t>son </a:t>
            </a:r>
            <a:r>
              <a:rPr lang="es-ES_tradnl" sz="2400" dirty="0" err="1"/>
              <a:t>tecnofílicos</a:t>
            </a:r>
            <a:r>
              <a:rPr lang="es-ES_tradnl" sz="2400" dirty="0"/>
              <a:t>. Siente una </a:t>
            </a:r>
            <a:r>
              <a:rPr lang="es-ES_tradnl" sz="2400" dirty="0" smtClean="0"/>
              <a:t>atracción </a:t>
            </a:r>
            <a:r>
              <a:rPr lang="es-ES_tradnl" sz="2400" dirty="0"/>
              <a:t>a veces sin medida por todo lo relacionado con las nuevas </a:t>
            </a:r>
            <a:r>
              <a:rPr lang="es-ES_tradnl" sz="2400" dirty="0" smtClean="0"/>
              <a:t>tecnologías, </a:t>
            </a:r>
            <a:r>
              <a:rPr lang="es-ES_tradnl" sz="2400" dirty="0"/>
              <a:t>por conocer- las, emplearlas y poseerlas. </a:t>
            </a:r>
          </a:p>
          <a:p>
            <a:r>
              <a:rPr lang="es-ES_tradnl" sz="2400" dirty="0" smtClean="0"/>
              <a:t>Abiertos al cambio</a:t>
            </a:r>
          </a:p>
          <a:p>
            <a:r>
              <a:rPr lang="es-ES_tradnl" sz="2400" dirty="0"/>
              <a:t>P</a:t>
            </a:r>
            <a:r>
              <a:rPr lang="es-ES_tradnl" sz="2400" dirty="0" smtClean="0"/>
              <a:t>redominantemente </a:t>
            </a:r>
            <a:r>
              <a:rPr lang="es-ES_tradnl" sz="2400" dirty="0"/>
              <a:t>activos, visuales, propensos al intercambio y emprendedores mediante el empleo de las TIC </a:t>
            </a:r>
            <a:endParaRPr lang="es-ES_tradnl" sz="2400" dirty="0" smtClean="0"/>
          </a:p>
          <a:p>
            <a:r>
              <a:rPr lang="es-ES_tradnl" sz="2400" dirty="0"/>
              <a:t>P</a:t>
            </a:r>
            <a:r>
              <a:rPr lang="es-ES_tradnl" sz="2400" dirty="0" smtClean="0"/>
              <a:t>rocesos </a:t>
            </a:r>
            <a:r>
              <a:rPr lang="es-ES_tradnl" sz="2400" dirty="0"/>
              <a:t>de </a:t>
            </a:r>
            <a:r>
              <a:rPr lang="es-ES_tradnl" sz="2400" dirty="0" smtClean="0"/>
              <a:t>atención </a:t>
            </a:r>
            <a:r>
              <a:rPr lang="es-ES_tradnl" sz="2400" dirty="0"/>
              <a:t>con </a:t>
            </a:r>
            <a:r>
              <a:rPr lang="es-ES_tradnl" sz="2400" dirty="0" smtClean="0"/>
              <a:t>márgenes </a:t>
            </a:r>
            <a:r>
              <a:rPr lang="es-ES_tradnl" sz="2400" dirty="0"/>
              <a:t>muy amplios. </a:t>
            </a:r>
          </a:p>
          <a:p>
            <a:r>
              <a:rPr lang="es-ES_tradnl" sz="2400" dirty="0"/>
              <a:t>El nivel de </a:t>
            </a:r>
            <a:r>
              <a:rPr lang="es-ES_tradnl" sz="2400" dirty="0" smtClean="0"/>
              <a:t>decodificación </a:t>
            </a:r>
            <a:r>
              <a:rPr lang="es-ES_tradnl" sz="2400" dirty="0"/>
              <a:t>visual </a:t>
            </a:r>
            <a:r>
              <a:rPr lang="es-ES_tradnl" sz="2400" dirty="0" smtClean="0"/>
              <a:t>mayor</a:t>
            </a:r>
            <a:endParaRPr lang="es-ES_tradnl" sz="2400" dirty="0"/>
          </a:p>
          <a:p>
            <a:endParaRPr lang="es-ES_tradnl" dirty="0" smtClean="0"/>
          </a:p>
          <a:p>
            <a:endParaRPr lang="es-ES_trad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398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332" y="568345"/>
            <a:ext cx="10803939" cy="880627"/>
          </a:xfrm>
        </p:spPr>
        <p:txBody>
          <a:bodyPr/>
          <a:lstStyle/>
          <a:p>
            <a:r>
              <a:rPr lang="es-ES" dirty="0" smtClean="0"/>
              <a:t>Implicaciones Educativas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33700" y="2405576"/>
            <a:ext cx="8770571" cy="3812344"/>
          </a:xfrm>
        </p:spPr>
        <p:txBody>
          <a:bodyPr>
            <a:normAutofit fontScale="85000" lnSpcReduction="10000"/>
          </a:bodyPr>
          <a:lstStyle/>
          <a:p>
            <a:r>
              <a:rPr lang="es-ES_tradnl" sz="2600" dirty="0"/>
              <a:t>Se requiere del empleo de las TIC en la </a:t>
            </a:r>
            <a:r>
              <a:rPr lang="es-ES_tradnl" sz="2600" dirty="0" smtClean="0"/>
              <a:t>educación </a:t>
            </a:r>
            <a:r>
              <a:rPr lang="es-ES_tradnl" sz="2600" dirty="0"/>
              <a:t>de la </a:t>
            </a:r>
            <a:r>
              <a:rPr lang="es-ES_tradnl" sz="2600" dirty="0" smtClean="0"/>
              <a:t>generación </a:t>
            </a:r>
            <a:r>
              <a:rPr lang="es-ES_tradnl" sz="2600" dirty="0"/>
              <a:t>net. </a:t>
            </a:r>
          </a:p>
          <a:p>
            <a:r>
              <a:rPr lang="es-ES_tradnl" sz="2600" dirty="0" smtClean="0"/>
              <a:t>Se debe hacer un </a:t>
            </a:r>
            <a:r>
              <a:rPr lang="es-ES_tradnl" sz="2600" dirty="0"/>
              <a:t>buen uso de ella, </a:t>
            </a:r>
            <a:r>
              <a:rPr lang="es-ES_tradnl" sz="2600" dirty="0" smtClean="0"/>
              <a:t>que </a:t>
            </a:r>
            <a:r>
              <a:rPr lang="es-ES_tradnl" sz="2600" dirty="0"/>
              <a:t>se justifique plenamente la </a:t>
            </a:r>
            <a:r>
              <a:rPr lang="es-ES_tradnl" sz="2600" dirty="0" smtClean="0"/>
              <a:t>inversión </a:t>
            </a:r>
            <a:r>
              <a:rPr lang="es-ES_tradnl" sz="2600" dirty="0"/>
              <a:t>que se realiza. </a:t>
            </a:r>
            <a:endParaRPr lang="es-ES_tradnl" sz="2600" dirty="0" smtClean="0"/>
          </a:p>
          <a:p>
            <a:r>
              <a:rPr lang="es-ES_tradnl" sz="2600" dirty="0" smtClean="0"/>
              <a:t>Más </a:t>
            </a:r>
            <a:r>
              <a:rPr lang="es-ES_tradnl" sz="2600" dirty="0"/>
              <a:t>que informar lo que hay es que formar. </a:t>
            </a:r>
            <a:endParaRPr lang="es-ES_tradnl" sz="2600" dirty="0" smtClean="0"/>
          </a:p>
          <a:p>
            <a:r>
              <a:rPr lang="es-ES_tradnl" sz="2600" dirty="0"/>
              <a:t>Introducir la </a:t>
            </a:r>
            <a:r>
              <a:rPr lang="es-ES_tradnl" sz="2600" dirty="0" smtClean="0"/>
              <a:t>tecnología </a:t>
            </a:r>
            <a:r>
              <a:rPr lang="es-ES_tradnl" sz="2600" dirty="0"/>
              <a:t>por la </a:t>
            </a:r>
            <a:r>
              <a:rPr lang="es-ES_tradnl" sz="2600" dirty="0" smtClean="0"/>
              <a:t>tecnología </a:t>
            </a:r>
            <a:r>
              <a:rPr lang="es-ES_tradnl" sz="2600" dirty="0"/>
              <a:t>en la </a:t>
            </a:r>
            <a:r>
              <a:rPr lang="es-ES_tradnl" sz="2600" dirty="0" smtClean="0"/>
              <a:t>educación </a:t>
            </a:r>
            <a:r>
              <a:rPr lang="es-ES_tradnl" sz="2600" dirty="0"/>
              <a:t>es absurdo, y </a:t>
            </a:r>
            <a:r>
              <a:rPr lang="es-ES_tradnl" sz="2600" dirty="0" smtClean="0"/>
              <a:t>más </a:t>
            </a:r>
            <a:r>
              <a:rPr lang="es-ES_tradnl" sz="2600" dirty="0"/>
              <a:t>temprano que tarde resultará un fracaso. </a:t>
            </a:r>
            <a:endParaRPr lang="es-ES_tradnl" sz="2600" dirty="0" smtClean="0"/>
          </a:p>
          <a:p>
            <a:r>
              <a:rPr lang="es-ES_tradnl" sz="2600" dirty="0"/>
              <a:t>Las TIC propician nuevas formas de aprender que, por supuesto, no sustituyen a las tradicionales, lo que hacen es ampliar y enriquecer las posibilidades de </a:t>
            </a:r>
            <a:r>
              <a:rPr lang="es-ES_tradnl" sz="2600" dirty="0" smtClean="0"/>
              <a:t>educación. </a:t>
            </a:r>
            <a:endParaRPr lang="es-ES_tradnl" sz="26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980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332" y="568345"/>
            <a:ext cx="10803939" cy="880627"/>
          </a:xfrm>
        </p:spPr>
        <p:txBody>
          <a:bodyPr/>
          <a:lstStyle/>
          <a:p>
            <a:r>
              <a:rPr lang="es-ES" dirty="0" smtClean="0"/>
              <a:t>Los Nuevos Ambientes de Aprendizaje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400" dirty="0"/>
              <a:t>S</a:t>
            </a:r>
            <a:r>
              <a:rPr lang="es-ES_tradnl" sz="2400" dirty="0" smtClean="0"/>
              <a:t>on </a:t>
            </a:r>
            <a:r>
              <a:rPr lang="es-ES_tradnl" sz="2400" dirty="0"/>
              <a:t>una forma de organizar el proceso de </a:t>
            </a:r>
            <a:r>
              <a:rPr lang="es-ES_tradnl" sz="2400" dirty="0" smtClean="0"/>
              <a:t>enseñanza </a:t>
            </a:r>
            <a:r>
              <a:rPr lang="es-ES_tradnl" sz="2400" dirty="0"/>
              <a:t>presencial y a distancia que implica el empleo de </a:t>
            </a:r>
            <a:r>
              <a:rPr lang="es-ES_tradnl" sz="2400" dirty="0" smtClean="0"/>
              <a:t>tecnología. </a:t>
            </a:r>
            <a:endParaRPr lang="es-ES_tradnl" sz="2400" dirty="0" smtClean="0"/>
          </a:p>
          <a:p>
            <a:r>
              <a:rPr lang="es-ES_tradnl" sz="2400" dirty="0"/>
              <a:t>El problema </a:t>
            </a:r>
            <a:r>
              <a:rPr lang="es-ES_tradnl" sz="2400" dirty="0" smtClean="0"/>
              <a:t>científico </a:t>
            </a:r>
            <a:r>
              <a:rPr lang="es-ES_tradnl" sz="2400" dirty="0" smtClean="0"/>
              <a:t>y humano es de </a:t>
            </a:r>
            <a:r>
              <a:rPr lang="es-ES" sz="2400" dirty="0" smtClean="0"/>
              <a:t>cómo </a:t>
            </a:r>
            <a:r>
              <a:rPr lang="es-ES_tradnl" sz="2400" dirty="0" smtClean="0"/>
              <a:t>las TIC pueden </a:t>
            </a:r>
            <a:r>
              <a:rPr lang="es-ES_tradnl" sz="2400" dirty="0"/>
              <a:t>contribuir a la </a:t>
            </a:r>
            <a:r>
              <a:rPr lang="es-ES_tradnl" sz="2400" dirty="0" smtClean="0"/>
              <a:t>formación </a:t>
            </a:r>
            <a:r>
              <a:rPr lang="es-ES_tradnl" sz="2400" dirty="0"/>
              <a:t>humana y profesional de todos y cada uno de los escolares del siglo XXI. </a:t>
            </a:r>
            <a:endParaRPr lang="es-ES_tradnl" sz="2400" dirty="0" smtClean="0"/>
          </a:p>
          <a:p>
            <a:r>
              <a:rPr lang="es-ES_tradnl" sz="2400" dirty="0" smtClean="0"/>
              <a:t>EL maestro debe desarrollar  una </a:t>
            </a:r>
            <a:r>
              <a:rPr lang="es-ES_tradnl" sz="2400" dirty="0"/>
              <a:t>serie de competencias profesionales </a:t>
            </a:r>
            <a:r>
              <a:rPr lang="es-ES_tradnl" sz="2400" dirty="0" smtClean="0"/>
              <a:t>pedagógicas </a:t>
            </a:r>
            <a:r>
              <a:rPr lang="es-ES_tradnl" sz="2400" dirty="0"/>
              <a:t>para hacer posible que la escuela </a:t>
            </a:r>
            <a:r>
              <a:rPr lang="es-ES_tradnl" sz="2400" dirty="0" smtClean="0"/>
              <a:t>cumpla las </a:t>
            </a:r>
            <a:r>
              <a:rPr lang="es-ES_tradnl" sz="2400" dirty="0"/>
              <a:t>exigencias de una </a:t>
            </a:r>
            <a:r>
              <a:rPr lang="es-ES_tradnl" sz="2400" dirty="0" smtClean="0"/>
              <a:t>generación </a:t>
            </a:r>
            <a:r>
              <a:rPr lang="es-ES_tradnl" sz="2400" dirty="0"/>
              <a:t>con extraordinarias </a:t>
            </a:r>
            <a:r>
              <a:rPr lang="es-ES_tradnl" sz="2400" dirty="0" smtClean="0"/>
              <a:t>potencialidades.</a:t>
            </a:r>
            <a:endParaRPr lang="es-ES_tradnl" sz="2400" dirty="0"/>
          </a:p>
          <a:p>
            <a:endParaRPr lang="es-ES_trad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426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332" y="568345"/>
            <a:ext cx="10803939" cy="880627"/>
          </a:xfrm>
        </p:spPr>
        <p:txBody>
          <a:bodyPr/>
          <a:lstStyle/>
          <a:p>
            <a:r>
              <a:rPr lang="es-ES" dirty="0" smtClean="0"/>
              <a:t>El Enfoque AEI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empleo de las TIC constituye un reto a superar </a:t>
            </a:r>
            <a:r>
              <a:rPr lang="es-ES_tradnl" dirty="0" smtClean="0"/>
              <a:t>más </a:t>
            </a:r>
            <a:r>
              <a:rPr lang="es-ES_tradnl" dirty="0"/>
              <a:t>en el plano </a:t>
            </a:r>
            <a:r>
              <a:rPr lang="es-ES_tradnl" dirty="0" smtClean="0"/>
              <a:t>pedagógico </a:t>
            </a:r>
            <a:r>
              <a:rPr lang="es-ES_tradnl" dirty="0"/>
              <a:t>que el </a:t>
            </a:r>
            <a:r>
              <a:rPr lang="es-ES_tradnl" dirty="0" smtClean="0"/>
              <a:t>tecnológico. </a:t>
            </a:r>
            <a:r>
              <a:rPr lang="es-ES_tradnl" dirty="0"/>
              <a:t>Con su </a:t>
            </a:r>
            <a:r>
              <a:rPr lang="es-ES_tradnl" dirty="0" smtClean="0"/>
              <a:t>introducción </a:t>
            </a:r>
            <a:r>
              <a:rPr lang="es-ES_tradnl" dirty="0"/>
              <a:t>en las escuelas se </a:t>
            </a:r>
            <a:r>
              <a:rPr lang="es-ES_tradnl" dirty="0" smtClean="0"/>
              <a:t>prevé́ </a:t>
            </a:r>
            <a:r>
              <a:rPr lang="es-ES_tradnl" dirty="0"/>
              <a:t>que cambie el ambiente escolar, la </a:t>
            </a:r>
            <a:r>
              <a:rPr lang="es-ES_tradnl" dirty="0" smtClean="0"/>
              <a:t>organización </a:t>
            </a:r>
            <a:r>
              <a:rPr lang="es-ES_tradnl" dirty="0"/>
              <a:t>y los horarios, el papel del maestro y el de los propios estudiantes (</a:t>
            </a:r>
            <a:r>
              <a:rPr lang="es-ES_tradnl" dirty="0" err="1"/>
              <a:t>Cabrían</a:t>
            </a:r>
            <a:r>
              <a:rPr lang="es-ES_tradnl" dirty="0"/>
              <a:t>, J.L. 1998; Castell, M. 2001; Salinas, J. 2000). </a:t>
            </a:r>
            <a:endParaRPr lang="es-ES_tradnl" dirty="0" smtClean="0"/>
          </a:p>
          <a:p>
            <a:r>
              <a:rPr lang="es-ES_tradnl" dirty="0"/>
              <a:t>Los retos que se confrontan en las escuelas con las TIC pueden sintetizarse en tres, el del acceso, el empleo y la </a:t>
            </a:r>
            <a:r>
              <a:rPr lang="es-ES_tradnl" dirty="0" smtClean="0"/>
              <a:t>integración. </a:t>
            </a:r>
            <a:endParaRPr lang="es-ES_tradnl" dirty="0"/>
          </a:p>
          <a:p>
            <a:r>
              <a:rPr lang="es-ES_tradnl" dirty="0"/>
              <a:t>El proceso de </a:t>
            </a:r>
            <a:r>
              <a:rPr lang="es-ES_tradnl" dirty="0" smtClean="0"/>
              <a:t>aprendizaje - enseñanza </a:t>
            </a:r>
            <a:r>
              <a:rPr lang="es-ES_tradnl" dirty="0"/>
              <a:t>tiene componentes, y que cada uno de ellos tiene una </a:t>
            </a:r>
            <a:r>
              <a:rPr lang="es-ES_tradnl" dirty="0" smtClean="0"/>
              <a:t>función, </a:t>
            </a:r>
            <a:r>
              <a:rPr lang="es-ES_tradnl" dirty="0"/>
              <a:t>y en su conjunto constituyen un sistema. Sobrevaluar uno de ellos en detrimento del otro da muestra de falta de </a:t>
            </a:r>
            <a:r>
              <a:rPr lang="es-ES_tradnl" dirty="0" smtClean="0"/>
              <a:t>visión sistémica. </a:t>
            </a:r>
            <a:endParaRPr lang="es-ES_tradnl" dirty="0"/>
          </a:p>
          <a:p>
            <a:endParaRPr lang="es-ES_trad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472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332" y="568345"/>
            <a:ext cx="10803939" cy="880627"/>
          </a:xfrm>
        </p:spPr>
        <p:txBody>
          <a:bodyPr/>
          <a:lstStyle/>
          <a:p>
            <a:r>
              <a:rPr lang="es-ES" dirty="0" smtClean="0"/>
              <a:t>El Diseño Didáctico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D</a:t>
            </a:r>
            <a:r>
              <a:rPr lang="es-ES_tradnl" dirty="0" smtClean="0"/>
              <a:t>ebe </a:t>
            </a:r>
            <a:r>
              <a:rPr lang="es-ES_tradnl" dirty="0"/>
              <a:t>contemplar el empleo de las TIC acorde de las potencialidades de estos recursos para lograr mayor </a:t>
            </a:r>
            <a:r>
              <a:rPr lang="es-ES_tradnl" dirty="0" smtClean="0"/>
              <a:t>participación, </a:t>
            </a:r>
            <a:r>
              <a:rPr lang="es-ES_tradnl" dirty="0"/>
              <a:t>interactividad alumno-contenido de </a:t>
            </a:r>
            <a:r>
              <a:rPr lang="es-ES_tradnl" dirty="0" smtClean="0"/>
              <a:t>enseñanza </a:t>
            </a:r>
            <a:r>
              <a:rPr lang="es-ES_tradnl" dirty="0"/>
              <a:t>e </a:t>
            </a:r>
            <a:r>
              <a:rPr lang="es-ES_tradnl" dirty="0" smtClean="0"/>
              <a:t>interacción </a:t>
            </a:r>
            <a:r>
              <a:rPr lang="es-ES_tradnl" dirty="0"/>
              <a:t>alumno-alum- no y alumno-maestro, relaciones de </a:t>
            </a:r>
            <a:r>
              <a:rPr lang="es-ES_tradnl" dirty="0" smtClean="0"/>
              <a:t>colaboración </a:t>
            </a:r>
            <a:r>
              <a:rPr lang="es-ES_tradnl" dirty="0"/>
              <a:t>y una </a:t>
            </a:r>
            <a:r>
              <a:rPr lang="es-ES_tradnl" dirty="0" smtClean="0"/>
              <a:t>función </a:t>
            </a:r>
            <a:r>
              <a:rPr lang="es-ES_tradnl" dirty="0"/>
              <a:t>del maestro como mediador (Ferreiro, R.2003) </a:t>
            </a:r>
            <a:r>
              <a:rPr lang="es-ES_tradnl" dirty="0" smtClean="0"/>
              <a:t>.</a:t>
            </a:r>
          </a:p>
          <a:p>
            <a:r>
              <a:rPr lang="es-ES_tradnl" dirty="0"/>
              <a:t>C</a:t>
            </a:r>
            <a:r>
              <a:rPr lang="es-ES_tradnl" dirty="0" smtClean="0"/>
              <a:t>orrecta </a:t>
            </a:r>
            <a:r>
              <a:rPr lang="es-ES_tradnl" dirty="0" smtClean="0"/>
              <a:t>selección </a:t>
            </a:r>
            <a:r>
              <a:rPr lang="es-ES_tradnl" dirty="0"/>
              <a:t>del medio es esencial. </a:t>
            </a:r>
            <a:endParaRPr lang="es-ES_tradnl" dirty="0" smtClean="0"/>
          </a:p>
          <a:p>
            <a:r>
              <a:rPr lang="es-ES_tradnl" dirty="0" smtClean="0"/>
              <a:t>Los </a:t>
            </a:r>
            <a:r>
              <a:rPr lang="es-ES_tradnl" dirty="0"/>
              <a:t>simuladores son una excelente </a:t>
            </a:r>
            <a:r>
              <a:rPr lang="es-ES_tradnl" dirty="0" smtClean="0"/>
              <a:t>tecnología </a:t>
            </a:r>
            <a:r>
              <a:rPr lang="es-ES_tradnl" dirty="0"/>
              <a:t>para visualizar los procesos complejos de la </a:t>
            </a:r>
            <a:r>
              <a:rPr lang="es-ES_tradnl" dirty="0" smtClean="0"/>
              <a:t>realidad.</a:t>
            </a:r>
          </a:p>
          <a:p>
            <a:r>
              <a:rPr lang="es-ES_tradnl" dirty="0" smtClean="0"/>
              <a:t>La </a:t>
            </a:r>
            <a:r>
              <a:rPr lang="es-ES_tradnl" dirty="0"/>
              <a:t>ventaja competitiva de los simuladores es la estructura que brinda para representar o visualizar procesos. </a:t>
            </a:r>
          </a:p>
          <a:p>
            <a:endParaRPr lang="es-ES_tradnl" dirty="0"/>
          </a:p>
          <a:p>
            <a:endParaRPr lang="es-ES_trad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531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332" y="568345"/>
            <a:ext cx="10803939" cy="880627"/>
          </a:xfrm>
        </p:spPr>
        <p:txBody>
          <a:bodyPr/>
          <a:lstStyle/>
          <a:p>
            <a:r>
              <a:rPr lang="es-ES" dirty="0" smtClean="0"/>
              <a:t>La Prueba AEI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33700" y="2240691"/>
            <a:ext cx="8770571" cy="3651504"/>
          </a:xfrm>
        </p:spPr>
        <p:txBody>
          <a:bodyPr/>
          <a:lstStyle/>
          <a:p>
            <a:r>
              <a:rPr lang="es-ES_tradnl" dirty="0"/>
              <a:t>L</a:t>
            </a:r>
            <a:r>
              <a:rPr lang="es-ES_tradnl" dirty="0" smtClean="0"/>
              <a:t>a </a:t>
            </a:r>
            <a:r>
              <a:rPr lang="es-ES_tradnl" dirty="0"/>
              <a:t>Prueba consiste en un conjunto de preguntas a contestarse a partir del Enfoque AEI que promueve una </a:t>
            </a:r>
            <a:r>
              <a:rPr lang="es-ES_tradnl" dirty="0" smtClean="0"/>
              <a:t>reflexión </a:t>
            </a:r>
            <a:r>
              <a:rPr lang="es-ES_tradnl" dirty="0"/>
              <a:t>para una mejor </a:t>
            </a:r>
            <a:r>
              <a:rPr lang="es-ES_tradnl" dirty="0" smtClean="0"/>
              <a:t>practica </a:t>
            </a:r>
            <a:r>
              <a:rPr lang="es-ES_tradnl" dirty="0"/>
              <a:t>educativa. </a:t>
            </a:r>
            <a:endParaRPr lang="es-ES_tradnl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96" y="3051089"/>
            <a:ext cx="596144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42014"/>
      </p:ext>
    </p:extLst>
  </p:cSld>
  <p:clrMapOvr>
    <a:masterClrMapping/>
  </p:clrMapOvr>
</p:sld>
</file>

<file path=ppt/theme/theme1.xml><?xml version="1.0" encoding="utf-8"?>
<a:theme xmlns:a="http://schemas.openxmlformats.org/drawingml/2006/main" name="Plumas">
  <a:themeElements>
    <a:clrScheme name="Plumas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Plumas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Pluma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123</TotalTime>
  <Words>724</Words>
  <Application>Microsoft Macintosh PowerPoint</Application>
  <PresentationFormat>Panorámica</PresentationFormat>
  <Paragraphs>38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Century Schoolbook</vt:lpstr>
      <vt:lpstr>Corbel</vt:lpstr>
      <vt:lpstr>Plumas</vt:lpstr>
      <vt:lpstr>Más allá del Salón de Clases: Los Nuevos Ambientes de Aprendizaje</vt:lpstr>
      <vt:lpstr>Introducción</vt:lpstr>
      <vt:lpstr>Introducción</vt:lpstr>
      <vt:lpstr>Peculiaridades de la Generación Net</vt:lpstr>
      <vt:lpstr>Implicaciones Educativas</vt:lpstr>
      <vt:lpstr>Los Nuevos Ambientes de Aprendizaje</vt:lpstr>
      <vt:lpstr>El Enfoque AEI</vt:lpstr>
      <vt:lpstr>El Diseño Didáctico</vt:lpstr>
      <vt:lpstr>La Prueba AEI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 allá del Salón de Clases: Los Nuevos Ambientes de Aprendizaje</dc:title>
  <dc:creator>Usuario de Microsoft Office</dc:creator>
  <cp:lastModifiedBy>Usuario de Microsoft Office</cp:lastModifiedBy>
  <cp:revision>8</cp:revision>
  <dcterms:created xsi:type="dcterms:W3CDTF">2018-08-23T03:07:39Z</dcterms:created>
  <dcterms:modified xsi:type="dcterms:W3CDTF">2018-08-24T04:18:52Z</dcterms:modified>
</cp:coreProperties>
</file>