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6F7A7-24C6-4D1E-B70E-C95EC855F4F7}" type="datetimeFigureOut">
              <a:rPr lang="es-CO" smtClean="0"/>
              <a:t>12/09/2018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6A335-3DC3-4B30-9BA2-ECC088270B79}" type="slidenum">
              <a:rPr lang="es-CO" smtClean="0"/>
              <a:t>‹Nº›</a:t>
            </a:fld>
            <a:endParaRPr lang="es-CO"/>
          </a:p>
        </p:txBody>
      </p:sp>
    </p:spTree>
    <p:extLst>
      <p:ext uri="{BB962C8B-B14F-4D97-AF65-F5344CB8AC3E}">
        <p14:creationId xmlns:p14="http://schemas.microsoft.com/office/powerpoint/2010/main" val="133142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6AD6A335-3DC3-4B30-9BA2-ECC088270B79}" type="slidenum">
              <a:rPr lang="es-CO" smtClean="0"/>
              <a:t>1</a:t>
            </a:fld>
            <a:endParaRPr lang="es-CO"/>
          </a:p>
        </p:txBody>
      </p:sp>
    </p:spTree>
    <p:extLst>
      <p:ext uri="{BB962C8B-B14F-4D97-AF65-F5344CB8AC3E}">
        <p14:creationId xmlns:p14="http://schemas.microsoft.com/office/powerpoint/2010/main" val="224841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CO"/>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2DA9D33-1631-40CF-ABCF-F3259B619777}" type="slidenum">
              <a:rPr lang="es-CO" smtClean="0"/>
              <a:t>‹Nº›</a:t>
            </a:fld>
            <a:endParaRPr lang="es-CO"/>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61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42538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77657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376166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52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0BE287-779C-4676-8FB7-A19B1B8F5F15}" type="datetimeFigureOut">
              <a:rPr lang="es-CO" smtClean="0"/>
              <a:t>12/09/2018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00914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0BE287-779C-4676-8FB7-A19B1B8F5F15}" type="datetimeFigureOut">
              <a:rPr lang="es-CO" smtClean="0"/>
              <a:t>12/09/2018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84074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60BE287-779C-4676-8FB7-A19B1B8F5F15}" type="datetimeFigureOut">
              <a:rPr lang="es-CO" smtClean="0"/>
              <a:t>12/09/2018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293607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BE287-779C-4676-8FB7-A19B1B8F5F15}" type="datetimeFigureOut">
              <a:rPr lang="es-CO" smtClean="0"/>
              <a:t>12/09/2018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09304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0BE287-779C-4676-8FB7-A19B1B8F5F15}" type="datetimeFigureOut">
              <a:rPr lang="es-CO" smtClean="0"/>
              <a:t>12/09/2018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275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0BE287-779C-4676-8FB7-A19B1B8F5F15}" type="datetimeFigureOut">
              <a:rPr lang="es-CO" smtClean="0"/>
              <a:t>12/09/2018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39477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60BE287-779C-4676-8FB7-A19B1B8F5F15}" type="datetimeFigureOut">
              <a:rPr lang="es-CO" smtClean="0"/>
              <a:t>12/09/2018</a:t>
            </a:fld>
            <a:endParaRPr lang="es-CO"/>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CO"/>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2DA9D33-1631-40CF-ABCF-F3259B619777}" type="slidenum">
              <a:rPr lang="es-CO" smtClean="0"/>
              <a:t>‹Nº›</a:t>
            </a:fld>
            <a:endParaRPr lang="es-CO"/>
          </a:p>
        </p:txBody>
      </p:sp>
    </p:spTree>
    <p:extLst>
      <p:ext uri="{BB962C8B-B14F-4D97-AF65-F5344CB8AC3E}">
        <p14:creationId xmlns:p14="http://schemas.microsoft.com/office/powerpoint/2010/main" val="1354595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4394" y="455956"/>
            <a:ext cx="6751720" cy="1200329"/>
          </a:xfrm>
          <a:prstGeom prst="rect">
            <a:avLst/>
          </a:prstGeom>
          <a:noFill/>
        </p:spPr>
        <p:txBody>
          <a:bodyPr wrap="none" lIns="91440" tIns="45720" rIns="91440" bIns="45720">
            <a:spAutoFit/>
          </a:bodyPr>
          <a:lstStyle/>
          <a:p>
            <a:pPr algn="ctr"/>
            <a:r>
              <a:rPr lang="es-ES" sz="72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TRAYECTORIA</a:t>
            </a:r>
            <a:endParaRPr lang="es-ES" sz="72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3" name="Flecha abajo 2"/>
          <p:cNvSpPr/>
          <p:nvPr/>
        </p:nvSpPr>
        <p:spPr>
          <a:xfrm>
            <a:off x="5452063" y="1656285"/>
            <a:ext cx="369188" cy="558881"/>
          </a:xfrm>
          <a:prstGeom prst="downArrow">
            <a:avLst>
              <a:gd name="adj1" fmla="val 50000"/>
              <a:gd name="adj2" fmla="val 55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486193" y="2638989"/>
            <a:ext cx="6210821" cy="3724096"/>
          </a:xfrm>
          <a:prstGeom prst="rect">
            <a:avLst/>
          </a:prstGeom>
          <a:noFill/>
        </p:spPr>
        <p:txBody>
          <a:bodyPr wrap="square" rtlCol="0">
            <a:spAutoFit/>
          </a:bodyPr>
          <a:lstStyle/>
          <a:p>
            <a:pPr algn="just"/>
            <a:r>
              <a:rPr lang="es-CO" sz="2000" b="1" dirty="0" smtClean="0">
                <a:solidFill>
                  <a:srgbClr val="FF0000"/>
                </a:solidFill>
              </a:rPr>
              <a:t>Definición</a:t>
            </a:r>
            <a:r>
              <a:rPr lang="es-CO" sz="2000" b="1" dirty="0">
                <a:solidFill>
                  <a:srgbClr val="FF0000"/>
                </a:solidFill>
              </a:rPr>
              <a:t>: </a:t>
            </a:r>
            <a:r>
              <a:rPr lang="es-CO" sz="2000" dirty="0"/>
              <a:t>La </a:t>
            </a:r>
            <a:r>
              <a:rPr lang="es-CO" sz="2000" dirty="0" smtClean="0"/>
              <a:t>trayectoria es </a:t>
            </a:r>
            <a:r>
              <a:rPr lang="es-CO" sz="2000" dirty="0"/>
              <a:t>la </a:t>
            </a:r>
            <a:r>
              <a:rPr lang="es-CO" sz="2000" dirty="0" smtClean="0"/>
              <a:t>línea descrita o recorrido que sigue alguien o algo al desplazarse de un punto a otro, puede ser curvilínea, rectilínea o irregular.</a:t>
            </a:r>
          </a:p>
          <a:p>
            <a:pPr algn="just"/>
            <a:endParaRPr lang="es-CO" sz="2000" dirty="0"/>
          </a:p>
          <a:p>
            <a:pPr marL="342900" indent="-342900" algn="just">
              <a:buFont typeface="Arial" panose="020B0604020202020204" pitchFamily="34" charset="0"/>
              <a:buChar char="•"/>
            </a:pPr>
            <a:r>
              <a:rPr lang="es-CO" sz="2000" dirty="0"/>
              <a:t> En cinemática, trayectoria es el lugar geométrico de las posiciones sucesivas por las que pasa un cuerpo en su movimiento. La trayectoria depende del sistema de referencia en el que se describa el movimiento; es decir el punto de vista del observador.</a:t>
            </a:r>
            <a:endParaRPr lang="es-CO" sz="2000" dirty="0" smtClean="0"/>
          </a:p>
          <a:p>
            <a:pPr algn="just"/>
            <a:endParaRPr lang="es-CO" sz="2000" dirty="0" smtClean="0"/>
          </a:p>
          <a:p>
            <a:pPr algn="just"/>
            <a:endParaRPr lang="es-CO" dirty="0" smtClean="0"/>
          </a:p>
          <a:p>
            <a:endParaRPr lang="es-CO" dirty="0"/>
          </a:p>
        </p:txBody>
      </p:sp>
      <p:pic>
        <p:nvPicPr>
          <p:cNvPr id="5" name="Imagen 4"/>
          <p:cNvPicPr>
            <a:picLocks noChangeAspect="1"/>
          </p:cNvPicPr>
          <p:nvPr/>
        </p:nvPicPr>
        <p:blipFill>
          <a:blip r:embed="rId3"/>
          <a:stretch>
            <a:fillRect/>
          </a:stretch>
        </p:blipFill>
        <p:spPr>
          <a:xfrm>
            <a:off x="7508384" y="4172754"/>
            <a:ext cx="4115202" cy="2077389"/>
          </a:xfrm>
          <a:prstGeom prst="rect">
            <a:avLst/>
          </a:prstGeom>
        </p:spPr>
      </p:pic>
      <p:pic>
        <p:nvPicPr>
          <p:cNvPr id="6" name="Imagen 5"/>
          <p:cNvPicPr>
            <a:picLocks noChangeAspect="1"/>
          </p:cNvPicPr>
          <p:nvPr/>
        </p:nvPicPr>
        <p:blipFill rotWithShape="1">
          <a:blip r:embed="rId4"/>
          <a:srcRect t="4416" b="24403"/>
          <a:stretch/>
        </p:blipFill>
        <p:spPr>
          <a:xfrm>
            <a:off x="7353837" y="2103104"/>
            <a:ext cx="4424295" cy="1947890"/>
          </a:xfrm>
          <a:prstGeom prst="rect">
            <a:avLst/>
          </a:prstGeom>
        </p:spPr>
      </p:pic>
    </p:spTree>
    <p:extLst>
      <p:ext uri="{BB962C8B-B14F-4D97-AF65-F5344CB8AC3E}">
        <p14:creationId xmlns:p14="http://schemas.microsoft.com/office/powerpoint/2010/main" val="97775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40" y="493484"/>
            <a:ext cx="10400334" cy="934015"/>
          </a:xfrm>
        </p:spPr>
        <p:txBody>
          <a:bodyPr>
            <a:normAutofit fontScale="90000"/>
          </a:bodyPr>
          <a:lstStyle/>
          <a:p>
            <a:pPr algn="ctr"/>
            <a:r>
              <a:rPr lang="es-CO" sz="4000" b="1" dirty="0" smtClean="0"/>
              <a:t>MOVIMIENTO CON TRAYECTORIA RECTILÍNEA</a:t>
            </a:r>
            <a:endParaRPr lang="es-CO" sz="4000" b="1" dirty="0"/>
          </a:p>
        </p:txBody>
      </p:sp>
      <p:sp>
        <p:nvSpPr>
          <p:cNvPr id="3" name="Marcador de contenido 2"/>
          <p:cNvSpPr>
            <a:spLocks noGrp="1"/>
          </p:cNvSpPr>
          <p:nvPr>
            <p:ph idx="1"/>
          </p:nvPr>
        </p:nvSpPr>
        <p:spPr>
          <a:xfrm>
            <a:off x="580572" y="1427499"/>
            <a:ext cx="10244140" cy="4038600"/>
          </a:xfrm>
        </p:spPr>
        <p:txBody>
          <a:bodyPr>
            <a:normAutofit/>
          </a:bodyPr>
          <a:lstStyle/>
          <a:p>
            <a:pPr algn="just"/>
            <a:r>
              <a:rPr lang="es-CO" sz="2400" dirty="0">
                <a:solidFill>
                  <a:schemeClr val="tx1"/>
                </a:solidFill>
              </a:rPr>
              <a:t>El cuerpo sigue una línea recta durante su movimiento, los cuerpos que tienen este tipo de movimiento se dice </a:t>
            </a:r>
            <a:r>
              <a:rPr lang="es-CO" sz="2400" dirty="0" smtClean="0">
                <a:solidFill>
                  <a:schemeClr val="tx1"/>
                </a:solidFill>
              </a:rPr>
              <a:t>que tienen </a:t>
            </a:r>
            <a:r>
              <a:rPr lang="es-CO" sz="2400" dirty="0">
                <a:solidFill>
                  <a:schemeClr val="tx1"/>
                </a:solidFill>
              </a:rPr>
              <a:t>un movimiento </a:t>
            </a:r>
            <a:r>
              <a:rPr lang="es-CO" sz="2400" dirty="0" smtClean="0">
                <a:solidFill>
                  <a:schemeClr val="tx1"/>
                </a:solidFill>
              </a:rPr>
              <a:t>rectilíneo.</a:t>
            </a:r>
          </a:p>
          <a:p>
            <a:pPr algn="just"/>
            <a:r>
              <a:rPr lang="es-CO" sz="2400" dirty="0" smtClean="0">
                <a:solidFill>
                  <a:schemeClr val="tx1"/>
                </a:solidFill>
              </a:rPr>
              <a:t>Por </a:t>
            </a:r>
            <a:r>
              <a:rPr lang="es-CO" sz="2400" dirty="0">
                <a:solidFill>
                  <a:schemeClr val="tx1"/>
                </a:solidFill>
              </a:rPr>
              <a:t>ejemplo: la caída de un objeto, caminar en línea recta, etc</a:t>
            </a:r>
            <a:r>
              <a:rPr lang="es-CO" sz="2400" dirty="0" smtClean="0">
                <a:solidFill>
                  <a:schemeClr val="tx1"/>
                </a:solidFill>
              </a:rPr>
              <a:t>.</a:t>
            </a:r>
            <a:endParaRPr lang="es-CO" sz="2400" dirty="0">
              <a:solidFill>
                <a:schemeClr val="tx1"/>
              </a:solidFill>
            </a:endParaRPr>
          </a:p>
        </p:txBody>
      </p:sp>
      <p:pic>
        <p:nvPicPr>
          <p:cNvPr id="4" name="Imagen 3"/>
          <p:cNvPicPr>
            <a:picLocks noChangeAspect="1"/>
          </p:cNvPicPr>
          <p:nvPr/>
        </p:nvPicPr>
        <p:blipFill>
          <a:blip r:embed="rId2"/>
          <a:stretch>
            <a:fillRect/>
          </a:stretch>
        </p:blipFill>
        <p:spPr>
          <a:xfrm>
            <a:off x="1934255" y="3023393"/>
            <a:ext cx="2924175" cy="3376721"/>
          </a:xfrm>
          <a:prstGeom prst="rect">
            <a:avLst/>
          </a:prstGeom>
        </p:spPr>
      </p:pic>
      <p:pic>
        <p:nvPicPr>
          <p:cNvPr id="5" name="Imagen 4"/>
          <p:cNvPicPr>
            <a:picLocks noChangeAspect="1"/>
          </p:cNvPicPr>
          <p:nvPr/>
        </p:nvPicPr>
        <p:blipFill>
          <a:blip r:embed="rId3"/>
          <a:stretch>
            <a:fillRect/>
          </a:stretch>
        </p:blipFill>
        <p:spPr>
          <a:xfrm>
            <a:off x="5283200" y="3511603"/>
            <a:ext cx="5715728" cy="2250568"/>
          </a:xfrm>
          <a:prstGeom prst="rect">
            <a:avLst/>
          </a:prstGeom>
        </p:spPr>
      </p:pic>
    </p:spTree>
    <p:extLst>
      <p:ext uri="{BB962C8B-B14F-4D97-AF65-F5344CB8AC3E}">
        <p14:creationId xmlns:p14="http://schemas.microsoft.com/office/powerpoint/2010/main" val="265251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1829" y="152629"/>
            <a:ext cx="10900228" cy="967134"/>
          </a:xfrm>
        </p:spPr>
        <p:txBody>
          <a:bodyPr>
            <a:normAutofit fontScale="90000"/>
          </a:bodyPr>
          <a:lstStyle/>
          <a:p>
            <a:pPr algn="ctr"/>
            <a:r>
              <a:rPr lang="es-CO" sz="4000" b="1" dirty="0" smtClean="0"/>
              <a:t>MOVIMIENTOS CON TRAYECTORIA CURVILÍNEA</a:t>
            </a:r>
            <a:endParaRPr lang="es-CO" sz="4000" b="1" dirty="0"/>
          </a:p>
        </p:txBody>
      </p:sp>
      <p:sp>
        <p:nvSpPr>
          <p:cNvPr id="3" name="Marcador de texto 2"/>
          <p:cNvSpPr>
            <a:spLocks noGrp="1"/>
          </p:cNvSpPr>
          <p:nvPr>
            <p:ph type="body" idx="1"/>
          </p:nvPr>
        </p:nvSpPr>
        <p:spPr>
          <a:xfrm>
            <a:off x="1088796" y="1828194"/>
            <a:ext cx="4754880" cy="777240"/>
          </a:xfrm>
        </p:spPr>
        <p:txBody>
          <a:bodyPr>
            <a:normAutofit/>
          </a:bodyPr>
          <a:lstStyle/>
          <a:p>
            <a:pPr algn="ctr"/>
            <a:r>
              <a:rPr lang="es-CO" sz="2800" dirty="0"/>
              <a:t>Trayectoria circular: </a:t>
            </a:r>
          </a:p>
        </p:txBody>
      </p:sp>
      <p:sp>
        <p:nvSpPr>
          <p:cNvPr id="4" name="Marcador de contenido 3"/>
          <p:cNvSpPr>
            <a:spLocks noGrp="1"/>
          </p:cNvSpPr>
          <p:nvPr>
            <p:ph sz="half" idx="2"/>
          </p:nvPr>
        </p:nvSpPr>
        <p:spPr>
          <a:xfrm>
            <a:off x="687251" y="2605434"/>
            <a:ext cx="5156426" cy="3383280"/>
          </a:xfrm>
        </p:spPr>
        <p:txBody>
          <a:bodyPr/>
          <a:lstStyle/>
          <a:p>
            <a:pPr algn="just"/>
            <a:r>
              <a:rPr lang="es-CO" dirty="0">
                <a:solidFill>
                  <a:schemeClr val="tx1"/>
                </a:solidFill>
              </a:rPr>
              <a:t>El cuerpo se desplaza dibujando una circunferencia en su </a:t>
            </a:r>
            <a:r>
              <a:rPr lang="es-CO" dirty="0" smtClean="0">
                <a:solidFill>
                  <a:schemeClr val="tx1"/>
                </a:solidFill>
              </a:rPr>
              <a:t>movimiento.</a:t>
            </a:r>
          </a:p>
          <a:p>
            <a:pPr algn="just"/>
            <a:r>
              <a:rPr lang="es-CO" dirty="0">
                <a:solidFill>
                  <a:schemeClr val="tx1"/>
                </a:solidFill>
              </a:rPr>
              <a:t>P</a:t>
            </a:r>
            <a:r>
              <a:rPr lang="es-CO" dirty="0" smtClean="0">
                <a:solidFill>
                  <a:schemeClr val="tx1"/>
                </a:solidFill>
              </a:rPr>
              <a:t>or </a:t>
            </a:r>
            <a:r>
              <a:rPr lang="es-CO" dirty="0">
                <a:solidFill>
                  <a:schemeClr val="tx1"/>
                </a:solidFill>
              </a:rPr>
              <a:t>ejemplo, un reloj, la rueda de la fortuna, una licuadora, un ventilador, etc.</a:t>
            </a:r>
          </a:p>
          <a:p>
            <a:endParaRPr lang="es-CO" dirty="0">
              <a:solidFill>
                <a:schemeClr val="tx1"/>
              </a:solidFill>
            </a:endParaRPr>
          </a:p>
        </p:txBody>
      </p:sp>
      <p:sp>
        <p:nvSpPr>
          <p:cNvPr id="5" name="Marcador de texto 4"/>
          <p:cNvSpPr>
            <a:spLocks noGrp="1"/>
          </p:cNvSpPr>
          <p:nvPr>
            <p:ph type="body" sz="quarter" idx="3"/>
          </p:nvPr>
        </p:nvSpPr>
        <p:spPr>
          <a:xfrm>
            <a:off x="6616200" y="1828194"/>
            <a:ext cx="4754880" cy="777240"/>
          </a:xfrm>
        </p:spPr>
        <p:txBody>
          <a:bodyPr>
            <a:normAutofit/>
          </a:bodyPr>
          <a:lstStyle/>
          <a:p>
            <a:pPr algn="ctr"/>
            <a:r>
              <a:rPr lang="es-CO" sz="2800" dirty="0"/>
              <a:t>Trayectoria parabólica:</a:t>
            </a:r>
          </a:p>
        </p:txBody>
      </p:sp>
      <p:sp>
        <p:nvSpPr>
          <p:cNvPr id="6" name="Marcador de contenido 5"/>
          <p:cNvSpPr>
            <a:spLocks noGrp="1"/>
          </p:cNvSpPr>
          <p:nvPr>
            <p:ph sz="quarter" idx="4"/>
          </p:nvPr>
        </p:nvSpPr>
        <p:spPr>
          <a:xfrm>
            <a:off x="6616199" y="2605434"/>
            <a:ext cx="5125857" cy="3867748"/>
          </a:xfrm>
        </p:spPr>
        <p:txBody>
          <a:bodyPr/>
          <a:lstStyle/>
          <a:p>
            <a:r>
              <a:rPr lang="es-CO" dirty="0">
                <a:solidFill>
                  <a:schemeClr val="tx1"/>
                </a:solidFill>
              </a:rPr>
              <a:t>El cuerpo sigue une parábola durante su </a:t>
            </a:r>
            <a:r>
              <a:rPr lang="es-CO" dirty="0" smtClean="0">
                <a:solidFill>
                  <a:schemeClr val="tx1"/>
                </a:solidFill>
              </a:rPr>
              <a:t>movimiento.</a:t>
            </a:r>
          </a:p>
          <a:p>
            <a:r>
              <a:rPr lang="es-CO" dirty="0" smtClean="0">
                <a:solidFill>
                  <a:schemeClr val="tx1"/>
                </a:solidFill>
              </a:rPr>
              <a:t> Por </a:t>
            </a:r>
            <a:r>
              <a:rPr lang="es-CO" dirty="0">
                <a:solidFill>
                  <a:schemeClr val="tx1"/>
                </a:solidFill>
              </a:rPr>
              <a:t>ejemplo el lanzamiento de una bala, una pelota, etc.</a:t>
            </a:r>
          </a:p>
        </p:txBody>
      </p:sp>
      <p:sp>
        <p:nvSpPr>
          <p:cNvPr id="7" name="CuadroTexto 6"/>
          <p:cNvSpPr txBox="1"/>
          <p:nvPr/>
        </p:nvSpPr>
        <p:spPr>
          <a:xfrm>
            <a:off x="687250" y="1026665"/>
            <a:ext cx="10312853" cy="830997"/>
          </a:xfrm>
          <a:prstGeom prst="rect">
            <a:avLst/>
          </a:prstGeom>
          <a:noFill/>
        </p:spPr>
        <p:txBody>
          <a:bodyPr wrap="square" rtlCol="0">
            <a:spAutoFit/>
          </a:bodyPr>
          <a:lstStyle/>
          <a:p>
            <a:pPr marL="342900" indent="-342900">
              <a:buFont typeface="Arial" panose="020B0604020202020204" pitchFamily="34" charset="0"/>
              <a:buChar char="•"/>
            </a:pPr>
            <a:r>
              <a:rPr lang="es-CO" sz="2400" dirty="0"/>
              <a:t>El cuerpo sigue una curva continua </a:t>
            </a:r>
            <a:r>
              <a:rPr lang="es-CO" sz="2400" dirty="0" smtClean="0"/>
              <a:t>durante su movimiento, esta clase de trayectoria puede </a:t>
            </a:r>
            <a:r>
              <a:rPr lang="es-CO" sz="2400" dirty="0"/>
              <a:t>ser de varios tipos:</a:t>
            </a:r>
          </a:p>
        </p:txBody>
      </p:sp>
      <p:pic>
        <p:nvPicPr>
          <p:cNvPr id="8" name="Imagen 7"/>
          <p:cNvPicPr>
            <a:picLocks noChangeAspect="1"/>
          </p:cNvPicPr>
          <p:nvPr/>
        </p:nvPicPr>
        <p:blipFill>
          <a:blip r:embed="rId2"/>
          <a:stretch>
            <a:fillRect/>
          </a:stretch>
        </p:blipFill>
        <p:spPr>
          <a:xfrm>
            <a:off x="2142896" y="4209143"/>
            <a:ext cx="2009775" cy="2264039"/>
          </a:xfrm>
          <a:prstGeom prst="rect">
            <a:avLst/>
          </a:prstGeom>
        </p:spPr>
      </p:pic>
      <p:pic>
        <p:nvPicPr>
          <p:cNvPr id="11" name="Imagen 10"/>
          <p:cNvPicPr>
            <a:picLocks noChangeAspect="1"/>
          </p:cNvPicPr>
          <p:nvPr/>
        </p:nvPicPr>
        <p:blipFill>
          <a:blip r:embed="rId3"/>
          <a:stretch>
            <a:fillRect/>
          </a:stretch>
        </p:blipFill>
        <p:spPr>
          <a:xfrm>
            <a:off x="7038112" y="4209143"/>
            <a:ext cx="4121648" cy="2019608"/>
          </a:xfrm>
          <a:prstGeom prst="rect">
            <a:avLst/>
          </a:prstGeom>
        </p:spPr>
      </p:pic>
    </p:spTree>
    <p:extLst>
      <p:ext uri="{BB962C8B-B14F-4D97-AF65-F5344CB8AC3E}">
        <p14:creationId xmlns:p14="http://schemas.microsoft.com/office/powerpoint/2010/main" val="303565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83557" y="1210682"/>
            <a:ext cx="4754880" cy="777240"/>
          </a:xfrm>
        </p:spPr>
        <p:txBody>
          <a:bodyPr>
            <a:normAutofit/>
          </a:bodyPr>
          <a:lstStyle/>
          <a:p>
            <a:pPr algn="ctr"/>
            <a:r>
              <a:rPr lang="es-CO" sz="3200" dirty="0"/>
              <a:t>Trayectoria elíptica: </a:t>
            </a:r>
          </a:p>
        </p:txBody>
      </p:sp>
      <p:sp>
        <p:nvSpPr>
          <p:cNvPr id="4" name="Marcador de contenido 3"/>
          <p:cNvSpPr>
            <a:spLocks noGrp="1"/>
          </p:cNvSpPr>
          <p:nvPr>
            <p:ph sz="half" idx="2"/>
          </p:nvPr>
        </p:nvSpPr>
        <p:spPr>
          <a:xfrm>
            <a:off x="624114" y="2235200"/>
            <a:ext cx="5273766" cy="3869563"/>
          </a:xfrm>
        </p:spPr>
        <p:txBody>
          <a:bodyPr/>
          <a:lstStyle/>
          <a:p>
            <a:pPr algn="just"/>
            <a:r>
              <a:rPr lang="es-CO" dirty="0" smtClean="0">
                <a:solidFill>
                  <a:schemeClr val="tx1"/>
                </a:solidFill>
              </a:rPr>
              <a:t>El </a:t>
            </a:r>
            <a:r>
              <a:rPr lang="es-CO" dirty="0">
                <a:solidFill>
                  <a:schemeClr val="tx1"/>
                </a:solidFill>
              </a:rPr>
              <a:t>cuerpo que se mueve describe una forma llama </a:t>
            </a:r>
            <a:r>
              <a:rPr lang="es-CO" dirty="0" smtClean="0">
                <a:solidFill>
                  <a:schemeClr val="tx1"/>
                </a:solidFill>
              </a:rPr>
              <a:t>elipse.</a:t>
            </a:r>
          </a:p>
          <a:p>
            <a:pPr algn="just"/>
            <a:r>
              <a:rPr lang="es-CO" dirty="0">
                <a:solidFill>
                  <a:schemeClr val="tx1"/>
                </a:solidFill>
              </a:rPr>
              <a:t>P</a:t>
            </a:r>
            <a:r>
              <a:rPr lang="es-CO" dirty="0" smtClean="0">
                <a:solidFill>
                  <a:schemeClr val="tx1"/>
                </a:solidFill>
              </a:rPr>
              <a:t>or </a:t>
            </a:r>
            <a:r>
              <a:rPr lang="es-CO" dirty="0">
                <a:solidFill>
                  <a:schemeClr val="tx1"/>
                </a:solidFill>
              </a:rPr>
              <a:t>ejemplo: el movimiento de los planetas alrededor del sol, etc.</a:t>
            </a:r>
          </a:p>
        </p:txBody>
      </p:sp>
      <p:sp>
        <p:nvSpPr>
          <p:cNvPr id="5" name="Marcador de texto 4"/>
          <p:cNvSpPr>
            <a:spLocks noGrp="1"/>
          </p:cNvSpPr>
          <p:nvPr>
            <p:ph type="body" sz="quarter" idx="3"/>
          </p:nvPr>
        </p:nvSpPr>
        <p:spPr>
          <a:xfrm>
            <a:off x="6370773" y="1058083"/>
            <a:ext cx="4754880" cy="777240"/>
          </a:xfrm>
        </p:spPr>
        <p:txBody>
          <a:bodyPr>
            <a:noAutofit/>
          </a:bodyPr>
          <a:lstStyle/>
          <a:p>
            <a:pPr algn="ctr"/>
            <a:r>
              <a:rPr lang="es-CO" sz="3200" dirty="0"/>
              <a:t>Trayectoria oscilatoria o vibratoria: </a:t>
            </a:r>
          </a:p>
        </p:txBody>
      </p:sp>
      <p:sp>
        <p:nvSpPr>
          <p:cNvPr id="6" name="Marcador de contenido 5"/>
          <p:cNvSpPr>
            <a:spLocks noGrp="1"/>
          </p:cNvSpPr>
          <p:nvPr>
            <p:ph sz="quarter" idx="4"/>
          </p:nvPr>
        </p:nvSpPr>
        <p:spPr>
          <a:xfrm>
            <a:off x="6269172" y="2235200"/>
            <a:ext cx="5414827" cy="3867402"/>
          </a:xfrm>
        </p:spPr>
        <p:txBody>
          <a:bodyPr/>
          <a:lstStyle/>
          <a:p>
            <a:r>
              <a:rPr lang="es-CO" dirty="0">
                <a:solidFill>
                  <a:schemeClr val="tx1"/>
                </a:solidFill>
              </a:rPr>
              <a:t>El cuerpo se mueve en oscilaciones o vibraciones en torno a un punto de </a:t>
            </a:r>
            <a:r>
              <a:rPr lang="es-CO" dirty="0" smtClean="0">
                <a:solidFill>
                  <a:schemeClr val="tx1"/>
                </a:solidFill>
              </a:rPr>
              <a:t>equilibrio.</a:t>
            </a:r>
          </a:p>
          <a:p>
            <a:r>
              <a:rPr lang="es-CO" dirty="0">
                <a:solidFill>
                  <a:schemeClr val="tx1"/>
                </a:solidFill>
              </a:rPr>
              <a:t>P</a:t>
            </a:r>
            <a:r>
              <a:rPr lang="es-CO" dirty="0" smtClean="0">
                <a:solidFill>
                  <a:schemeClr val="tx1"/>
                </a:solidFill>
              </a:rPr>
              <a:t>or </a:t>
            </a:r>
            <a:r>
              <a:rPr lang="es-CO" dirty="0">
                <a:solidFill>
                  <a:schemeClr val="tx1"/>
                </a:solidFill>
              </a:rPr>
              <a:t>ejemplo: un resorte, un péndulo, un sismo, la fuente vibratoria del sonido de un tambor, una ola, etc.</a:t>
            </a:r>
          </a:p>
        </p:txBody>
      </p:sp>
      <p:pic>
        <p:nvPicPr>
          <p:cNvPr id="7" name="Imagen 6"/>
          <p:cNvPicPr>
            <a:picLocks noChangeAspect="1"/>
          </p:cNvPicPr>
          <p:nvPr/>
        </p:nvPicPr>
        <p:blipFill>
          <a:blip r:embed="rId2"/>
          <a:stretch>
            <a:fillRect/>
          </a:stretch>
        </p:blipFill>
        <p:spPr>
          <a:xfrm>
            <a:off x="924197" y="4018416"/>
            <a:ext cx="4673600" cy="2333625"/>
          </a:xfrm>
          <a:prstGeom prst="rect">
            <a:avLst/>
          </a:prstGeom>
        </p:spPr>
      </p:pic>
      <p:pic>
        <p:nvPicPr>
          <p:cNvPr id="8" name="Imagen 7"/>
          <p:cNvPicPr>
            <a:picLocks noChangeAspect="1"/>
          </p:cNvPicPr>
          <p:nvPr/>
        </p:nvPicPr>
        <p:blipFill rotWithShape="1">
          <a:blip r:embed="rId3"/>
          <a:srcRect b="27429"/>
          <a:stretch/>
        </p:blipFill>
        <p:spPr>
          <a:xfrm>
            <a:off x="8976585" y="4238626"/>
            <a:ext cx="1715001" cy="2263853"/>
          </a:xfrm>
          <a:prstGeom prst="rect">
            <a:avLst/>
          </a:prstGeom>
        </p:spPr>
      </p:pic>
    </p:spTree>
    <p:extLst>
      <p:ext uri="{BB962C8B-B14F-4D97-AF65-F5344CB8AC3E}">
        <p14:creationId xmlns:p14="http://schemas.microsoft.com/office/powerpoint/2010/main" val="311644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43000" y="524320"/>
            <a:ext cx="4754880" cy="777240"/>
          </a:xfrm>
        </p:spPr>
        <p:txBody>
          <a:bodyPr>
            <a:normAutofit/>
          </a:bodyPr>
          <a:lstStyle/>
          <a:p>
            <a:pPr algn="ctr"/>
            <a:r>
              <a:rPr lang="es-CO" sz="3600" dirty="0"/>
              <a:t>T</a:t>
            </a:r>
            <a:r>
              <a:rPr lang="es-CO" sz="3600" dirty="0" smtClean="0"/>
              <a:t>rayectoria pendular:</a:t>
            </a:r>
            <a:endParaRPr lang="es-CO" sz="3600" dirty="0"/>
          </a:p>
        </p:txBody>
      </p:sp>
      <p:sp>
        <p:nvSpPr>
          <p:cNvPr id="4" name="Marcador de contenido 3"/>
          <p:cNvSpPr>
            <a:spLocks noGrp="1"/>
          </p:cNvSpPr>
          <p:nvPr>
            <p:ph sz="half" idx="2"/>
          </p:nvPr>
        </p:nvSpPr>
        <p:spPr>
          <a:xfrm>
            <a:off x="762840" y="1301560"/>
            <a:ext cx="6186714" cy="4058249"/>
          </a:xfrm>
        </p:spPr>
        <p:txBody>
          <a:bodyPr/>
          <a:lstStyle/>
          <a:p>
            <a:pPr algn="just"/>
            <a:r>
              <a:rPr lang="es-CO" dirty="0">
                <a:solidFill>
                  <a:schemeClr val="tx1"/>
                </a:solidFill>
              </a:rPr>
              <a:t>Un movimiento pendular es el movimiento que realiza un objeto de un lado a otro, colgado de una base fija mediante un hilo o una varilla. La fuerza de la gravedad lo impulsa hacia el suelo, pero el hilo se lo impide, y la velocidad que lleva hace que suba de nuevo creando una curva. Es lo que hacen los relojes de péndulo (de ahí su nombre) o los columpios de los parques infantiles.</a:t>
            </a:r>
          </a:p>
        </p:txBody>
      </p:sp>
      <p:pic>
        <p:nvPicPr>
          <p:cNvPr id="7" name="Imagen 6"/>
          <p:cNvPicPr>
            <a:picLocks noChangeAspect="1"/>
          </p:cNvPicPr>
          <p:nvPr/>
        </p:nvPicPr>
        <p:blipFill>
          <a:blip r:embed="rId2"/>
          <a:stretch>
            <a:fillRect/>
          </a:stretch>
        </p:blipFill>
        <p:spPr>
          <a:xfrm>
            <a:off x="1580469" y="4190679"/>
            <a:ext cx="3064102" cy="2338260"/>
          </a:xfrm>
          <a:prstGeom prst="rect">
            <a:avLst/>
          </a:prstGeom>
        </p:spPr>
      </p:pic>
      <p:pic>
        <p:nvPicPr>
          <p:cNvPr id="8" name="Imagen 7"/>
          <p:cNvPicPr>
            <a:picLocks noChangeAspect="1"/>
          </p:cNvPicPr>
          <p:nvPr/>
        </p:nvPicPr>
        <p:blipFill>
          <a:blip r:embed="rId3"/>
          <a:stretch>
            <a:fillRect/>
          </a:stretch>
        </p:blipFill>
        <p:spPr>
          <a:xfrm>
            <a:off x="7767183" y="3485328"/>
            <a:ext cx="3568474" cy="2824456"/>
          </a:xfrm>
          <a:prstGeom prst="rect">
            <a:avLst/>
          </a:prstGeom>
        </p:spPr>
      </p:pic>
      <p:pic>
        <p:nvPicPr>
          <p:cNvPr id="9" name="Imagen 8"/>
          <p:cNvPicPr>
            <a:picLocks noChangeAspect="1"/>
          </p:cNvPicPr>
          <p:nvPr/>
        </p:nvPicPr>
        <p:blipFill>
          <a:blip r:embed="rId4"/>
          <a:stretch>
            <a:fillRect/>
          </a:stretch>
        </p:blipFill>
        <p:spPr>
          <a:xfrm>
            <a:off x="7329713" y="404940"/>
            <a:ext cx="4180115" cy="2821578"/>
          </a:xfrm>
          <a:prstGeom prst="rect">
            <a:avLst/>
          </a:prstGeom>
        </p:spPr>
      </p:pic>
    </p:spTree>
    <p:extLst>
      <p:ext uri="{BB962C8B-B14F-4D97-AF65-F5344CB8AC3E}">
        <p14:creationId xmlns:p14="http://schemas.microsoft.com/office/powerpoint/2010/main" val="34582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343" y="609600"/>
            <a:ext cx="11553371" cy="1356360"/>
          </a:xfrm>
        </p:spPr>
        <p:txBody>
          <a:bodyPr>
            <a:normAutofit/>
          </a:bodyPr>
          <a:lstStyle/>
          <a:p>
            <a:pPr algn="ctr"/>
            <a:r>
              <a:rPr lang="es-CO" b="1" dirty="0" smtClean="0"/>
              <a:t>MOVIMIENTO CON TRAYECTORIA IRREGULAR</a:t>
            </a:r>
            <a:endParaRPr lang="es-CO" b="1" dirty="0"/>
          </a:p>
        </p:txBody>
      </p:sp>
      <p:sp>
        <p:nvSpPr>
          <p:cNvPr id="3" name="Marcador de contenido 2"/>
          <p:cNvSpPr>
            <a:spLocks noGrp="1"/>
          </p:cNvSpPr>
          <p:nvPr>
            <p:ph idx="1"/>
          </p:nvPr>
        </p:nvSpPr>
        <p:spPr/>
        <p:txBody>
          <a:bodyPr/>
          <a:lstStyle/>
          <a:p>
            <a:r>
              <a:rPr lang="es-CO" dirty="0">
                <a:solidFill>
                  <a:schemeClr val="tx1"/>
                </a:solidFill>
              </a:rPr>
              <a:t>Cuando el movimiento es imprevisible, la trayectoria también lo es y su forma geométrica resulta muy irregular o errática, no se sabe con seguridad cuál será la </a:t>
            </a:r>
            <a:r>
              <a:rPr lang="es-CO" dirty="0" smtClean="0">
                <a:solidFill>
                  <a:schemeClr val="tx1"/>
                </a:solidFill>
              </a:rPr>
              <a:t>trayectoria.</a:t>
            </a:r>
          </a:p>
          <a:p>
            <a:r>
              <a:rPr lang="es-CO" dirty="0" smtClean="0">
                <a:solidFill>
                  <a:schemeClr val="tx1"/>
                </a:solidFill>
              </a:rPr>
              <a:t> </a:t>
            </a:r>
            <a:r>
              <a:rPr lang="es-CO" dirty="0">
                <a:solidFill>
                  <a:schemeClr val="tx1"/>
                </a:solidFill>
              </a:rPr>
              <a:t>P</a:t>
            </a:r>
            <a:r>
              <a:rPr lang="es-CO" dirty="0" smtClean="0">
                <a:solidFill>
                  <a:schemeClr val="tx1"/>
                </a:solidFill>
              </a:rPr>
              <a:t>or </a:t>
            </a:r>
            <a:r>
              <a:rPr lang="es-CO" dirty="0">
                <a:solidFill>
                  <a:schemeClr val="tx1"/>
                </a:solidFill>
              </a:rPr>
              <a:t>ejemplo: el vuelo de una mariposa, niños jugando, etc.</a:t>
            </a:r>
          </a:p>
        </p:txBody>
      </p:sp>
      <p:pic>
        <p:nvPicPr>
          <p:cNvPr id="4" name="Imagen 3"/>
          <p:cNvPicPr>
            <a:picLocks noChangeAspect="1"/>
          </p:cNvPicPr>
          <p:nvPr/>
        </p:nvPicPr>
        <p:blipFill rotWithShape="1">
          <a:blip r:embed="rId2"/>
          <a:srcRect l="17500" r="23929"/>
          <a:stretch/>
        </p:blipFill>
        <p:spPr>
          <a:xfrm>
            <a:off x="3996635" y="3609341"/>
            <a:ext cx="4165599" cy="2666999"/>
          </a:xfrm>
          <a:prstGeom prst="rect">
            <a:avLst/>
          </a:prstGeom>
        </p:spPr>
      </p:pic>
    </p:spTree>
    <p:extLst>
      <p:ext uri="{BB962C8B-B14F-4D97-AF65-F5344CB8AC3E}">
        <p14:creationId xmlns:p14="http://schemas.microsoft.com/office/powerpoint/2010/main" val="188352490"/>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137</TotalTime>
  <Words>420</Words>
  <Application>Microsoft Office PowerPoint</Application>
  <PresentationFormat>Panorámica</PresentationFormat>
  <Paragraphs>28</Paragraphs>
  <Slides>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Corbel</vt:lpstr>
      <vt:lpstr>Base</vt:lpstr>
      <vt:lpstr>Presentación de PowerPoint</vt:lpstr>
      <vt:lpstr>MOVIMIENTO CON TRAYECTORIA RECTILÍNEA</vt:lpstr>
      <vt:lpstr>MOVIMIENTOS CON TRAYECTORIA CURVILÍNEA</vt:lpstr>
      <vt:lpstr>Presentación de PowerPoint</vt:lpstr>
      <vt:lpstr>Presentación de PowerPoint</vt:lpstr>
      <vt:lpstr>MOVIMIENTO CON TRAYECTORIA IRREGULAR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dc:creator>
  <cp:lastModifiedBy>FAMILIA</cp:lastModifiedBy>
  <cp:revision>22</cp:revision>
  <dcterms:created xsi:type="dcterms:W3CDTF">2018-09-12T22:53:45Z</dcterms:created>
  <dcterms:modified xsi:type="dcterms:W3CDTF">2018-09-13T01:17:01Z</dcterms:modified>
</cp:coreProperties>
</file>