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6F7A7-24C6-4D1E-B70E-C95EC855F4F7}" type="datetimeFigureOut">
              <a:rPr lang="es-CO" smtClean="0"/>
              <a:t>12/09/2018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6A335-3DC3-4B30-9BA2-ECC088270B79}" type="slidenum">
              <a:rPr lang="es-CO" smtClean="0"/>
              <a:t>‹Nº›</a:t>
            </a:fld>
            <a:endParaRPr lang="es-CO"/>
          </a:p>
        </p:txBody>
      </p:sp>
    </p:spTree>
    <p:extLst>
      <p:ext uri="{BB962C8B-B14F-4D97-AF65-F5344CB8AC3E}">
        <p14:creationId xmlns:p14="http://schemas.microsoft.com/office/powerpoint/2010/main" val="133142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6AD6A335-3DC3-4B30-9BA2-ECC088270B79}" type="slidenum">
              <a:rPr lang="es-CO" smtClean="0"/>
              <a:t>1</a:t>
            </a:fld>
            <a:endParaRPr lang="es-CO"/>
          </a:p>
        </p:txBody>
      </p:sp>
    </p:spTree>
    <p:extLst>
      <p:ext uri="{BB962C8B-B14F-4D97-AF65-F5344CB8AC3E}">
        <p14:creationId xmlns:p14="http://schemas.microsoft.com/office/powerpoint/2010/main" val="224841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2DA9D33-1631-40CF-ABCF-F3259B619777}"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61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42538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77657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376166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52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00914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60BE287-779C-4676-8FB7-A19B1B8F5F15}" type="datetimeFigureOut">
              <a:rPr lang="es-CO" smtClean="0"/>
              <a:t>12/09/2018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84074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60BE287-779C-4676-8FB7-A19B1B8F5F15}" type="datetimeFigureOut">
              <a:rPr lang="es-CO" smtClean="0"/>
              <a:t>12/09/2018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293607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E287-779C-4676-8FB7-A19B1B8F5F15}" type="datetimeFigureOut">
              <a:rPr lang="es-CO" smtClean="0"/>
              <a:t>12/09/2018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09304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275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394778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60BE287-779C-4676-8FB7-A19B1B8F5F15}" type="datetimeFigureOut">
              <a:rPr lang="es-CO" smtClean="0"/>
              <a:t>12/09/2018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2DA9D33-1631-40CF-ABCF-F3259B619777}" type="slidenum">
              <a:rPr lang="es-CO" smtClean="0"/>
              <a:t>‹Nº›</a:t>
            </a:fld>
            <a:endParaRPr lang="es-CO"/>
          </a:p>
        </p:txBody>
      </p:sp>
    </p:spTree>
    <p:extLst>
      <p:ext uri="{BB962C8B-B14F-4D97-AF65-F5344CB8AC3E}">
        <p14:creationId xmlns:p14="http://schemas.microsoft.com/office/powerpoint/2010/main" val="1354595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9756" y="455956"/>
            <a:ext cx="10981019" cy="830997"/>
          </a:xfrm>
          <a:prstGeom prst="rect">
            <a:avLst/>
          </a:prstGeom>
          <a:noFill/>
        </p:spPr>
        <p:txBody>
          <a:bodyPr wrap="none" lIns="91440" tIns="45720" rIns="91440" bIns="45720">
            <a:spAutoFit/>
          </a:bodyPr>
          <a:lstStyle/>
          <a:p>
            <a:pPr algn="ctr"/>
            <a:r>
              <a:rPr lang="es-ES" sz="4800" b="1" cap="none" spc="0" smtClean="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rPr>
              <a:t>MOVIMIENTO CIRCULAR </a:t>
            </a:r>
            <a:r>
              <a:rPr lang="es-ES" sz="4800" b="1" cap="none" spc="0" dirty="0" smtClean="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rPr>
              <a:t>UNIFORME</a:t>
            </a:r>
          </a:p>
        </p:txBody>
      </p:sp>
      <p:sp>
        <p:nvSpPr>
          <p:cNvPr id="4" name="CuadroTexto 3"/>
          <p:cNvSpPr txBox="1"/>
          <p:nvPr/>
        </p:nvSpPr>
        <p:spPr>
          <a:xfrm>
            <a:off x="419994" y="1332664"/>
            <a:ext cx="7610885" cy="5324535"/>
          </a:xfrm>
          <a:prstGeom prst="rect">
            <a:avLst/>
          </a:prstGeom>
          <a:noFill/>
        </p:spPr>
        <p:txBody>
          <a:bodyPr wrap="square" rtlCol="0">
            <a:spAutoFit/>
          </a:bodyPr>
          <a:lstStyle/>
          <a:p>
            <a:pPr algn="just"/>
            <a:r>
              <a:rPr lang="es-CO" sz="2000" b="1" dirty="0" smtClean="0">
                <a:solidFill>
                  <a:srgbClr val="FF0000"/>
                </a:solidFill>
              </a:rPr>
              <a:t>Definición: </a:t>
            </a:r>
            <a:r>
              <a:rPr lang="es-CO" sz="2000" dirty="0" smtClean="0"/>
              <a:t>El </a:t>
            </a:r>
            <a:r>
              <a:rPr lang="es-CO" sz="2000" dirty="0"/>
              <a:t>movimiento circular uniforme (</a:t>
            </a:r>
            <a:r>
              <a:rPr lang="es-CO" sz="2000" dirty="0" err="1"/>
              <a:t>m.c.u</a:t>
            </a:r>
            <a:r>
              <a:rPr lang="es-CO" sz="2000" dirty="0"/>
              <a:t>.) es un movimiento de trayectoria circular en el que la velocidad angular es constante. Esto implica que describe ángulos iguales en tiempos iguales. En él, el vector velocidad no cambia de módulo pero sí de dirección (es tangente en cada punto a la trayectoria). Esto quiere decir que no tiene aceleración tangencial ni aceleración angular,  aunque sí aceleración normal</a:t>
            </a:r>
            <a:r>
              <a:rPr lang="es-CO" sz="2000" dirty="0" smtClean="0"/>
              <a:t>.</a:t>
            </a:r>
          </a:p>
          <a:p>
            <a:pPr algn="just"/>
            <a:endParaRPr lang="es-CO" sz="2000" dirty="0"/>
          </a:p>
          <a:p>
            <a:pPr marL="342900" indent="-342900" algn="just">
              <a:buFont typeface="Arial" panose="020B0604020202020204" pitchFamily="34" charset="0"/>
              <a:buChar char="•"/>
            </a:pPr>
            <a:r>
              <a:rPr lang="es-CO" sz="2000" dirty="0"/>
              <a:t>Eligiendo el origen de coordenadas para estudiar el movimiento en el centro de la circunferencia, y conociendo su radio R, podemos expresar el vector de posición en la forma</a:t>
            </a:r>
            <a:r>
              <a:rPr lang="es-CO" sz="2000" dirty="0" smtClean="0"/>
              <a:t>:</a:t>
            </a:r>
          </a:p>
          <a:p>
            <a:pPr marL="342900" indent="-342900" algn="just">
              <a:buFont typeface="Arial" panose="020B0604020202020204" pitchFamily="34" charset="0"/>
              <a:buChar char="•"/>
            </a:pPr>
            <a:endParaRPr lang="es-CO" sz="2000" dirty="0"/>
          </a:p>
          <a:p>
            <a:pPr marL="342900" indent="-342900" algn="just">
              <a:buFont typeface="Arial" panose="020B0604020202020204" pitchFamily="34" charset="0"/>
              <a:buChar char="•"/>
            </a:pPr>
            <a:endParaRPr lang="es-CO" sz="2000" dirty="0" smtClean="0"/>
          </a:p>
          <a:p>
            <a:pPr marL="342900" indent="-342900" algn="just">
              <a:buFont typeface="Arial" panose="020B0604020202020204" pitchFamily="34" charset="0"/>
              <a:buChar char="•"/>
            </a:pPr>
            <a:endParaRPr lang="es-CO" sz="2000" dirty="0"/>
          </a:p>
          <a:p>
            <a:pPr marL="342900" indent="-342900" algn="just">
              <a:buFont typeface="Arial" panose="020B0604020202020204" pitchFamily="34" charset="0"/>
              <a:buChar char="•"/>
            </a:pPr>
            <a:endParaRPr lang="es-CO" sz="2000" dirty="0" smtClean="0"/>
          </a:p>
          <a:p>
            <a:pPr marL="342900" indent="-342900" algn="just">
              <a:buFont typeface="Arial" panose="020B0604020202020204" pitchFamily="34" charset="0"/>
              <a:buChar char="•"/>
            </a:pPr>
            <a:r>
              <a:rPr lang="es-CO" sz="2000" dirty="0"/>
              <a:t>De esta manera, la posición y el resto de magnitudes cinemáticas queda definida por el valor de φ en cada instante.</a:t>
            </a:r>
            <a:endParaRPr lang="es-CO" sz="2000" dirty="0" smtClean="0"/>
          </a:p>
        </p:txBody>
      </p:sp>
      <p:pic>
        <p:nvPicPr>
          <p:cNvPr id="3" name="Imagen 2"/>
          <p:cNvPicPr>
            <a:picLocks noChangeAspect="1"/>
          </p:cNvPicPr>
          <p:nvPr/>
        </p:nvPicPr>
        <p:blipFill rotWithShape="1">
          <a:blip r:embed="rId3"/>
          <a:srcRect l="19542" t="52771" r="48979" b="40277"/>
          <a:stretch/>
        </p:blipFill>
        <p:spPr>
          <a:xfrm>
            <a:off x="1262130" y="4916351"/>
            <a:ext cx="5462974" cy="678288"/>
          </a:xfrm>
          <a:prstGeom prst="rect">
            <a:avLst/>
          </a:prstGeom>
        </p:spPr>
      </p:pic>
      <p:pic>
        <p:nvPicPr>
          <p:cNvPr id="5" name="Imagen 4"/>
          <p:cNvPicPr>
            <a:picLocks noChangeAspect="1"/>
          </p:cNvPicPr>
          <p:nvPr/>
        </p:nvPicPr>
        <p:blipFill rotWithShape="1">
          <a:blip r:embed="rId4"/>
          <a:srcRect l="13204" t="44315" r="65035" b="21677"/>
          <a:stretch/>
        </p:blipFill>
        <p:spPr>
          <a:xfrm>
            <a:off x="8203842" y="3258354"/>
            <a:ext cx="3752378" cy="3296992"/>
          </a:xfrm>
          <a:prstGeom prst="rect">
            <a:avLst/>
          </a:prstGeom>
        </p:spPr>
      </p:pic>
    </p:spTree>
    <p:extLst>
      <p:ext uri="{BB962C8B-B14F-4D97-AF65-F5344CB8AC3E}">
        <p14:creationId xmlns:p14="http://schemas.microsoft.com/office/powerpoint/2010/main" val="97775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O" dirty="0"/>
              <a:t>Características del Movimiento Circular Uniforme (M.C.U.)</a:t>
            </a:r>
            <a:br>
              <a:rPr lang="es-CO" dirty="0"/>
            </a:br>
            <a:endParaRPr lang="es-CO" dirty="0"/>
          </a:p>
        </p:txBody>
      </p:sp>
      <p:sp>
        <p:nvSpPr>
          <p:cNvPr id="3" name="Marcador de contenido 2"/>
          <p:cNvSpPr>
            <a:spLocks noGrp="1"/>
          </p:cNvSpPr>
          <p:nvPr>
            <p:ph idx="1"/>
          </p:nvPr>
        </p:nvSpPr>
        <p:spPr>
          <a:xfrm>
            <a:off x="592428" y="1648496"/>
            <a:ext cx="11050073" cy="4447504"/>
          </a:xfrm>
        </p:spPr>
        <p:txBody>
          <a:bodyPr/>
          <a:lstStyle/>
          <a:p>
            <a:r>
              <a:rPr lang="es-CO" sz="2000" dirty="0">
                <a:solidFill>
                  <a:schemeClr val="tx1"/>
                </a:solidFill>
              </a:rPr>
              <a:t>Algunas de las principales características del movimiento circular uniforme (</a:t>
            </a:r>
            <a:r>
              <a:rPr lang="es-CO" sz="2000" dirty="0" err="1">
                <a:solidFill>
                  <a:schemeClr val="tx1"/>
                </a:solidFill>
              </a:rPr>
              <a:t>m.c.u</a:t>
            </a:r>
            <a:r>
              <a:rPr lang="es-CO" sz="2000" dirty="0">
                <a:solidFill>
                  <a:schemeClr val="tx1"/>
                </a:solidFill>
              </a:rPr>
              <a:t>.) son las siguientes</a:t>
            </a:r>
            <a:r>
              <a:rPr lang="es-CO" sz="2000" dirty="0" smtClean="0">
                <a:solidFill>
                  <a:schemeClr val="tx1"/>
                </a:solidFill>
              </a:rPr>
              <a:t>:</a:t>
            </a:r>
          </a:p>
          <a:p>
            <a:pPr marL="502920" indent="-457200">
              <a:buFont typeface="+mj-lt"/>
              <a:buAutoNum type="arabicPeriod"/>
            </a:pPr>
            <a:r>
              <a:rPr lang="es-CO" sz="2000" dirty="0">
                <a:solidFill>
                  <a:schemeClr val="tx1"/>
                </a:solidFill>
              </a:rPr>
              <a:t>La velocidad angular es constante (ω = </a:t>
            </a:r>
            <a:r>
              <a:rPr lang="es-CO" sz="2000" dirty="0" err="1">
                <a:solidFill>
                  <a:schemeClr val="tx1"/>
                </a:solidFill>
              </a:rPr>
              <a:t>cte</a:t>
            </a:r>
            <a:r>
              <a:rPr lang="es-CO" sz="2000" dirty="0" smtClean="0">
                <a:solidFill>
                  <a:schemeClr val="tx1"/>
                </a:solidFill>
              </a:rPr>
              <a:t>).</a:t>
            </a:r>
            <a:endParaRPr lang="es-CO" sz="2000" dirty="0">
              <a:solidFill>
                <a:schemeClr val="tx1"/>
              </a:solidFill>
            </a:endParaRPr>
          </a:p>
          <a:p>
            <a:pPr marL="502920" indent="-457200">
              <a:buFont typeface="+mj-lt"/>
              <a:buAutoNum type="arabicPeriod"/>
            </a:pPr>
            <a:r>
              <a:rPr lang="es-CO" sz="2000" dirty="0">
                <a:solidFill>
                  <a:schemeClr val="tx1"/>
                </a:solidFill>
              </a:rPr>
              <a:t>El vector velocidad es tangente en cada punto a la trayectoria y su sentido es el del movimiento. Esto implica que el movimiento cuenta con aceleración </a:t>
            </a:r>
            <a:r>
              <a:rPr lang="es-CO" sz="2000" dirty="0" smtClean="0">
                <a:solidFill>
                  <a:schemeClr val="tx1"/>
                </a:solidFill>
              </a:rPr>
              <a:t>normal.</a:t>
            </a:r>
          </a:p>
          <a:p>
            <a:pPr marL="502920" indent="-457200">
              <a:buFont typeface="+mj-lt"/>
              <a:buAutoNum type="arabicPeriod"/>
            </a:pPr>
            <a:r>
              <a:rPr lang="es-CO" sz="2000" dirty="0">
                <a:solidFill>
                  <a:schemeClr val="tx1"/>
                </a:solidFill>
              </a:rPr>
              <a:t>Tanto la aceleración angular (α) como la aceleración tangencial (at) son nulas, ya que la rapidez o celeridad (módulo del vector velocidad) es </a:t>
            </a:r>
            <a:r>
              <a:rPr lang="es-CO" sz="2000" dirty="0" smtClean="0">
                <a:solidFill>
                  <a:schemeClr val="tx1"/>
                </a:solidFill>
              </a:rPr>
              <a:t>constante.</a:t>
            </a:r>
          </a:p>
          <a:p>
            <a:pPr marL="502920" indent="-457200">
              <a:buFont typeface="+mj-lt"/>
              <a:buAutoNum type="arabicPeriod"/>
            </a:pPr>
            <a:r>
              <a:rPr lang="es-CO" sz="2000" dirty="0">
                <a:solidFill>
                  <a:schemeClr val="tx1"/>
                </a:solidFill>
              </a:rPr>
              <a:t>Existe un periodo (T), que es el tiempo que el cuerpo emplea en dar una vuelta completa. Esto implica que las características del movimiento son las mismas cada T segundos. La expresión para el cálculo del periodo es T=2π/ω y es sólo válida en el caso de los movimientos circulares uniformes (</a:t>
            </a:r>
            <a:r>
              <a:rPr lang="es-CO" sz="2000" dirty="0" err="1">
                <a:solidFill>
                  <a:schemeClr val="tx1"/>
                </a:solidFill>
              </a:rPr>
              <a:t>m.c.u</a:t>
            </a:r>
            <a:r>
              <a:rPr lang="es-CO" sz="2000" dirty="0" smtClean="0">
                <a:solidFill>
                  <a:schemeClr val="tx1"/>
                </a:solidFill>
              </a:rPr>
              <a:t>.).</a:t>
            </a:r>
          </a:p>
          <a:p>
            <a:pPr marL="502920" indent="-457200">
              <a:buFont typeface="+mj-lt"/>
              <a:buAutoNum type="arabicPeriod"/>
            </a:pPr>
            <a:r>
              <a:rPr lang="es-CO" sz="2000" dirty="0">
                <a:solidFill>
                  <a:schemeClr val="tx1"/>
                </a:solidFill>
              </a:rPr>
              <a:t>Existe una frecuencia (f), que es el número de vueltas que da el cuerpo en un segundo. Su valor es el inverso del </a:t>
            </a:r>
            <a:r>
              <a:rPr lang="es-CO" sz="2000" dirty="0" smtClean="0">
                <a:solidFill>
                  <a:schemeClr val="tx1"/>
                </a:solidFill>
              </a:rPr>
              <a:t>periodo.</a:t>
            </a:r>
            <a:endParaRPr lang="es-CO" sz="2000" dirty="0">
              <a:solidFill>
                <a:schemeClr val="tx1"/>
              </a:solidFill>
            </a:endParaRPr>
          </a:p>
        </p:txBody>
      </p:sp>
    </p:spTree>
    <p:extLst>
      <p:ext uri="{BB962C8B-B14F-4D97-AF65-F5344CB8AC3E}">
        <p14:creationId xmlns:p14="http://schemas.microsoft.com/office/powerpoint/2010/main" val="980003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9875520" cy="652530"/>
          </a:xfrm>
        </p:spPr>
        <p:txBody>
          <a:bodyPr>
            <a:normAutofit fontScale="90000"/>
          </a:bodyPr>
          <a:lstStyle/>
          <a:p>
            <a:r>
              <a:rPr lang="es-CO" dirty="0" smtClean="0"/>
              <a:t>EJEMPLO:</a:t>
            </a:r>
            <a:endParaRPr lang="es-CO" dirty="0"/>
          </a:p>
        </p:txBody>
      </p:sp>
      <p:sp>
        <p:nvSpPr>
          <p:cNvPr id="3" name="Marcador de contenido 2"/>
          <p:cNvSpPr>
            <a:spLocks noGrp="1"/>
          </p:cNvSpPr>
          <p:nvPr>
            <p:ph idx="1"/>
          </p:nvPr>
        </p:nvSpPr>
        <p:spPr>
          <a:xfrm>
            <a:off x="386366" y="1262129"/>
            <a:ext cx="11230377" cy="5009881"/>
          </a:xfrm>
        </p:spPr>
        <p:txBody>
          <a:bodyPr/>
          <a:lstStyle/>
          <a:p>
            <a:r>
              <a:rPr lang="es-CO" sz="1800" dirty="0">
                <a:solidFill>
                  <a:schemeClr val="tx1"/>
                </a:solidFill>
                <a:latin typeface="Arial" panose="020B0604020202020204" pitchFamily="34" charset="0"/>
                <a:cs typeface="Arial" panose="020B0604020202020204" pitchFamily="34" charset="0"/>
              </a:rPr>
              <a:t>Un cuerpo describe un movimiento circular uniforme de 3 metros de radio. ¿Cuál es su vector de posición </a:t>
            </a:r>
            <a:r>
              <a:rPr lang="es-CO" sz="1800" dirty="0" smtClean="0">
                <a:solidFill>
                  <a:schemeClr val="tx1"/>
                </a:solidFill>
                <a:latin typeface="Arial" panose="020B0604020202020204" pitchFamily="34" charset="0"/>
                <a:cs typeface="Arial" panose="020B0604020202020204" pitchFamily="34" charset="0"/>
              </a:rPr>
              <a:t>cuando </a:t>
            </a:r>
            <a:r>
              <a:rPr lang="es-CO" sz="1800" dirty="0">
                <a:solidFill>
                  <a:schemeClr val="tx1"/>
                </a:solidFill>
                <a:latin typeface="Arial" panose="020B0604020202020204" pitchFamily="34" charset="0"/>
                <a:cs typeface="Arial" panose="020B0604020202020204" pitchFamily="34" charset="0"/>
              </a:rPr>
              <a:t>su posición angular es de 30º</a:t>
            </a:r>
            <a:r>
              <a:rPr lang="es-CO" sz="1800" dirty="0" smtClean="0">
                <a:solidFill>
                  <a:schemeClr val="tx1"/>
                </a:solidFill>
                <a:latin typeface="Arial" panose="020B0604020202020204" pitchFamily="34" charset="0"/>
                <a:cs typeface="Arial" panose="020B0604020202020204" pitchFamily="34" charset="0"/>
              </a:rPr>
              <a:t>?</a:t>
            </a:r>
          </a:p>
          <a:p>
            <a:pPr marL="45720" indent="0">
              <a:buNone/>
            </a:pPr>
            <a:r>
              <a:rPr lang="es-CO" sz="1800" dirty="0" smtClean="0">
                <a:solidFill>
                  <a:schemeClr val="tx1"/>
                </a:solidFill>
                <a:latin typeface="Arial" panose="020B0604020202020204" pitchFamily="34" charset="0"/>
                <a:cs typeface="Arial" panose="020B0604020202020204" pitchFamily="34" charset="0"/>
              </a:rPr>
              <a:t>Datos:</a:t>
            </a:r>
            <a:endParaRPr lang="es-CO" sz="1800" dirty="0">
              <a:solidFill>
                <a:schemeClr val="tx1"/>
              </a:solidFill>
              <a:latin typeface="Arial" panose="020B0604020202020204" pitchFamily="34" charset="0"/>
              <a:cs typeface="Arial" panose="020B0604020202020204" pitchFamily="34" charset="0"/>
            </a:endParaRPr>
          </a:p>
          <a:p>
            <a:pPr marL="45720" indent="0">
              <a:buNone/>
            </a:pPr>
            <a:r>
              <a:rPr lang="es-CO" sz="1800" dirty="0">
                <a:solidFill>
                  <a:schemeClr val="tx1"/>
                </a:solidFill>
                <a:latin typeface="Arial" panose="020B0604020202020204" pitchFamily="34" charset="0"/>
                <a:cs typeface="Arial" panose="020B0604020202020204" pitchFamily="34" charset="0"/>
              </a:rPr>
              <a:t>R = 3 m</a:t>
            </a:r>
          </a:p>
          <a:p>
            <a:pPr marL="45720" indent="0">
              <a:buNone/>
            </a:pPr>
            <a:r>
              <a:rPr lang="el-GR" sz="1800" dirty="0">
                <a:solidFill>
                  <a:schemeClr val="tx1"/>
                </a:solidFill>
                <a:latin typeface="Arial" panose="020B0604020202020204" pitchFamily="34" charset="0"/>
                <a:cs typeface="Arial" panose="020B0604020202020204" pitchFamily="34" charset="0"/>
              </a:rPr>
              <a:t>φ = 30</a:t>
            </a:r>
            <a:r>
              <a:rPr lang="es-CO" sz="1800" dirty="0">
                <a:solidFill>
                  <a:schemeClr val="tx1"/>
                </a:solidFill>
                <a:latin typeface="Arial" panose="020B0604020202020204" pitchFamily="34" charset="0"/>
                <a:cs typeface="Arial" panose="020B0604020202020204" pitchFamily="34" charset="0"/>
              </a:rPr>
              <a:t>º = 1/6 </a:t>
            </a:r>
            <a:r>
              <a:rPr lang="el-GR" sz="1800" dirty="0">
                <a:solidFill>
                  <a:schemeClr val="tx1"/>
                </a:solidFill>
                <a:latin typeface="Arial" panose="020B0604020202020204" pitchFamily="34" charset="0"/>
                <a:cs typeface="Arial" panose="020B0604020202020204" pitchFamily="34" charset="0"/>
              </a:rPr>
              <a:t>π </a:t>
            </a:r>
            <a:r>
              <a:rPr lang="es-CO" sz="1800" dirty="0" smtClean="0">
                <a:solidFill>
                  <a:schemeClr val="tx1"/>
                </a:solidFill>
                <a:latin typeface="Arial" panose="020B0604020202020204" pitchFamily="34" charset="0"/>
                <a:cs typeface="Arial" panose="020B0604020202020204" pitchFamily="34" charset="0"/>
              </a:rPr>
              <a:t>rad</a:t>
            </a:r>
          </a:p>
          <a:p>
            <a:pPr marL="45720" indent="0">
              <a:buNone/>
            </a:pPr>
            <a:r>
              <a:rPr lang="es-CO" sz="1800" dirty="0" smtClean="0">
                <a:solidFill>
                  <a:schemeClr val="tx1"/>
                </a:solidFill>
                <a:latin typeface="Arial" panose="020B0604020202020204" pitchFamily="34" charset="0"/>
                <a:cs typeface="Arial" panose="020B0604020202020204" pitchFamily="34" charset="0"/>
              </a:rPr>
              <a:t>Solución:</a:t>
            </a:r>
          </a:p>
          <a:p>
            <a:pPr marL="45720" indent="0">
              <a:buNone/>
            </a:pPr>
            <a:endParaRPr lang="es-CO" dirty="0">
              <a:solidFill>
                <a:schemeClr val="tx1"/>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rotWithShape="1">
          <a:blip r:embed="rId2"/>
          <a:srcRect l="7817" t="39995" r="38838" b="21864"/>
          <a:stretch/>
        </p:blipFill>
        <p:spPr>
          <a:xfrm>
            <a:off x="1725768" y="3213277"/>
            <a:ext cx="8185863" cy="3290554"/>
          </a:xfrm>
          <a:prstGeom prst="rect">
            <a:avLst/>
          </a:prstGeom>
        </p:spPr>
      </p:pic>
    </p:spTree>
    <p:extLst>
      <p:ext uri="{BB962C8B-B14F-4D97-AF65-F5344CB8AC3E}">
        <p14:creationId xmlns:p14="http://schemas.microsoft.com/office/powerpoint/2010/main" val="3700435203"/>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Base</Template>
  <TotalTime>171</TotalTime>
  <Words>361</Words>
  <Application>Microsoft Office PowerPoint</Application>
  <PresentationFormat>Panorámica</PresentationFormat>
  <Paragraphs>23</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Corbel</vt:lpstr>
      <vt:lpstr>Base</vt:lpstr>
      <vt:lpstr>Presentación de PowerPoint</vt:lpstr>
      <vt:lpstr>Características del Movimiento Circular Uniforme (M.C.U.) </vt:lpstr>
      <vt:lpstr>EJEMPLO: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27</cp:revision>
  <dcterms:created xsi:type="dcterms:W3CDTF">2018-09-12T22:53:45Z</dcterms:created>
  <dcterms:modified xsi:type="dcterms:W3CDTF">2018-09-13T04:09:29Z</dcterms:modified>
</cp:coreProperties>
</file>