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214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2956C79-D91A-4A76-84BF-6C2FDAE1B1FB}" type="datetimeFigureOut">
              <a:rPr lang="es-PE" smtClean="0"/>
              <a:t>02/11/2018</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369577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4076006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4687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1431023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3360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3723988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2979308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146060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116106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956C79-D91A-4A76-84BF-6C2FDAE1B1FB}" type="datetimeFigureOut">
              <a:rPr lang="es-PE" smtClean="0"/>
              <a:t>02/11/2018</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9155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956C79-D91A-4A76-84BF-6C2FDAE1B1FB}" type="datetimeFigureOut">
              <a:rPr lang="es-PE" smtClean="0"/>
              <a:t>02/11/2018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16449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2956C79-D91A-4A76-84BF-6C2FDAE1B1FB}" type="datetimeFigureOut">
              <a:rPr lang="es-PE" smtClean="0"/>
              <a:t>02/11/2018</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395434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2956C79-D91A-4A76-84BF-6C2FDAE1B1FB}" type="datetimeFigureOut">
              <a:rPr lang="es-PE" smtClean="0"/>
              <a:t>02/11/2018</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133045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56C79-D91A-4A76-84BF-6C2FDAE1B1FB}" type="datetimeFigureOut">
              <a:rPr lang="es-PE" smtClean="0"/>
              <a:t>02/11/2018</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122886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956C79-D91A-4A76-84BF-6C2FDAE1B1FB}" type="datetimeFigureOut">
              <a:rPr lang="es-PE" smtClean="0"/>
              <a:t>02/11/2018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61233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956C79-D91A-4A76-84BF-6C2FDAE1B1FB}" type="datetimeFigureOut">
              <a:rPr lang="es-PE" smtClean="0"/>
              <a:t>02/11/2018</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39E19DE2-A90B-4A5A-819C-481CAC83A664}" type="slidenum">
              <a:rPr lang="es-PE" smtClean="0"/>
              <a:t>‹Nº›</a:t>
            </a:fld>
            <a:endParaRPr lang="es-PE"/>
          </a:p>
        </p:txBody>
      </p:sp>
    </p:spTree>
    <p:extLst>
      <p:ext uri="{BB962C8B-B14F-4D97-AF65-F5344CB8AC3E}">
        <p14:creationId xmlns:p14="http://schemas.microsoft.com/office/powerpoint/2010/main" val="155276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2956C79-D91A-4A76-84BF-6C2FDAE1B1FB}" type="datetimeFigureOut">
              <a:rPr lang="es-PE" smtClean="0"/>
              <a:t>02/11/2018</a:t>
            </a:fld>
            <a:endParaRPr lang="es-P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P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9E19DE2-A90B-4A5A-819C-481CAC83A664}" type="slidenum">
              <a:rPr lang="es-PE" smtClean="0"/>
              <a:t>‹Nº›</a:t>
            </a:fld>
            <a:endParaRPr lang="es-PE"/>
          </a:p>
        </p:txBody>
      </p:sp>
    </p:spTree>
    <p:extLst>
      <p:ext uri="{BB962C8B-B14F-4D97-AF65-F5344CB8AC3E}">
        <p14:creationId xmlns:p14="http://schemas.microsoft.com/office/powerpoint/2010/main" val="912039537"/>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ACENTUA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0" y="3691681"/>
            <a:ext cx="4103005" cy="31663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sultado de imagen para ACENTUAC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4013" y="3691681"/>
            <a:ext cx="3384125" cy="2289825"/>
          </a:xfrm>
          <a:prstGeom prst="rect">
            <a:avLst/>
          </a:prstGeom>
          <a:noFill/>
          <a:extLst>
            <a:ext uri="{909E8E84-426E-40DD-AFC4-6F175D3DCCD1}">
              <a14:hiddenFill xmlns:a14="http://schemas.microsoft.com/office/drawing/2010/main">
                <a:solidFill>
                  <a:srgbClr val="FFFFFF"/>
                </a:solidFill>
              </a14:hiddenFill>
            </a:ext>
          </a:extLst>
        </p:spPr>
      </p:pic>
      <p:sp>
        <p:nvSpPr>
          <p:cNvPr id="4" name="Elipse 3"/>
          <p:cNvSpPr/>
          <p:nvPr/>
        </p:nvSpPr>
        <p:spPr>
          <a:xfrm>
            <a:off x="0" y="38741"/>
            <a:ext cx="4153545" cy="165057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800" dirty="0" smtClean="0">
                <a:solidFill>
                  <a:schemeClr val="bg1"/>
                </a:solidFill>
              </a:rPr>
              <a:t>ACENTUACION</a:t>
            </a:r>
            <a:r>
              <a:rPr lang="es-PE" dirty="0" smtClean="0">
                <a:solidFill>
                  <a:schemeClr val="bg1"/>
                </a:solidFill>
              </a:rPr>
              <a:t> </a:t>
            </a:r>
            <a:endParaRPr lang="es-PE" dirty="0">
              <a:solidFill>
                <a:schemeClr val="bg1"/>
              </a:solidFill>
            </a:endParaRPr>
          </a:p>
        </p:txBody>
      </p:sp>
      <p:sp>
        <p:nvSpPr>
          <p:cNvPr id="7" name="Elipse 6"/>
          <p:cNvSpPr/>
          <p:nvPr/>
        </p:nvSpPr>
        <p:spPr>
          <a:xfrm>
            <a:off x="5055031" y="-77496"/>
            <a:ext cx="6416300" cy="147259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smtClean="0"/>
              <a:t>El acento se define como la fuerza o intensidad mayor con la que se destaca una sílaba dentro de una palabra</a:t>
            </a:r>
            <a:endParaRPr lang="es-PE" dirty="0"/>
          </a:p>
        </p:txBody>
      </p:sp>
      <p:sp>
        <p:nvSpPr>
          <p:cNvPr id="8" name="Elipse 7"/>
          <p:cNvSpPr/>
          <p:nvPr/>
        </p:nvSpPr>
        <p:spPr>
          <a:xfrm>
            <a:off x="3620895" y="3042588"/>
            <a:ext cx="2696706"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PE" dirty="0" smtClean="0"/>
              <a:t>el prosódico (tónico o de intensidad)</a:t>
            </a:r>
            <a:endParaRPr lang="es-PE" dirty="0"/>
          </a:p>
        </p:txBody>
      </p:sp>
      <p:sp>
        <p:nvSpPr>
          <p:cNvPr id="9" name="Elipse 8"/>
          <p:cNvSpPr/>
          <p:nvPr/>
        </p:nvSpPr>
        <p:spPr>
          <a:xfrm>
            <a:off x="8694549" y="3055119"/>
            <a:ext cx="2526225"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PE" dirty="0" smtClean="0"/>
              <a:t>el ortográfico (tilde)</a:t>
            </a:r>
            <a:endParaRPr lang="es-PE" dirty="0"/>
          </a:p>
        </p:txBody>
      </p:sp>
      <p:sp>
        <p:nvSpPr>
          <p:cNvPr id="10" name="Elipse 9"/>
          <p:cNvSpPr/>
          <p:nvPr/>
        </p:nvSpPr>
        <p:spPr>
          <a:xfrm>
            <a:off x="4004649" y="5310261"/>
            <a:ext cx="2520137"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PE" dirty="0" smtClean="0"/>
              <a:t>se encuentra en todas las palabras</a:t>
            </a:r>
            <a:endParaRPr lang="es-PE" dirty="0"/>
          </a:p>
        </p:txBody>
      </p:sp>
      <p:sp>
        <p:nvSpPr>
          <p:cNvPr id="11" name="Elipse 10"/>
          <p:cNvSpPr/>
          <p:nvPr/>
        </p:nvSpPr>
        <p:spPr>
          <a:xfrm>
            <a:off x="8899904" y="5310261"/>
            <a:ext cx="2491352"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PE" dirty="0" smtClean="0"/>
              <a:t>el acento representado en la escritura</a:t>
            </a:r>
            <a:endParaRPr lang="es-PE" dirty="0"/>
          </a:p>
        </p:txBody>
      </p:sp>
      <p:sp>
        <p:nvSpPr>
          <p:cNvPr id="12" name="Flecha abajo 11"/>
          <p:cNvSpPr/>
          <p:nvPr/>
        </p:nvSpPr>
        <p:spPr>
          <a:xfrm rot="16200000">
            <a:off x="4361972" y="138731"/>
            <a:ext cx="484632" cy="729919"/>
          </a:xfrm>
          <a:prstGeom prst="down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Flecha derecha 12"/>
          <p:cNvSpPr/>
          <p:nvPr/>
        </p:nvSpPr>
        <p:spPr>
          <a:xfrm rot="5400000">
            <a:off x="4543552" y="4418574"/>
            <a:ext cx="1017786" cy="484632"/>
          </a:xfrm>
          <a:prstGeom prst="right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4" name="Flecha derecha 13"/>
          <p:cNvSpPr/>
          <p:nvPr/>
        </p:nvSpPr>
        <p:spPr>
          <a:xfrm rot="5400000">
            <a:off x="9519927" y="4418574"/>
            <a:ext cx="968461" cy="484632"/>
          </a:xfrm>
          <a:prstGeom prst="right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Flecha abajo 15"/>
          <p:cNvSpPr/>
          <p:nvPr/>
        </p:nvSpPr>
        <p:spPr>
          <a:xfrm rot="3250586">
            <a:off x="5959004" y="1181667"/>
            <a:ext cx="484632" cy="1976850"/>
          </a:xfrm>
          <a:prstGeom prst="down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Flecha abajo 16"/>
          <p:cNvSpPr/>
          <p:nvPr/>
        </p:nvSpPr>
        <p:spPr>
          <a:xfrm rot="18623956">
            <a:off x="9000753" y="1277025"/>
            <a:ext cx="484632" cy="1682435"/>
          </a:xfrm>
          <a:prstGeom prst="down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4183503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Resultado de imagen para ACENTUA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14" y="4680490"/>
            <a:ext cx="2437964" cy="217751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redondeado 4"/>
          <p:cNvSpPr/>
          <p:nvPr/>
        </p:nvSpPr>
        <p:spPr>
          <a:xfrm>
            <a:off x="90409" y="2481821"/>
            <a:ext cx="2710898" cy="1425844"/>
          </a:xfrm>
          <a:prstGeom prst="roundRect">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REGLAS GENERALES DE ACENTUACIÓN </a:t>
            </a:r>
            <a:endParaRPr lang="es-PE" dirty="0">
              <a:latin typeface="Arial Black" panose="020B0A04020102020204" pitchFamily="34" charset="0"/>
            </a:endParaRPr>
          </a:p>
        </p:txBody>
      </p:sp>
      <p:sp>
        <p:nvSpPr>
          <p:cNvPr id="7" name="Elipse 6"/>
          <p:cNvSpPr/>
          <p:nvPr/>
        </p:nvSpPr>
        <p:spPr>
          <a:xfrm>
            <a:off x="3639629" y="783421"/>
            <a:ext cx="2597010" cy="883403"/>
          </a:xfrm>
          <a:prstGeom prst="ellipse">
            <a:avLst/>
          </a:prstGeom>
          <a:ln/>
          <a:effectLst>
            <a:outerShdw blurRad="152400" dist="317500" dir="5400000" sx="90000" sy="-19000" rotWithShape="0">
              <a:prstClr val="black">
                <a:alpha val="15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smtClean="0">
                <a:latin typeface="Arial Black" panose="020B0A04020102020204" pitchFamily="34" charset="0"/>
              </a:rPr>
              <a:t>Palabras agudas</a:t>
            </a:r>
            <a:endParaRPr lang="es-PE" dirty="0">
              <a:latin typeface="Arial Black" panose="020B0A04020102020204" pitchFamily="34" charset="0"/>
            </a:endParaRPr>
          </a:p>
        </p:txBody>
      </p:sp>
      <p:sp>
        <p:nvSpPr>
          <p:cNvPr id="8" name="Elipse 7"/>
          <p:cNvSpPr/>
          <p:nvPr/>
        </p:nvSpPr>
        <p:spPr>
          <a:xfrm>
            <a:off x="3540605" y="2277214"/>
            <a:ext cx="2696033" cy="914400"/>
          </a:xfrm>
          <a:prstGeom prst="ellipse">
            <a:avLst/>
          </a:prstGeom>
          <a:ln/>
          <a:effectLst>
            <a:outerShdw blurRad="152400" dist="317500" dir="5400000" sx="90000" sy="-19000" rotWithShape="0">
              <a:prstClr val="black">
                <a:alpha val="15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smtClean="0">
                <a:latin typeface="Arial Black" panose="020B0A04020102020204" pitchFamily="34" charset="0"/>
              </a:rPr>
              <a:t>Palabras llanas o graves</a:t>
            </a:r>
            <a:endParaRPr lang="es-PE" dirty="0">
              <a:latin typeface="Arial Black" panose="020B0A04020102020204" pitchFamily="34" charset="0"/>
            </a:endParaRPr>
          </a:p>
        </p:txBody>
      </p:sp>
      <p:sp>
        <p:nvSpPr>
          <p:cNvPr id="9" name="Elipse 8"/>
          <p:cNvSpPr/>
          <p:nvPr/>
        </p:nvSpPr>
        <p:spPr>
          <a:xfrm>
            <a:off x="3462441" y="3848500"/>
            <a:ext cx="2774197" cy="914400"/>
          </a:xfrm>
          <a:prstGeom prst="ellipse">
            <a:avLst/>
          </a:prstGeom>
          <a:ln/>
          <a:effectLst>
            <a:outerShdw blurRad="152400" dist="317500" dir="5400000" sx="90000" sy="-19000" rotWithShape="0">
              <a:prstClr val="black">
                <a:alpha val="15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smtClean="0">
                <a:latin typeface="Arial Black" panose="020B0A04020102020204" pitchFamily="34" charset="0"/>
              </a:rPr>
              <a:t>Palabras esdrújulas </a:t>
            </a:r>
            <a:endParaRPr lang="es-PE" dirty="0">
              <a:latin typeface="Arial Black" panose="020B0A04020102020204" pitchFamily="34" charset="0"/>
            </a:endParaRPr>
          </a:p>
        </p:txBody>
      </p:sp>
      <p:sp>
        <p:nvSpPr>
          <p:cNvPr id="10" name="Elipse 9"/>
          <p:cNvSpPr/>
          <p:nvPr/>
        </p:nvSpPr>
        <p:spPr>
          <a:xfrm>
            <a:off x="3439195" y="5619473"/>
            <a:ext cx="2797444" cy="914400"/>
          </a:xfrm>
          <a:prstGeom prst="ellipse">
            <a:avLst/>
          </a:prstGeom>
          <a:ln/>
          <a:effectLst>
            <a:outerShdw blurRad="152400" dist="317500" dir="5400000" sx="90000" sy="-19000" rotWithShape="0">
              <a:prstClr val="black">
                <a:alpha val="15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smtClean="0">
                <a:latin typeface="Arial Black" panose="020B0A04020102020204" pitchFamily="34" charset="0"/>
              </a:rPr>
              <a:t>Palabras sobresdrújulas</a:t>
            </a:r>
            <a:endParaRPr lang="es-PE" dirty="0">
              <a:latin typeface="Arial Black" panose="020B0A04020102020204" pitchFamily="34" charset="0"/>
            </a:endParaRPr>
          </a:p>
        </p:txBody>
      </p:sp>
      <p:cxnSp>
        <p:nvCxnSpPr>
          <p:cNvPr id="12" name="Conector recto 11"/>
          <p:cNvCxnSpPr/>
          <p:nvPr/>
        </p:nvCxnSpPr>
        <p:spPr>
          <a:xfrm>
            <a:off x="3195225" y="1225792"/>
            <a:ext cx="37445" cy="4888288"/>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cxnSp>
        <p:nvCxnSpPr>
          <p:cNvPr id="15" name="Conector recto 14"/>
          <p:cNvCxnSpPr/>
          <p:nvPr/>
        </p:nvCxnSpPr>
        <p:spPr>
          <a:xfrm flipV="1">
            <a:off x="3204377" y="1210650"/>
            <a:ext cx="426099" cy="15142"/>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cxnSp>
        <p:nvCxnSpPr>
          <p:cNvPr id="21" name="Conector recto 20"/>
          <p:cNvCxnSpPr>
            <a:endCxn id="8" idx="2"/>
          </p:cNvCxnSpPr>
          <p:nvPr/>
        </p:nvCxnSpPr>
        <p:spPr>
          <a:xfrm>
            <a:off x="3249756" y="2730165"/>
            <a:ext cx="290849" cy="4249"/>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cxnSp>
        <p:nvCxnSpPr>
          <p:cNvPr id="24" name="Conector recto 23"/>
          <p:cNvCxnSpPr>
            <a:endCxn id="9" idx="2"/>
          </p:cNvCxnSpPr>
          <p:nvPr/>
        </p:nvCxnSpPr>
        <p:spPr>
          <a:xfrm>
            <a:off x="3249756" y="4305700"/>
            <a:ext cx="212685"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cxnSp>
        <p:nvCxnSpPr>
          <p:cNvPr id="30" name="Conector recto 29"/>
          <p:cNvCxnSpPr/>
          <p:nvPr/>
        </p:nvCxnSpPr>
        <p:spPr>
          <a:xfrm flipV="1">
            <a:off x="3232670" y="6114080"/>
            <a:ext cx="206524" cy="1"/>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cxnSp>
        <p:nvCxnSpPr>
          <p:cNvPr id="36" name="Conector recto 35"/>
          <p:cNvCxnSpPr/>
          <p:nvPr/>
        </p:nvCxnSpPr>
        <p:spPr>
          <a:xfrm>
            <a:off x="2801307" y="3223647"/>
            <a:ext cx="359045" cy="0"/>
          </a:xfrm>
          <a:prstGeom prst="line">
            <a:avLst/>
          </a:prstGeom>
          <a:ln>
            <a:solidFill>
              <a:srgbClr val="FF0000"/>
            </a:solidFill>
          </a:ln>
        </p:spPr>
        <p:style>
          <a:lnRef idx="3">
            <a:schemeClr val="accent5"/>
          </a:lnRef>
          <a:fillRef idx="0">
            <a:schemeClr val="accent5"/>
          </a:fillRef>
          <a:effectRef idx="2">
            <a:schemeClr val="accent5"/>
          </a:effectRef>
          <a:fontRef idx="minor">
            <a:schemeClr val="tx1"/>
          </a:fontRef>
        </p:style>
      </p:cxnSp>
      <p:sp>
        <p:nvSpPr>
          <p:cNvPr id="41" name="Flecha derecha 40"/>
          <p:cNvSpPr/>
          <p:nvPr/>
        </p:nvSpPr>
        <p:spPr>
          <a:xfrm>
            <a:off x="6392747" y="935078"/>
            <a:ext cx="898902" cy="484632"/>
          </a:xfrm>
          <a:prstGeom prst="right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2" name="Flecha derecha 41"/>
          <p:cNvSpPr/>
          <p:nvPr/>
        </p:nvSpPr>
        <p:spPr>
          <a:xfrm>
            <a:off x="6392747" y="2522657"/>
            <a:ext cx="898902" cy="484632"/>
          </a:xfrm>
          <a:prstGeom prst="right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3" name="Flecha derecha 42"/>
          <p:cNvSpPr/>
          <p:nvPr/>
        </p:nvSpPr>
        <p:spPr>
          <a:xfrm>
            <a:off x="6392747" y="4110236"/>
            <a:ext cx="898902" cy="484632"/>
          </a:xfrm>
          <a:prstGeom prst="right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4" name="Flecha derecha 43"/>
          <p:cNvSpPr/>
          <p:nvPr/>
        </p:nvSpPr>
        <p:spPr>
          <a:xfrm>
            <a:off x="6392748" y="5824682"/>
            <a:ext cx="898902" cy="484632"/>
          </a:xfrm>
          <a:prstGeom prst="rightArrow">
            <a:avLst/>
          </a:prstGeom>
          <a:solidFill>
            <a:srgbClr val="FF0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6" name="Elipse 45"/>
          <p:cNvSpPr/>
          <p:nvPr/>
        </p:nvSpPr>
        <p:spPr>
          <a:xfrm>
            <a:off x="7291649" y="127329"/>
            <a:ext cx="4900350" cy="1657291"/>
          </a:xfrm>
          <a:prstGeom prst="ellipse">
            <a:avLst/>
          </a:prstGeom>
          <a:solidFill>
            <a:srgbClr val="0070C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s-PE" sz="1600" dirty="0" smtClean="0">
                <a:solidFill>
                  <a:schemeClr val="tx1"/>
                </a:solidFill>
                <a:latin typeface="Arial Black" panose="020B0A04020102020204" pitchFamily="34" charset="0"/>
              </a:rPr>
              <a:t>Tiene la fuerza de pronunciación en la última sílaba. Éstas llevan tilde cuando terminan en vocal o en la consonante (n o s).</a:t>
            </a:r>
            <a:endParaRPr lang="es-PE" sz="1600" dirty="0">
              <a:solidFill>
                <a:schemeClr val="tx1"/>
              </a:solidFill>
              <a:latin typeface="Arial Black" panose="020B0A04020102020204" pitchFamily="34" charset="0"/>
            </a:endParaRPr>
          </a:p>
        </p:txBody>
      </p:sp>
      <p:sp>
        <p:nvSpPr>
          <p:cNvPr id="47" name="Elipse 46"/>
          <p:cNvSpPr/>
          <p:nvPr/>
        </p:nvSpPr>
        <p:spPr>
          <a:xfrm>
            <a:off x="7299702" y="1912460"/>
            <a:ext cx="4892298" cy="1529771"/>
          </a:xfrm>
          <a:prstGeom prst="ellipse">
            <a:avLst/>
          </a:prstGeom>
          <a:solidFill>
            <a:srgbClr val="0070C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s-PE" sz="1600" dirty="0">
                <a:latin typeface="Arial Black" panose="020B0A04020102020204" pitchFamily="34" charset="0"/>
              </a:rPr>
              <a:t>T</a:t>
            </a:r>
            <a:r>
              <a:rPr lang="es-PE" sz="1600" dirty="0" smtClean="0">
                <a:latin typeface="Arial Black" panose="020B0A04020102020204" pitchFamily="34" charset="0"/>
              </a:rPr>
              <a:t>ienen el acento prosódico en la penúltima sílaba. Llevan tilde cuando terminan en consonante que no sea (n ni s).</a:t>
            </a:r>
            <a:endParaRPr lang="es-PE" sz="1600" dirty="0">
              <a:latin typeface="Arial Black" panose="020B0A04020102020204" pitchFamily="34" charset="0"/>
            </a:endParaRPr>
          </a:p>
        </p:txBody>
      </p:sp>
      <p:sp>
        <p:nvSpPr>
          <p:cNvPr id="48" name="Elipse 47"/>
          <p:cNvSpPr/>
          <p:nvPr/>
        </p:nvSpPr>
        <p:spPr>
          <a:xfrm>
            <a:off x="7291649" y="3654440"/>
            <a:ext cx="4900351" cy="1401301"/>
          </a:xfrm>
          <a:prstGeom prst="ellipse">
            <a:avLst/>
          </a:prstGeom>
          <a:solidFill>
            <a:srgbClr val="0070C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s-PE" sz="1600" dirty="0">
                <a:latin typeface="Arial Black" panose="020B0A04020102020204" pitchFamily="34" charset="0"/>
              </a:rPr>
              <a:t>T</a:t>
            </a:r>
            <a:r>
              <a:rPr lang="es-PE" sz="1600" dirty="0" smtClean="0">
                <a:latin typeface="Arial Black" panose="020B0A04020102020204" pitchFamily="34" charset="0"/>
              </a:rPr>
              <a:t>ienen la sílaba tónica en la antepenúltima sílaba. Siempre se acentúan ortográficamente. </a:t>
            </a:r>
            <a:endParaRPr lang="es-PE" sz="1600" dirty="0">
              <a:latin typeface="Arial Black" panose="020B0A04020102020204" pitchFamily="34" charset="0"/>
            </a:endParaRPr>
          </a:p>
        </p:txBody>
      </p:sp>
      <p:sp>
        <p:nvSpPr>
          <p:cNvPr id="49" name="Elipse 48"/>
          <p:cNvSpPr/>
          <p:nvPr/>
        </p:nvSpPr>
        <p:spPr>
          <a:xfrm>
            <a:off x="7291649" y="5344848"/>
            <a:ext cx="4900350" cy="1444300"/>
          </a:xfrm>
          <a:prstGeom prst="ellipse">
            <a:avLst/>
          </a:prstGeom>
          <a:solidFill>
            <a:srgbClr val="0070C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s-PE" sz="1600" dirty="0">
                <a:latin typeface="Arial Black" panose="020B0A04020102020204" pitchFamily="34" charset="0"/>
              </a:rPr>
              <a:t>T</a:t>
            </a:r>
            <a:r>
              <a:rPr lang="es-PE" sz="1600" dirty="0" smtClean="0">
                <a:latin typeface="Arial Black" panose="020B0A04020102020204" pitchFamily="34" charset="0"/>
              </a:rPr>
              <a:t>iene su mayor fuerza de pronunciación en la sílaba anterior a la antepenúltima.</a:t>
            </a:r>
            <a:endParaRPr lang="es-PE" sz="1600" dirty="0">
              <a:latin typeface="Arial Black" panose="020B0A04020102020204" pitchFamily="34" charset="0"/>
            </a:endParaRPr>
          </a:p>
        </p:txBody>
      </p:sp>
      <p:pic>
        <p:nvPicPr>
          <p:cNvPr id="2050" name="Picture 2" descr="Resultado de imagen para ACENTUAC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32"/>
            <a:ext cx="2381250" cy="1260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375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p:cNvSpPr/>
          <p:nvPr/>
        </p:nvSpPr>
        <p:spPr>
          <a:xfrm>
            <a:off x="139485" y="271220"/>
            <a:ext cx="3270142" cy="9144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smtClean="0">
                <a:latin typeface="Arial Black" panose="020B0A04020102020204" pitchFamily="34" charset="0"/>
              </a:rPr>
              <a:t>LOS DIPTONGOS</a:t>
            </a:r>
            <a:endParaRPr lang="es-PE" dirty="0">
              <a:latin typeface="Arial Black" panose="020B0A04020102020204" pitchFamily="34" charset="0"/>
            </a:endParaRPr>
          </a:p>
        </p:txBody>
      </p:sp>
      <p:sp>
        <p:nvSpPr>
          <p:cNvPr id="6" name="Elipse 5"/>
          <p:cNvSpPr/>
          <p:nvPr/>
        </p:nvSpPr>
        <p:spPr>
          <a:xfrm>
            <a:off x="139485" y="2413861"/>
            <a:ext cx="3270142" cy="9144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smtClean="0">
                <a:latin typeface="Arial Black" panose="020B0A04020102020204" pitchFamily="34" charset="0"/>
              </a:rPr>
              <a:t>LOS TRIPTONGOS</a:t>
            </a:r>
            <a:endParaRPr lang="es-PE" dirty="0">
              <a:latin typeface="Arial Black" panose="020B0A04020102020204" pitchFamily="34" charset="0"/>
            </a:endParaRPr>
          </a:p>
        </p:txBody>
      </p:sp>
      <p:sp>
        <p:nvSpPr>
          <p:cNvPr id="7" name="Elipse 6"/>
          <p:cNvSpPr/>
          <p:nvPr/>
        </p:nvSpPr>
        <p:spPr>
          <a:xfrm>
            <a:off x="139485" y="4471261"/>
            <a:ext cx="3270142" cy="9144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smtClean="0">
                <a:latin typeface="Arial Black" panose="020B0A04020102020204" pitchFamily="34" charset="0"/>
              </a:rPr>
              <a:t>EL HIATO</a:t>
            </a:r>
            <a:endParaRPr lang="es-PE" dirty="0">
              <a:latin typeface="Arial Black" panose="020B0A04020102020204" pitchFamily="34" charset="0"/>
            </a:endParaRPr>
          </a:p>
        </p:txBody>
      </p:sp>
      <p:sp>
        <p:nvSpPr>
          <p:cNvPr id="8" name="Flecha derecha 7"/>
          <p:cNvSpPr/>
          <p:nvPr/>
        </p:nvSpPr>
        <p:spPr>
          <a:xfrm>
            <a:off x="3852334" y="495946"/>
            <a:ext cx="845666" cy="5369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Flecha derecha 8"/>
          <p:cNvSpPr/>
          <p:nvPr/>
        </p:nvSpPr>
        <p:spPr>
          <a:xfrm>
            <a:off x="3852335" y="2466245"/>
            <a:ext cx="845665" cy="685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Flecha derecha 9"/>
          <p:cNvSpPr/>
          <p:nvPr/>
        </p:nvSpPr>
        <p:spPr>
          <a:xfrm>
            <a:off x="3959312" y="4585367"/>
            <a:ext cx="845665" cy="686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Rectángulo redondeado 12"/>
          <p:cNvSpPr/>
          <p:nvPr/>
        </p:nvSpPr>
        <p:spPr>
          <a:xfrm>
            <a:off x="5354662" y="50758"/>
            <a:ext cx="5943601" cy="1479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mtClean="0"/>
              <a:t>se define como dos vocales que se pronuncian en una misma sílaba o emisión de aire. Se forma un diptongo al unir dos vocales débiles (i, u) o una vocal fuerte (a, e, o) con una débil,</a:t>
            </a:r>
            <a:endParaRPr lang="es-PE"/>
          </a:p>
        </p:txBody>
      </p:sp>
      <p:sp>
        <p:nvSpPr>
          <p:cNvPr id="14" name="Rectángulo redondeado 13"/>
          <p:cNvSpPr/>
          <p:nvPr/>
        </p:nvSpPr>
        <p:spPr>
          <a:xfrm>
            <a:off x="5354663" y="2088396"/>
            <a:ext cx="5943600" cy="1553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define el conjunto de tres vocales que se pronuncian en una sola sílaba. El triptongo se forma al ubicar una vocal fuerte entre dos vocales débiles. El acento ortográfico siempre recae sobre la vocal fuerte</a:t>
            </a:r>
            <a:endParaRPr lang="es-PE" dirty="0"/>
          </a:p>
        </p:txBody>
      </p:sp>
      <p:sp>
        <p:nvSpPr>
          <p:cNvPr id="15" name="Rectángulo redondeado 14"/>
          <p:cNvSpPr/>
          <p:nvPr/>
        </p:nvSpPr>
        <p:spPr>
          <a:xfrm>
            <a:off x="5354663" y="4200039"/>
            <a:ext cx="5943600" cy="1573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Se conoce como hiato a la combinación de dos vocales que no constituyen diptongo</a:t>
            </a:r>
            <a:endParaRPr lang="es-PE" dirty="0"/>
          </a:p>
        </p:txBody>
      </p:sp>
    </p:spTree>
    <p:extLst>
      <p:ext uri="{BB962C8B-B14F-4D97-AF65-F5344CB8AC3E}">
        <p14:creationId xmlns:p14="http://schemas.microsoft.com/office/powerpoint/2010/main" val="3419521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flipH="1">
            <a:off x="0" y="0"/>
            <a:ext cx="3363132" cy="176680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LOS MONOSÍLABOS</a:t>
            </a:r>
            <a:endParaRPr lang="es-PE" dirty="0">
              <a:latin typeface="Arial Black" panose="020B0A04020102020204" pitchFamily="34" charset="0"/>
            </a:endParaRPr>
          </a:p>
        </p:txBody>
      </p:sp>
      <p:sp>
        <p:nvSpPr>
          <p:cNvPr id="5" name="Elipse 4"/>
          <p:cNvSpPr/>
          <p:nvPr/>
        </p:nvSpPr>
        <p:spPr>
          <a:xfrm>
            <a:off x="6253555" y="24466"/>
            <a:ext cx="3192651" cy="124552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PE" dirty="0" smtClean="0"/>
              <a:t> El acento diacrítico</a:t>
            </a:r>
            <a:endParaRPr lang="es-PE" dirty="0"/>
          </a:p>
        </p:txBody>
      </p:sp>
      <p:sp>
        <p:nvSpPr>
          <p:cNvPr id="6" name="Flecha derecha 5"/>
          <p:cNvSpPr/>
          <p:nvPr/>
        </p:nvSpPr>
        <p:spPr>
          <a:xfrm rot="8125629">
            <a:off x="5749890" y="1579897"/>
            <a:ext cx="1666024" cy="63468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Rectángulo 7"/>
          <p:cNvSpPr/>
          <p:nvPr/>
        </p:nvSpPr>
        <p:spPr>
          <a:xfrm>
            <a:off x="4011958" y="3242639"/>
            <a:ext cx="2727701" cy="28917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EL pronombre</a:t>
            </a:r>
            <a:endParaRPr lang="es-PE" dirty="0">
              <a:latin typeface="Arial Black" panose="020B0A04020102020204" pitchFamily="34" charset="0"/>
            </a:endParaRPr>
          </a:p>
        </p:txBody>
      </p:sp>
      <p:sp>
        <p:nvSpPr>
          <p:cNvPr id="9" name="Rectángulo 8"/>
          <p:cNvSpPr/>
          <p:nvPr/>
        </p:nvSpPr>
        <p:spPr>
          <a:xfrm>
            <a:off x="4011959" y="3591057"/>
            <a:ext cx="2727701" cy="25855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TU adjetivo </a:t>
            </a:r>
            <a:endParaRPr lang="es-PE" dirty="0">
              <a:latin typeface="Arial Black" panose="020B0A04020102020204" pitchFamily="34" charset="0"/>
            </a:endParaRPr>
          </a:p>
        </p:txBody>
      </p:sp>
      <p:sp>
        <p:nvSpPr>
          <p:cNvPr id="10" name="Rectángulo 9"/>
          <p:cNvSpPr/>
          <p:nvPr/>
        </p:nvSpPr>
        <p:spPr>
          <a:xfrm>
            <a:off x="4011959" y="3926813"/>
            <a:ext cx="2727701" cy="24797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EL articulo </a:t>
            </a:r>
            <a:endParaRPr lang="es-PE" dirty="0">
              <a:latin typeface="Arial Black" panose="020B0A04020102020204" pitchFamily="34" charset="0"/>
            </a:endParaRPr>
          </a:p>
        </p:txBody>
      </p:sp>
      <p:sp>
        <p:nvSpPr>
          <p:cNvPr id="11" name="Rectángulo 10"/>
          <p:cNvSpPr/>
          <p:nvPr/>
        </p:nvSpPr>
        <p:spPr>
          <a:xfrm>
            <a:off x="4011960" y="4233267"/>
            <a:ext cx="2727701" cy="26319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SE pronombre </a:t>
            </a:r>
            <a:endParaRPr lang="es-PE" dirty="0">
              <a:latin typeface="Arial Black" panose="020B0A04020102020204" pitchFamily="34" charset="0"/>
            </a:endParaRPr>
          </a:p>
        </p:txBody>
      </p:sp>
      <p:sp>
        <p:nvSpPr>
          <p:cNvPr id="12" name="Rectángulo 11"/>
          <p:cNvSpPr/>
          <p:nvPr/>
        </p:nvSpPr>
        <p:spPr>
          <a:xfrm>
            <a:off x="4011960" y="4634794"/>
            <a:ext cx="2727701" cy="23312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MAS conjunción</a:t>
            </a:r>
            <a:endParaRPr lang="es-PE" dirty="0">
              <a:latin typeface="Arial Black" panose="020B0A04020102020204" pitchFamily="34" charset="0"/>
            </a:endParaRPr>
          </a:p>
        </p:txBody>
      </p:sp>
      <p:sp>
        <p:nvSpPr>
          <p:cNvPr id="13" name="Rectángulo 12"/>
          <p:cNvSpPr/>
          <p:nvPr/>
        </p:nvSpPr>
        <p:spPr>
          <a:xfrm>
            <a:off x="4011957" y="5012831"/>
            <a:ext cx="2727701" cy="22737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MI adjetivo</a:t>
            </a:r>
            <a:endParaRPr lang="es-PE" dirty="0">
              <a:latin typeface="Arial Black" panose="020B0A04020102020204" pitchFamily="34" charset="0"/>
            </a:endParaRPr>
          </a:p>
        </p:txBody>
      </p:sp>
      <p:sp>
        <p:nvSpPr>
          <p:cNvPr id="14" name="Rectángulo 13"/>
          <p:cNvSpPr/>
          <p:nvPr/>
        </p:nvSpPr>
        <p:spPr>
          <a:xfrm>
            <a:off x="4046825" y="5721880"/>
            <a:ext cx="2727700" cy="26074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DE preposición</a:t>
            </a:r>
            <a:endParaRPr lang="es-PE" dirty="0">
              <a:latin typeface="Arial Black" panose="020B0A04020102020204" pitchFamily="34" charset="0"/>
            </a:endParaRPr>
          </a:p>
        </p:txBody>
      </p:sp>
      <p:sp>
        <p:nvSpPr>
          <p:cNvPr id="15" name="Rectángulo 14"/>
          <p:cNvSpPr/>
          <p:nvPr/>
        </p:nvSpPr>
        <p:spPr>
          <a:xfrm>
            <a:off x="4011958" y="5354450"/>
            <a:ext cx="2727700" cy="26523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SI  conjunción </a:t>
            </a:r>
            <a:endParaRPr lang="es-PE" dirty="0">
              <a:latin typeface="Arial Black" panose="020B0A04020102020204" pitchFamily="34" charset="0"/>
            </a:endParaRPr>
          </a:p>
        </p:txBody>
      </p:sp>
      <p:sp>
        <p:nvSpPr>
          <p:cNvPr id="17" name="Rectángulo 16"/>
          <p:cNvSpPr/>
          <p:nvPr/>
        </p:nvSpPr>
        <p:spPr>
          <a:xfrm>
            <a:off x="8028113" y="3523995"/>
            <a:ext cx="4006320" cy="27991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TÚ    </a:t>
            </a:r>
            <a:r>
              <a:rPr lang="es-PE" dirty="0" smtClean="0">
                <a:latin typeface="Arial Black" panose="020B0A04020102020204" pitchFamily="34" charset="0"/>
              </a:rPr>
              <a:t>pronombre</a:t>
            </a:r>
            <a:endParaRPr lang="es-PE" dirty="0">
              <a:latin typeface="Arial Black" panose="020B0A04020102020204" pitchFamily="34" charset="0"/>
            </a:endParaRPr>
          </a:p>
        </p:txBody>
      </p:sp>
      <p:sp>
        <p:nvSpPr>
          <p:cNvPr id="18" name="Rectángulo 17"/>
          <p:cNvSpPr/>
          <p:nvPr/>
        </p:nvSpPr>
        <p:spPr>
          <a:xfrm>
            <a:off x="8028113" y="3917337"/>
            <a:ext cx="4006321" cy="30141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latin typeface="Arial Black" panose="020B0A04020102020204" pitchFamily="34" charset="0"/>
              </a:rPr>
              <a:t>É</a:t>
            </a:r>
            <a:r>
              <a:rPr lang="es-PE" dirty="0" smtClean="0">
                <a:latin typeface="Arial Black" panose="020B0A04020102020204" pitchFamily="34" charset="0"/>
              </a:rPr>
              <a:t>L   </a:t>
            </a:r>
            <a:r>
              <a:rPr lang="es-PE" dirty="0" smtClean="0">
                <a:latin typeface="Arial Black" panose="020B0A04020102020204" pitchFamily="34" charset="0"/>
              </a:rPr>
              <a:t>pronombre</a:t>
            </a:r>
            <a:endParaRPr lang="es-PE" dirty="0">
              <a:latin typeface="Arial Black" panose="020B0A04020102020204" pitchFamily="34" charset="0"/>
            </a:endParaRPr>
          </a:p>
        </p:txBody>
      </p:sp>
      <p:sp>
        <p:nvSpPr>
          <p:cNvPr id="19" name="Rectángulo 18"/>
          <p:cNvSpPr/>
          <p:nvPr/>
        </p:nvSpPr>
        <p:spPr>
          <a:xfrm>
            <a:off x="8028113" y="4312901"/>
            <a:ext cx="4006320" cy="26319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SÉ </a:t>
            </a:r>
            <a:r>
              <a:rPr lang="es-PE" dirty="0" smtClean="0">
                <a:latin typeface="Arial Black" panose="020B0A04020102020204" pitchFamily="34" charset="0"/>
              </a:rPr>
              <a:t>del verbo ser o saber</a:t>
            </a:r>
            <a:endParaRPr lang="es-PE" dirty="0">
              <a:latin typeface="Arial Black" panose="020B0A04020102020204" pitchFamily="34" charset="0"/>
            </a:endParaRPr>
          </a:p>
        </p:txBody>
      </p:sp>
      <p:sp>
        <p:nvSpPr>
          <p:cNvPr id="20" name="Rectángulo 19"/>
          <p:cNvSpPr/>
          <p:nvPr/>
        </p:nvSpPr>
        <p:spPr>
          <a:xfrm>
            <a:off x="8028113" y="4670245"/>
            <a:ext cx="4006320" cy="2592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MÁS     </a:t>
            </a:r>
            <a:r>
              <a:rPr lang="es-PE" dirty="0" smtClean="0">
                <a:latin typeface="Arial Black" panose="020B0A04020102020204" pitchFamily="34" charset="0"/>
              </a:rPr>
              <a:t>adverbio</a:t>
            </a:r>
            <a:endParaRPr lang="es-PE" dirty="0">
              <a:latin typeface="Arial Black" panose="020B0A04020102020204" pitchFamily="34" charset="0"/>
            </a:endParaRPr>
          </a:p>
        </p:txBody>
      </p:sp>
      <p:sp>
        <p:nvSpPr>
          <p:cNvPr id="21" name="Rectángulo 20"/>
          <p:cNvSpPr/>
          <p:nvPr/>
        </p:nvSpPr>
        <p:spPr>
          <a:xfrm>
            <a:off x="8020363" y="5338800"/>
            <a:ext cx="4006320" cy="26523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SÍ     </a:t>
            </a:r>
            <a:r>
              <a:rPr lang="es-PE" dirty="0" smtClean="0">
                <a:latin typeface="Arial Black" panose="020B0A04020102020204" pitchFamily="34" charset="0"/>
              </a:rPr>
              <a:t>afirmación</a:t>
            </a:r>
            <a:endParaRPr lang="es-PE" dirty="0">
              <a:latin typeface="Arial Black" panose="020B0A04020102020204" pitchFamily="34" charset="0"/>
            </a:endParaRPr>
          </a:p>
        </p:txBody>
      </p:sp>
      <p:sp>
        <p:nvSpPr>
          <p:cNvPr id="22" name="Rectángulo 21"/>
          <p:cNvSpPr/>
          <p:nvPr/>
        </p:nvSpPr>
        <p:spPr>
          <a:xfrm>
            <a:off x="8020365" y="5696188"/>
            <a:ext cx="4006319" cy="27077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mtClean="0">
                <a:latin typeface="Arial Black" panose="020B0A04020102020204" pitchFamily="34" charset="0"/>
              </a:rPr>
              <a:t>DÉ   </a:t>
            </a:r>
            <a:r>
              <a:rPr lang="es-PE" dirty="0" smtClean="0">
                <a:latin typeface="Arial Black" panose="020B0A04020102020204" pitchFamily="34" charset="0"/>
              </a:rPr>
              <a:t>del verbo dar</a:t>
            </a:r>
            <a:endParaRPr lang="es-PE" dirty="0">
              <a:latin typeface="Arial Black" panose="020B0A04020102020204" pitchFamily="34" charset="0"/>
            </a:endParaRPr>
          </a:p>
        </p:txBody>
      </p:sp>
      <p:sp>
        <p:nvSpPr>
          <p:cNvPr id="23" name="Rectángulo 22"/>
          <p:cNvSpPr/>
          <p:nvPr/>
        </p:nvSpPr>
        <p:spPr>
          <a:xfrm>
            <a:off x="8020364" y="4997443"/>
            <a:ext cx="4006319" cy="25122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MÍ     </a:t>
            </a:r>
            <a:r>
              <a:rPr lang="es-PE" dirty="0" smtClean="0">
                <a:latin typeface="Arial Black" panose="020B0A04020102020204" pitchFamily="34" charset="0"/>
              </a:rPr>
              <a:t>pronombre</a:t>
            </a:r>
            <a:endParaRPr lang="es-PE" dirty="0">
              <a:latin typeface="Arial Black" panose="020B0A04020102020204" pitchFamily="34" charset="0"/>
            </a:endParaRPr>
          </a:p>
        </p:txBody>
      </p:sp>
      <p:sp>
        <p:nvSpPr>
          <p:cNvPr id="24" name="Rectángulo 23"/>
          <p:cNvSpPr/>
          <p:nvPr/>
        </p:nvSpPr>
        <p:spPr>
          <a:xfrm>
            <a:off x="8028113" y="3186943"/>
            <a:ext cx="4006320" cy="26725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ÉL    </a:t>
            </a:r>
            <a:r>
              <a:rPr lang="es-PE" dirty="0" smtClean="0">
                <a:latin typeface="Arial Black" panose="020B0A04020102020204" pitchFamily="34" charset="0"/>
              </a:rPr>
              <a:t>sustantivo</a:t>
            </a:r>
            <a:endParaRPr lang="es-PE" dirty="0">
              <a:latin typeface="Arial Black" panose="020B0A04020102020204" pitchFamily="34" charset="0"/>
            </a:endParaRPr>
          </a:p>
        </p:txBody>
      </p:sp>
      <p:sp>
        <p:nvSpPr>
          <p:cNvPr id="25" name="Elipse 24"/>
          <p:cNvSpPr/>
          <p:nvPr/>
        </p:nvSpPr>
        <p:spPr>
          <a:xfrm>
            <a:off x="4046825" y="2687454"/>
            <a:ext cx="2456479" cy="49594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Sin tilde </a:t>
            </a:r>
            <a:endParaRPr lang="es-PE" dirty="0">
              <a:latin typeface="Arial Black" panose="020B0A04020102020204" pitchFamily="34" charset="0"/>
            </a:endParaRPr>
          </a:p>
        </p:txBody>
      </p:sp>
      <p:sp>
        <p:nvSpPr>
          <p:cNvPr id="26" name="Elipse 25"/>
          <p:cNvSpPr/>
          <p:nvPr/>
        </p:nvSpPr>
        <p:spPr>
          <a:xfrm>
            <a:off x="8028113" y="2432447"/>
            <a:ext cx="4006321" cy="65855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con tilde (acento diacrítico )</a:t>
            </a:r>
            <a:endParaRPr lang="es-PE" dirty="0">
              <a:latin typeface="Arial Black" panose="020B0A04020102020204" pitchFamily="34" charset="0"/>
            </a:endParaRPr>
          </a:p>
        </p:txBody>
      </p:sp>
      <p:sp>
        <p:nvSpPr>
          <p:cNvPr id="27" name="Flecha derecha 26"/>
          <p:cNvSpPr/>
          <p:nvPr/>
        </p:nvSpPr>
        <p:spPr>
          <a:xfrm flipV="1">
            <a:off x="3688597" y="568472"/>
            <a:ext cx="2198136" cy="50866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8" name="Flecha abajo 27"/>
          <p:cNvSpPr/>
          <p:nvPr/>
        </p:nvSpPr>
        <p:spPr>
          <a:xfrm rot="18351564">
            <a:off x="8702209" y="1043964"/>
            <a:ext cx="651387" cy="1584583"/>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                                                                             </a:t>
            </a:r>
            <a:endParaRPr lang="es-PE" dirty="0"/>
          </a:p>
        </p:txBody>
      </p:sp>
      <p:pic>
        <p:nvPicPr>
          <p:cNvPr id="3076" name="Picture 4" descr="Resultado de imagen para acentuaciÃ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6094"/>
            <a:ext cx="3873984"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449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p:cNvSpPr/>
          <p:nvPr/>
        </p:nvSpPr>
        <p:spPr>
          <a:xfrm>
            <a:off x="54243" y="27121"/>
            <a:ext cx="3479371" cy="165831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PE" dirty="0" smtClean="0">
                <a:latin typeface="Arial Black" panose="020B0A04020102020204" pitchFamily="34" charset="0"/>
              </a:rPr>
              <a:t>TILDE DIACRÍTICA EN LOS DEMOSTRATIVOS</a:t>
            </a:r>
            <a:endParaRPr lang="es-PE" dirty="0">
              <a:latin typeface="Arial Black" panose="020B0A04020102020204" pitchFamily="34" charset="0"/>
            </a:endParaRPr>
          </a:p>
        </p:txBody>
      </p:sp>
      <p:sp>
        <p:nvSpPr>
          <p:cNvPr id="6" name="Elipse 5"/>
          <p:cNvSpPr/>
          <p:nvPr/>
        </p:nvSpPr>
        <p:spPr>
          <a:xfrm>
            <a:off x="8707463" y="321571"/>
            <a:ext cx="3484537" cy="115074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PE" sz="1600" dirty="0" smtClean="0">
                <a:latin typeface="Arial Black" panose="020B0A04020102020204" pitchFamily="34" charset="0"/>
              </a:rPr>
              <a:t> Esto, eso, aquello nunca se acentúan por ser formas neutras</a:t>
            </a:r>
            <a:r>
              <a:rPr lang="es-PE" dirty="0" smtClean="0"/>
              <a:t>. </a:t>
            </a:r>
            <a:endParaRPr lang="es-PE" dirty="0"/>
          </a:p>
        </p:txBody>
      </p:sp>
      <p:sp>
        <p:nvSpPr>
          <p:cNvPr id="7" name="Elipse 6"/>
          <p:cNvSpPr/>
          <p:nvPr/>
        </p:nvSpPr>
        <p:spPr>
          <a:xfrm>
            <a:off x="54242" y="1844302"/>
            <a:ext cx="3864241" cy="151488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PE" dirty="0" smtClean="0">
                <a:latin typeface="Arial Black" panose="020B0A04020102020204" pitchFamily="34" charset="0"/>
              </a:rPr>
              <a:t>TILDE DIACRÍTICA EN       LOS INTERROGATIVOS Y EXCLAMATIVOS</a:t>
            </a:r>
            <a:endParaRPr lang="es-PE" dirty="0">
              <a:latin typeface="Arial Black" panose="020B0A04020102020204" pitchFamily="34" charset="0"/>
            </a:endParaRPr>
          </a:p>
        </p:txBody>
      </p:sp>
      <p:sp>
        <p:nvSpPr>
          <p:cNvPr id="8" name="Elipse 7"/>
          <p:cNvSpPr/>
          <p:nvPr/>
        </p:nvSpPr>
        <p:spPr>
          <a:xfrm>
            <a:off x="4216700" y="216307"/>
            <a:ext cx="3889811" cy="1278611"/>
          </a:xfrm>
          <a:prstGeom prst="ellipse">
            <a:avLst/>
          </a:prstGeom>
          <a:solidFill>
            <a:srgbClr val="0070C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s-PE" sz="1600" dirty="0" smtClean="0">
                <a:latin typeface="Arial Black" panose="020B0A04020102020204" pitchFamily="34" charset="0"/>
              </a:rPr>
              <a:t>Los demostrativos se acentúan cuando actúan como pronombres</a:t>
            </a:r>
            <a:r>
              <a:rPr lang="es-PE" dirty="0" smtClean="0">
                <a:latin typeface="Arial Black" panose="020B0A04020102020204" pitchFamily="34" charset="0"/>
              </a:rPr>
              <a:t>.</a:t>
            </a:r>
            <a:endParaRPr lang="es-PE" dirty="0">
              <a:latin typeface="Arial Black" panose="020B0A04020102020204" pitchFamily="34" charset="0"/>
            </a:endParaRPr>
          </a:p>
        </p:txBody>
      </p:sp>
      <p:sp>
        <p:nvSpPr>
          <p:cNvPr id="9" name="Elipse 8"/>
          <p:cNvSpPr/>
          <p:nvPr/>
        </p:nvSpPr>
        <p:spPr>
          <a:xfrm>
            <a:off x="5018222" y="1889401"/>
            <a:ext cx="4677903" cy="1469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Los interrogativos y exclamativos siempre se acentúan                                                                    </a:t>
            </a:r>
            <a:endParaRPr lang="es-PE" dirty="0"/>
          </a:p>
        </p:txBody>
      </p:sp>
      <p:sp>
        <p:nvSpPr>
          <p:cNvPr id="10" name="Elipse 9"/>
          <p:cNvSpPr/>
          <p:nvPr/>
        </p:nvSpPr>
        <p:spPr>
          <a:xfrm>
            <a:off x="0" y="4029562"/>
            <a:ext cx="3347634" cy="1851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latin typeface="Arial Black" panose="020B0A04020102020204" pitchFamily="34" charset="0"/>
              </a:rPr>
              <a:t>REGLAS PARA CASOS ESPECIALES</a:t>
            </a:r>
            <a:endParaRPr lang="es-PE" dirty="0">
              <a:latin typeface="Arial Black" panose="020B0A04020102020204" pitchFamily="34" charset="0"/>
            </a:endParaRPr>
          </a:p>
        </p:txBody>
      </p:sp>
      <p:sp>
        <p:nvSpPr>
          <p:cNvPr id="11" name="Rectángulo 10"/>
          <p:cNvSpPr/>
          <p:nvPr/>
        </p:nvSpPr>
        <p:spPr>
          <a:xfrm>
            <a:off x="4745711" y="3483206"/>
            <a:ext cx="4653365" cy="546356"/>
          </a:xfrm>
          <a:prstGeom prst="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Acentuación de palabras compuestas</a:t>
            </a:r>
            <a:endParaRPr lang="es-PE" dirty="0"/>
          </a:p>
        </p:txBody>
      </p:sp>
      <p:sp>
        <p:nvSpPr>
          <p:cNvPr id="12" name="Rectángulo 11"/>
          <p:cNvSpPr/>
          <p:nvPr/>
        </p:nvSpPr>
        <p:spPr>
          <a:xfrm>
            <a:off x="4798662" y="4758980"/>
            <a:ext cx="4600413" cy="457199"/>
          </a:xfrm>
          <a:prstGeom prst="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Acentuación de voces y expresiones latinas</a:t>
            </a:r>
            <a:endParaRPr lang="es-PE" dirty="0"/>
          </a:p>
        </p:txBody>
      </p:sp>
      <p:sp>
        <p:nvSpPr>
          <p:cNvPr id="13" name="Rectángulo 12"/>
          <p:cNvSpPr/>
          <p:nvPr/>
        </p:nvSpPr>
        <p:spPr>
          <a:xfrm>
            <a:off x="4798662" y="4153579"/>
            <a:ext cx="4600413" cy="515322"/>
          </a:xfrm>
          <a:prstGeom prst="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Acentuación de adverbios terminados con el sufijo mente </a:t>
            </a:r>
            <a:endParaRPr lang="es-PE" dirty="0"/>
          </a:p>
        </p:txBody>
      </p:sp>
      <p:sp>
        <p:nvSpPr>
          <p:cNvPr id="15" name="Rectángulo 14"/>
          <p:cNvSpPr/>
          <p:nvPr/>
        </p:nvSpPr>
        <p:spPr>
          <a:xfrm>
            <a:off x="4798662" y="5315959"/>
            <a:ext cx="4618495" cy="484374"/>
          </a:xfrm>
          <a:prstGeom prst="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Acentuación de palabras extranjeras</a:t>
            </a:r>
            <a:endParaRPr lang="es-PE" dirty="0"/>
          </a:p>
        </p:txBody>
      </p:sp>
      <p:sp>
        <p:nvSpPr>
          <p:cNvPr id="16" name="Rectángulo 15"/>
          <p:cNvSpPr/>
          <p:nvPr/>
        </p:nvSpPr>
        <p:spPr>
          <a:xfrm>
            <a:off x="4789621" y="5880712"/>
            <a:ext cx="4627536" cy="533636"/>
          </a:xfrm>
          <a:prstGeom prst="rec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mtClean="0"/>
              <a:t>Acentuación de letras mayúsculas</a:t>
            </a:r>
            <a:endParaRPr lang="es-PE"/>
          </a:p>
        </p:txBody>
      </p:sp>
      <p:cxnSp>
        <p:nvCxnSpPr>
          <p:cNvPr id="18" name="Conector recto 17"/>
          <p:cNvCxnSpPr/>
          <p:nvPr/>
        </p:nvCxnSpPr>
        <p:spPr>
          <a:xfrm flipH="1">
            <a:off x="4094980" y="3754998"/>
            <a:ext cx="33252" cy="2392532"/>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3" name="Conector recto 22"/>
          <p:cNvCxnSpPr>
            <a:endCxn id="10" idx="6"/>
          </p:cNvCxnSpPr>
          <p:nvPr/>
        </p:nvCxnSpPr>
        <p:spPr>
          <a:xfrm flipH="1">
            <a:off x="3347634" y="4936211"/>
            <a:ext cx="736932" cy="18926"/>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5" name="Conector recto 24"/>
          <p:cNvCxnSpPr/>
          <p:nvPr/>
        </p:nvCxnSpPr>
        <p:spPr>
          <a:xfrm>
            <a:off x="4161293" y="3754998"/>
            <a:ext cx="584418" cy="3323"/>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30" name="Conector recto 29"/>
          <p:cNvCxnSpPr>
            <a:endCxn id="13" idx="1"/>
          </p:cNvCxnSpPr>
          <p:nvPr/>
        </p:nvCxnSpPr>
        <p:spPr>
          <a:xfrm>
            <a:off x="4161293" y="4400541"/>
            <a:ext cx="637369" cy="10699"/>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38" name="Conector recto 37"/>
          <p:cNvCxnSpPr>
            <a:endCxn id="15" idx="1"/>
          </p:cNvCxnSpPr>
          <p:nvPr/>
        </p:nvCxnSpPr>
        <p:spPr>
          <a:xfrm>
            <a:off x="4094980" y="5558146"/>
            <a:ext cx="703682"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43" name="Conector recto 42"/>
          <p:cNvCxnSpPr/>
          <p:nvPr/>
        </p:nvCxnSpPr>
        <p:spPr>
          <a:xfrm flipV="1">
            <a:off x="4161293" y="3921071"/>
            <a:ext cx="0" cy="1084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ector recto 44"/>
          <p:cNvCxnSpPr>
            <a:endCxn id="12" idx="1"/>
          </p:cNvCxnSpPr>
          <p:nvPr/>
        </p:nvCxnSpPr>
        <p:spPr>
          <a:xfrm>
            <a:off x="4138646" y="4987579"/>
            <a:ext cx="660016" cy="1"/>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49" name="Conector recto 48"/>
          <p:cNvCxnSpPr>
            <a:endCxn id="16" idx="1"/>
          </p:cNvCxnSpPr>
          <p:nvPr/>
        </p:nvCxnSpPr>
        <p:spPr>
          <a:xfrm>
            <a:off x="4061730" y="6147530"/>
            <a:ext cx="727891" cy="0"/>
          </a:xfrm>
          <a:prstGeom prst="line">
            <a:avLst/>
          </a:prstGeom>
          <a:ln/>
        </p:spPr>
        <p:style>
          <a:lnRef idx="3">
            <a:schemeClr val="accent6"/>
          </a:lnRef>
          <a:fillRef idx="0">
            <a:schemeClr val="accent6"/>
          </a:fillRef>
          <a:effectRef idx="2">
            <a:schemeClr val="accent6"/>
          </a:effectRef>
          <a:fontRef idx="minor">
            <a:schemeClr val="tx1"/>
          </a:fontRef>
        </p:style>
      </p:cxnSp>
      <p:sp>
        <p:nvSpPr>
          <p:cNvPr id="66" name="Flecha derecha 65"/>
          <p:cNvSpPr/>
          <p:nvPr/>
        </p:nvSpPr>
        <p:spPr>
          <a:xfrm>
            <a:off x="3940882" y="2413417"/>
            <a:ext cx="874892" cy="521080"/>
          </a:xfrm>
          <a:prstGeom prst="rightArrow">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7" name="Flecha derecha 66"/>
          <p:cNvSpPr/>
          <p:nvPr/>
        </p:nvSpPr>
        <p:spPr>
          <a:xfrm>
            <a:off x="3591528" y="613964"/>
            <a:ext cx="606844" cy="484632"/>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8" name="Flecha derecha 67"/>
          <p:cNvSpPr/>
          <p:nvPr/>
        </p:nvSpPr>
        <p:spPr>
          <a:xfrm>
            <a:off x="8124840" y="619151"/>
            <a:ext cx="582624" cy="47586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79731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422</TotalTime>
  <Words>366</Words>
  <Application>Microsoft Office PowerPoint</Application>
  <PresentationFormat>Panorámica</PresentationFormat>
  <Paragraphs>53</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 Black</vt:lpstr>
      <vt:lpstr>Century Gothic</vt:lpstr>
      <vt:lpstr>Wingdings 3</vt:lpstr>
      <vt:lpstr>Sector</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32</cp:revision>
  <dcterms:created xsi:type="dcterms:W3CDTF">2018-11-02T00:01:38Z</dcterms:created>
  <dcterms:modified xsi:type="dcterms:W3CDTF">2018-11-02T16:05:38Z</dcterms:modified>
</cp:coreProperties>
</file>