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67" r:id="rId3"/>
    <p:sldId id="268" r:id="rId4"/>
    <p:sldId id="286" r:id="rId5"/>
    <p:sldId id="298" r:id="rId6"/>
    <p:sldId id="287" r:id="rId7"/>
    <p:sldId id="288" r:id="rId8"/>
    <p:sldId id="289" r:id="rId9"/>
    <p:sldId id="290" r:id="rId10"/>
    <p:sldId id="291" r:id="rId11"/>
    <p:sldId id="295" r:id="rId12"/>
    <p:sldId id="292" r:id="rId13"/>
    <p:sldId id="293" r:id="rId14"/>
    <p:sldId id="294" r:id="rId15"/>
    <p:sldId id="269" r:id="rId16"/>
    <p:sldId id="270" r:id="rId17"/>
    <p:sldId id="271" r:id="rId18"/>
    <p:sldId id="272" r:id="rId19"/>
    <p:sldId id="299" r:id="rId20"/>
    <p:sldId id="273" r:id="rId21"/>
    <p:sldId id="296" r:id="rId22"/>
    <p:sldId id="274" r:id="rId23"/>
    <p:sldId id="275" r:id="rId24"/>
    <p:sldId id="276" r:id="rId25"/>
    <p:sldId id="277" r:id="rId26"/>
    <p:sldId id="278" r:id="rId27"/>
    <p:sldId id="279" r:id="rId28"/>
    <p:sldId id="297" r:id="rId29"/>
    <p:sldId id="280" r:id="rId30"/>
    <p:sldId id="281" r:id="rId31"/>
    <p:sldId id="282" r:id="rId32"/>
    <p:sldId id="283" r:id="rId33"/>
    <p:sldId id="284" r:id="rId34"/>
    <p:sldId id="285"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F2D64EC-D708-49AE-9A3A-7D5DAFDFC3CF}" type="datetimeFigureOut">
              <a:rPr lang="es-PE" smtClean="0"/>
              <a:t>17/11/2018</a:t>
            </a:fld>
            <a:endParaRPr lang="es-PE"/>
          </a:p>
        </p:txBody>
      </p:sp>
      <p:sp>
        <p:nvSpPr>
          <p:cNvPr id="17" name="16 Marcador de pie de página"/>
          <p:cNvSpPr>
            <a:spLocks noGrp="1"/>
          </p:cNvSpPr>
          <p:nvPr>
            <p:ph type="ftr" sz="quarter" idx="11"/>
          </p:nvPr>
        </p:nvSpPr>
        <p:spPr>
          <a:xfrm>
            <a:off x="5410200" y="4205288"/>
            <a:ext cx="1295400" cy="457200"/>
          </a:xfrm>
        </p:spPr>
        <p:txBody>
          <a:bodyPr/>
          <a:lstStyle/>
          <a:p>
            <a:endParaRPr lang="es-PE"/>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6FDCA66-4936-4585-9D5C-B341F4922B0C}"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F2D64EC-D708-49AE-9A3A-7D5DAFDFC3CF}" type="datetimeFigureOut">
              <a:rPr lang="es-PE" smtClean="0"/>
              <a:t>17/11/2018</a:t>
            </a:fld>
            <a:endParaRPr lang="es-PE"/>
          </a:p>
        </p:txBody>
      </p:sp>
      <p:sp>
        <p:nvSpPr>
          <p:cNvPr id="27" name="26 Marcador de número de diapositiva"/>
          <p:cNvSpPr>
            <a:spLocks noGrp="1"/>
          </p:cNvSpPr>
          <p:nvPr>
            <p:ph type="sldNum" sz="quarter" idx="11"/>
          </p:nvPr>
        </p:nvSpPr>
        <p:spPr/>
        <p:txBody>
          <a:bodyPr rtlCol="0"/>
          <a:lstStyle/>
          <a:p>
            <a:fld id="{46FDCA66-4936-4585-9D5C-B341F4922B0C}" type="slidenum">
              <a:rPr lang="es-PE" smtClean="0"/>
              <a:t>‹Nº›</a:t>
            </a:fld>
            <a:endParaRPr lang="es-PE"/>
          </a:p>
        </p:txBody>
      </p:sp>
      <p:sp>
        <p:nvSpPr>
          <p:cNvPr id="28" name="27 Marcador de pie de página"/>
          <p:cNvSpPr>
            <a:spLocks noGrp="1"/>
          </p:cNvSpPr>
          <p:nvPr>
            <p:ph type="ftr" sz="quarter" idx="12"/>
          </p:nvPr>
        </p:nvSpPr>
        <p:spPr/>
        <p:txBody>
          <a:bodyPr rtlCol="0"/>
          <a:lstStyle/>
          <a:p>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F2D64EC-D708-49AE-9A3A-7D5DAFDFC3CF}" type="datetimeFigureOut">
              <a:rPr lang="es-PE" smtClean="0"/>
              <a:t>17/11/2018</a:t>
            </a:fld>
            <a:endParaRPr lang="es-PE"/>
          </a:p>
        </p:txBody>
      </p:sp>
      <p:sp>
        <p:nvSpPr>
          <p:cNvPr id="4" name="3 Marcador de pie de página"/>
          <p:cNvSpPr>
            <a:spLocks noGrp="1"/>
          </p:cNvSpPr>
          <p:nvPr>
            <p:ph type="ftr" sz="quarter" idx="11"/>
          </p:nvPr>
        </p:nvSpPr>
        <p:spPr>
          <a:xfrm>
            <a:off x="5257800" y="612648"/>
            <a:ext cx="1325880" cy="457200"/>
          </a:xfrm>
        </p:spPr>
        <p:txBody>
          <a:bodyPr/>
          <a:lstStyle/>
          <a:p>
            <a:endParaRPr lang="es-PE"/>
          </a:p>
        </p:txBody>
      </p:sp>
      <p:sp>
        <p:nvSpPr>
          <p:cNvPr id="5" name="4 Marcador de número de diapositiva"/>
          <p:cNvSpPr>
            <a:spLocks noGrp="1"/>
          </p:cNvSpPr>
          <p:nvPr>
            <p:ph type="sldNum" sz="quarter" idx="12"/>
          </p:nvPr>
        </p:nvSpPr>
        <p:spPr>
          <a:xfrm>
            <a:off x="8174736" y="2272"/>
            <a:ext cx="762000" cy="365760"/>
          </a:xfrm>
        </p:spPr>
        <p:txBody>
          <a:bodyPr/>
          <a:lstStyle/>
          <a:p>
            <a:fld id="{46FDCA66-4936-4585-9D5C-B341F4922B0C}"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F2D64EC-D708-49AE-9A3A-7D5DAFDFC3CF}" type="datetimeFigureOut">
              <a:rPr lang="es-PE" smtClean="0"/>
              <a:t>17/11/2018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FDCA66-4936-4585-9D5C-B341F4922B0C}"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F2D64EC-D708-49AE-9A3A-7D5DAFDFC3CF}" type="datetimeFigureOut">
              <a:rPr lang="es-PE" smtClean="0"/>
              <a:t>17/11/2018</a:t>
            </a:fld>
            <a:endParaRPr lang="es-PE"/>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PE"/>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6FDCA66-4936-4585-9D5C-B341F4922B0C}"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420888"/>
            <a:ext cx="8363272" cy="1800200"/>
          </a:xfrm>
        </p:spPr>
        <p:txBody>
          <a:bodyPr>
            <a:normAutofit/>
          </a:bodyPr>
          <a:lstStyle/>
          <a:p>
            <a:r>
              <a:rPr lang="es-PE" sz="4800" b="1" i="1" dirty="0" smtClean="0"/>
              <a:t>NOTARIADO </a:t>
            </a:r>
            <a:r>
              <a:rPr lang="es-PE" sz="4800" b="1" i="1" dirty="0" smtClean="0"/>
              <a:t>ELECTRÓNICO</a:t>
            </a:r>
            <a:endParaRPr lang="es-PE" sz="4800" b="1" i="1" dirty="0"/>
          </a:p>
        </p:txBody>
      </p:sp>
      <p:sp>
        <p:nvSpPr>
          <p:cNvPr id="4" name="Marcador de contenido 3"/>
          <p:cNvSpPr>
            <a:spLocks noGrp="1"/>
          </p:cNvSpPr>
          <p:nvPr>
            <p:ph idx="1"/>
          </p:nvPr>
        </p:nvSpPr>
        <p:spPr>
          <a:xfrm>
            <a:off x="457200" y="2249424"/>
            <a:ext cx="8003232" cy="1755640"/>
          </a:xfrm>
        </p:spPr>
        <p:txBody>
          <a:bodyPr/>
          <a:lstStyle/>
          <a:p>
            <a:pPr marL="109728" indent="0">
              <a:buNone/>
            </a:pPr>
            <a:endParaRPr lang="es-ES" dirty="0" smtClean="0"/>
          </a:p>
          <a:p>
            <a:pPr marL="109728" indent="0">
              <a:buNone/>
            </a:pPr>
            <a:endParaRPr lang="es-ES" dirty="0"/>
          </a:p>
          <a:p>
            <a:pPr marL="109728" indent="0">
              <a:buNone/>
            </a:pPr>
            <a:endParaRPr lang="es-ES" dirty="0"/>
          </a:p>
        </p:txBody>
      </p:sp>
    </p:spTree>
    <p:extLst>
      <p:ext uri="{BB962C8B-B14F-4D97-AF65-F5344CB8AC3E}">
        <p14:creationId xmlns:p14="http://schemas.microsoft.com/office/powerpoint/2010/main" val="96541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03544"/>
            <a:ext cx="8363272" cy="5593808"/>
          </a:xfrm>
        </p:spPr>
        <p:txBody>
          <a:bodyPr>
            <a:normAutofit fontScale="92500" lnSpcReduction="20000"/>
          </a:bodyPr>
          <a:lstStyle/>
          <a:p>
            <a:pPr marL="106680" indent="0" algn="just">
              <a:lnSpc>
                <a:spcPct val="150000"/>
              </a:lnSpc>
              <a:spcAft>
                <a:spcPts val="0"/>
              </a:spcAft>
              <a:buNone/>
            </a:pPr>
            <a:r>
              <a:rPr lang="es-PE" dirty="0">
                <a:latin typeface="Arial"/>
                <a:ea typeface="Calibri"/>
                <a:cs typeface="Times New Roman"/>
              </a:rPr>
              <a:t>En ese sentido, los requisitos del parte notarial previstos en el Decreto Legislativo Nº 1049, Decreto Legislativo del Notariado, tales como el rubricado, el sellado, la firma manuscrita del notario, entre otros; fueron suplidos por el uso de la firma digital, conforme al principio de equivalencia funcional aplicado en la Ley Nº 27269, Ley de Firmas y Certificados Digitales, así en como en el Reglamento de la Ley de Firmas y Certificados Digitales aprobado por D.S. N° 052-2008-PCM. </a:t>
            </a:r>
            <a:endParaRPr lang="es-PE" sz="2800" dirty="0">
              <a:ea typeface="Calibri"/>
              <a:cs typeface="Times New Roman"/>
            </a:endParaRPr>
          </a:p>
          <a:p>
            <a:endParaRPr lang="es-PE" dirty="0"/>
          </a:p>
        </p:txBody>
      </p:sp>
    </p:spTree>
    <p:extLst>
      <p:ext uri="{BB962C8B-B14F-4D97-AF65-F5344CB8AC3E}">
        <p14:creationId xmlns:p14="http://schemas.microsoft.com/office/powerpoint/2010/main" val="325341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¿Qué es el parte notarial?</a:t>
            </a:r>
            <a:endParaRPr lang="es-PE" dirty="0"/>
          </a:p>
        </p:txBody>
      </p:sp>
      <p:sp>
        <p:nvSpPr>
          <p:cNvPr id="3" name="2 Marcador de contenido"/>
          <p:cNvSpPr>
            <a:spLocks noGrp="1"/>
          </p:cNvSpPr>
          <p:nvPr>
            <p:ph idx="1"/>
          </p:nvPr>
        </p:nvSpPr>
        <p:spPr/>
        <p:txBody>
          <a:bodyPr/>
          <a:lstStyle/>
          <a:p>
            <a:pPr algn="just"/>
            <a:r>
              <a:rPr lang="es-PE" dirty="0" smtClean="0">
                <a:latin typeface="Arial"/>
                <a:ea typeface="Calibri"/>
              </a:rPr>
              <a:t>El </a:t>
            </a:r>
            <a:r>
              <a:rPr lang="es-PE" dirty="0">
                <a:latin typeface="Arial"/>
                <a:ea typeface="Calibri"/>
              </a:rPr>
              <a:t>traslado del instrumento público protocolar notarial que incorpora la firma digital del notario y contiene la información de manera </a:t>
            </a:r>
            <a:r>
              <a:rPr lang="es-PE" dirty="0" err="1">
                <a:latin typeface="Arial"/>
                <a:ea typeface="Calibri"/>
              </a:rPr>
              <a:t>encriptada</a:t>
            </a:r>
            <a:r>
              <a:rPr lang="es-PE" dirty="0">
                <a:latin typeface="Arial"/>
                <a:ea typeface="Calibri"/>
              </a:rPr>
              <a:t> y segura de acuerdo a la Infraestructura Oficial de Firma Electrónica (IOFE</a:t>
            </a:r>
            <a:r>
              <a:rPr lang="es-PE" dirty="0" smtClean="0">
                <a:latin typeface="Arial"/>
                <a:ea typeface="Calibri"/>
              </a:rPr>
              <a:t>)</a:t>
            </a:r>
            <a:endParaRPr lang="es-PE" dirty="0"/>
          </a:p>
        </p:txBody>
      </p:sp>
    </p:spTree>
    <p:extLst>
      <p:ext uri="{BB962C8B-B14F-4D97-AF65-F5344CB8AC3E}">
        <p14:creationId xmlns:p14="http://schemas.microsoft.com/office/powerpoint/2010/main" val="115285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435280" cy="5593808"/>
          </a:xfrm>
        </p:spPr>
        <p:txBody>
          <a:bodyPr/>
          <a:lstStyle/>
          <a:p>
            <a:pPr marL="0" indent="0" algn="just">
              <a:buNone/>
            </a:pPr>
            <a:r>
              <a:rPr lang="es-PE" dirty="0"/>
              <a:t>La Superintendencia Nacional de los Registros Públicos - </a:t>
            </a:r>
            <a:r>
              <a:rPr lang="es-PE" dirty="0" smtClean="0"/>
              <a:t>SUNARP </a:t>
            </a:r>
            <a:r>
              <a:rPr lang="es-PE" dirty="0"/>
              <a:t>implementó una plataforma de servicios denominada “Sistema de Intermediación Digital” (</a:t>
            </a:r>
            <a:r>
              <a:rPr lang="es-PE" dirty="0" smtClean="0"/>
              <a:t>SID-SUNARP) </a:t>
            </a:r>
            <a:r>
              <a:rPr lang="es-PE" dirty="0"/>
              <a:t>para generar el parte notarial de firma electrónica a fin de ser firmado digitalmente por el notario, así como la constancia de anotación y asiento de inscripción con firma digital del registrador.</a:t>
            </a:r>
          </a:p>
        </p:txBody>
      </p:sp>
    </p:spTree>
    <p:extLst>
      <p:ext uri="{BB962C8B-B14F-4D97-AF65-F5344CB8AC3E}">
        <p14:creationId xmlns:p14="http://schemas.microsoft.com/office/powerpoint/2010/main" val="234366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229600" cy="4325112"/>
          </a:xfrm>
        </p:spPr>
        <p:txBody>
          <a:bodyPr/>
          <a:lstStyle/>
          <a:p>
            <a:pPr marL="0" indent="0" algn="just">
              <a:buNone/>
            </a:pPr>
            <a:r>
              <a:rPr lang="es-PE" dirty="0"/>
              <a:t>Es a partir de la incorporación de la Plataforma de Servicios – SID que se facilitó la presentación electrónica de partes notariales firmados digitalmente, en el Registro de Personas Jurídicas de la Oficina Registral de Lima, y progresivamente, en las demás oficinas registrales a nivel nacional; solo en los casos que contenían como acto inscribible la constitución de empresas. </a:t>
            </a:r>
          </a:p>
        </p:txBody>
      </p:sp>
    </p:spTree>
    <p:extLst>
      <p:ext uri="{BB962C8B-B14F-4D97-AF65-F5344CB8AC3E}">
        <p14:creationId xmlns:p14="http://schemas.microsoft.com/office/powerpoint/2010/main" val="333106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342900" lvl="0" indent="-342900">
              <a:spcBef>
                <a:spcPct val="20000"/>
              </a:spcBef>
            </a:pPr>
            <a:r>
              <a:rPr lang="es-PE" sz="2700" dirty="0">
                <a:solidFill>
                  <a:prstClr val="black"/>
                </a:solidFill>
                <a:ea typeface="+mn-ea"/>
                <a:cs typeface="+mn-cs"/>
              </a:rPr>
              <a:t>Para generar presentar e inscribir un parte notarial con firma digital mediante la plataforma de servicios, el notario debe: </a:t>
            </a:r>
            <a:br>
              <a:rPr lang="es-PE" sz="2700" dirty="0">
                <a:solidFill>
                  <a:prstClr val="black"/>
                </a:solidFill>
                <a:ea typeface="+mn-ea"/>
                <a:cs typeface="+mn-cs"/>
              </a:rPr>
            </a:br>
            <a:r>
              <a:rPr lang="es-PE" sz="2700" dirty="0" smtClean="0">
                <a:solidFill>
                  <a:prstClr val="black"/>
                </a:solidFill>
                <a:ea typeface="+mn-ea"/>
                <a:cs typeface="+mn-cs"/>
              </a:rPr>
              <a:t> </a:t>
            </a:r>
            <a:endParaRPr lang="es-PE" dirty="0"/>
          </a:p>
        </p:txBody>
      </p:sp>
      <p:sp>
        <p:nvSpPr>
          <p:cNvPr id="3" name="2 Marcador de contenido"/>
          <p:cNvSpPr>
            <a:spLocks noGrp="1"/>
          </p:cNvSpPr>
          <p:nvPr>
            <p:ph idx="1"/>
          </p:nvPr>
        </p:nvSpPr>
        <p:spPr/>
        <p:txBody>
          <a:bodyPr>
            <a:normAutofit lnSpcReduction="10000"/>
          </a:bodyPr>
          <a:lstStyle/>
          <a:p>
            <a:pPr marL="0" indent="0" algn="just">
              <a:buNone/>
            </a:pPr>
            <a:r>
              <a:rPr lang="es-PE" dirty="0" smtClean="0"/>
              <a:t>a) Solicitar </a:t>
            </a:r>
            <a:r>
              <a:rPr lang="es-PE" dirty="0"/>
              <a:t>a la </a:t>
            </a:r>
            <a:r>
              <a:rPr lang="es-PE" dirty="0" smtClean="0"/>
              <a:t>SUNARP </a:t>
            </a:r>
            <a:r>
              <a:rPr lang="es-PE" dirty="0"/>
              <a:t>el acceso a la plataforma de servicios utilizando el formulario aprobado y publicado en la página web institucional de la </a:t>
            </a:r>
            <a:r>
              <a:rPr lang="es-PE" dirty="0" err="1"/>
              <a:t>Sunarp</a:t>
            </a:r>
            <a:r>
              <a:rPr lang="es-PE" dirty="0"/>
              <a:t>.</a:t>
            </a:r>
          </a:p>
          <a:p>
            <a:pPr marL="0" indent="0" algn="just">
              <a:buNone/>
            </a:pPr>
            <a:r>
              <a:rPr lang="es-PE" dirty="0" smtClean="0"/>
              <a:t>b) Contar </a:t>
            </a:r>
            <a:r>
              <a:rPr lang="es-PE" dirty="0"/>
              <a:t>con el certificado digital vigente para autenticación y firma emitido por el RENIEC. </a:t>
            </a:r>
          </a:p>
          <a:p>
            <a:pPr marL="0" indent="0" algn="just">
              <a:buNone/>
            </a:pPr>
            <a:r>
              <a:rPr lang="es-PE" dirty="0" smtClean="0"/>
              <a:t>c) Suscribirse </a:t>
            </a:r>
            <a:r>
              <a:rPr lang="es-PE" dirty="0"/>
              <a:t>al servicio de publicidad registral en línea (SPRL) y tener en la cuenta prepago el saldo suficiente para el descuento de los derechos registrales.</a:t>
            </a:r>
          </a:p>
          <a:p>
            <a:endParaRPr lang="es-PE" dirty="0"/>
          </a:p>
        </p:txBody>
      </p:sp>
    </p:spTree>
    <p:extLst>
      <p:ext uri="{BB962C8B-B14F-4D97-AF65-F5344CB8AC3E}">
        <p14:creationId xmlns:p14="http://schemas.microsoft.com/office/powerpoint/2010/main" val="368945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Arial"/>
                <a:ea typeface="Calibri"/>
              </a:rPr>
              <a:t>Módulo Notario </a:t>
            </a:r>
            <a:endParaRPr lang="es-PE" dirty="0"/>
          </a:p>
        </p:txBody>
      </p:sp>
      <p:sp>
        <p:nvSpPr>
          <p:cNvPr id="3" name="2 Marcador de contenido"/>
          <p:cNvSpPr>
            <a:spLocks noGrp="1"/>
          </p:cNvSpPr>
          <p:nvPr>
            <p:ph idx="1"/>
          </p:nvPr>
        </p:nvSpPr>
        <p:spPr/>
        <p:txBody>
          <a:bodyPr/>
          <a:lstStyle/>
          <a:p>
            <a:pPr marL="449580" algn="just">
              <a:lnSpc>
                <a:spcPct val="150000"/>
              </a:lnSpc>
              <a:spcAft>
                <a:spcPts val="0"/>
              </a:spcAft>
            </a:pPr>
            <a:r>
              <a:rPr lang="es-PE" dirty="0">
                <a:latin typeface="Arial"/>
                <a:ea typeface="Calibri"/>
                <a:cs typeface="Times New Roman"/>
              </a:rPr>
              <a:t>E</a:t>
            </a:r>
            <a:r>
              <a:rPr lang="es-PE" dirty="0" smtClean="0">
                <a:latin typeface="Arial"/>
                <a:ea typeface="Calibri"/>
                <a:cs typeface="Times New Roman"/>
              </a:rPr>
              <a:t>s </a:t>
            </a:r>
            <a:r>
              <a:rPr lang="es-PE" dirty="0">
                <a:latin typeface="Arial"/>
                <a:ea typeface="Calibri"/>
                <a:cs typeface="Times New Roman"/>
              </a:rPr>
              <a:t>una aplicación que permite revisar, validar e incorporar la información brindada por el ciudadano con la finalidad de generar el parte notarial electrónico, la firma digital del notario y el envío a la </a:t>
            </a:r>
            <a:r>
              <a:rPr lang="es-PE" dirty="0" smtClean="0">
                <a:latin typeface="Arial"/>
                <a:ea typeface="Calibri"/>
                <a:cs typeface="Times New Roman"/>
              </a:rPr>
              <a:t>SUNARP. </a:t>
            </a:r>
            <a:endParaRPr lang="es-PE" sz="2800" dirty="0">
              <a:ea typeface="Calibri"/>
              <a:cs typeface="Times New Roman"/>
            </a:endParaRPr>
          </a:p>
          <a:p>
            <a:endParaRPr lang="es-PE" dirty="0"/>
          </a:p>
        </p:txBody>
      </p:sp>
    </p:spTree>
    <p:extLst>
      <p:ext uri="{BB962C8B-B14F-4D97-AF65-F5344CB8AC3E}">
        <p14:creationId xmlns:p14="http://schemas.microsoft.com/office/powerpoint/2010/main" val="17734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6792"/>
            <a:ext cx="8363272" cy="5017744"/>
          </a:xfrm>
        </p:spPr>
        <p:txBody>
          <a:bodyPr/>
          <a:lstStyle/>
          <a:p>
            <a:pPr algn="just"/>
            <a:r>
              <a:rPr lang="es-PE" dirty="0"/>
              <a:t>La funcionalidad del módulo notario se ejecuta mediante el uso de las bandejas de trabajo: de entrada de solicitudes, de solicitudes para firmar, de documentos para enviar a </a:t>
            </a:r>
            <a:r>
              <a:rPr lang="es-PE" dirty="0" smtClean="0"/>
              <a:t>SUNARP, </a:t>
            </a:r>
            <a:r>
              <a:rPr lang="es-PE" dirty="0"/>
              <a:t>de títulos enviados a SUNARP y de títulos observados. </a:t>
            </a:r>
          </a:p>
        </p:txBody>
      </p:sp>
    </p:spTree>
    <p:extLst>
      <p:ext uri="{BB962C8B-B14F-4D97-AF65-F5344CB8AC3E}">
        <p14:creationId xmlns:p14="http://schemas.microsoft.com/office/powerpoint/2010/main" val="427358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435280" cy="5521800"/>
          </a:xfrm>
        </p:spPr>
        <p:txBody>
          <a:bodyPr>
            <a:normAutofit fontScale="92500" lnSpcReduction="10000"/>
          </a:bodyPr>
          <a:lstStyle/>
          <a:p>
            <a:r>
              <a:rPr lang="es-PE" dirty="0"/>
              <a:t>La bandeja de entrada de solicitudes permite recibir y visualizar las solicitudes de los ciudadanos de acuerdo al acto materia de formalización, así como generar el proyecto de parte notarial en formato PDF para ser enviado a la bandeja de solicitudes para firmar. Para tales efectos, el notario deberá: </a:t>
            </a:r>
          </a:p>
          <a:p>
            <a:r>
              <a:rPr lang="es-PE" dirty="0"/>
              <a:t>(i)	Asignar el número de </a:t>
            </a:r>
            <a:r>
              <a:rPr lang="es-PE" dirty="0" err="1"/>
              <a:t>kardex</a:t>
            </a:r>
            <a:r>
              <a:rPr lang="es-PE" dirty="0"/>
              <a:t>, </a:t>
            </a:r>
          </a:p>
          <a:p>
            <a:r>
              <a:rPr lang="es-PE" dirty="0"/>
              <a:t>(ii)	Determinar los derechos registrales por el acto materia de formalización, pudiendo acceder a la calculadora registral, </a:t>
            </a:r>
          </a:p>
          <a:p>
            <a:r>
              <a:rPr lang="es-PE" dirty="0"/>
              <a:t>(iii)	Formular observaciones a los datos consignados por el ciudadano, cuando corresponda, </a:t>
            </a:r>
          </a:p>
          <a:p>
            <a:r>
              <a:rPr lang="es-PE" dirty="0"/>
              <a:t>(iv)	Ingresar la introducción, conclusión e insertos de ley. </a:t>
            </a:r>
          </a:p>
          <a:p>
            <a:endParaRPr lang="es-PE" dirty="0"/>
          </a:p>
        </p:txBody>
      </p:sp>
    </p:spTree>
    <p:extLst>
      <p:ext uri="{BB962C8B-B14F-4D97-AF65-F5344CB8AC3E}">
        <p14:creationId xmlns:p14="http://schemas.microsoft.com/office/powerpoint/2010/main" val="215356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endParaRPr lang="es-P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5" y="476672"/>
            <a:ext cx="9019748" cy="594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17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7928"/>
            <a:ext cx="8748463" cy="61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21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INTRODUCCIÓN </a:t>
            </a:r>
            <a:endParaRPr lang="es-PE" dirty="0"/>
          </a:p>
        </p:txBody>
      </p:sp>
      <p:sp>
        <p:nvSpPr>
          <p:cNvPr id="3" name="2 Marcador de contenido"/>
          <p:cNvSpPr>
            <a:spLocks noGrp="1"/>
          </p:cNvSpPr>
          <p:nvPr>
            <p:ph idx="1"/>
          </p:nvPr>
        </p:nvSpPr>
        <p:spPr/>
        <p:txBody>
          <a:bodyPr>
            <a:normAutofit fontScale="77500" lnSpcReduction="20000"/>
          </a:bodyPr>
          <a:lstStyle/>
          <a:p>
            <a:pPr algn="just">
              <a:lnSpc>
                <a:spcPct val="150000"/>
              </a:lnSpc>
              <a:spcAft>
                <a:spcPts val="0"/>
              </a:spcAft>
            </a:pPr>
            <a:r>
              <a:rPr lang="es-PE" dirty="0" smtClean="0">
                <a:latin typeface="Arial"/>
                <a:ea typeface="Calibri"/>
                <a:cs typeface="Times New Roman"/>
              </a:rPr>
              <a:t>El </a:t>
            </a:r>
            <a:r>
              <a:rPr lang="es-PE" dirty="0">
                <a:latin typeface="Arial"/>
                <a:ea typeface="Calibri"/>
                <a:cs typeface="Times New Roman"/>
              </a:rPr>
              <a:t>uso de las tecnologías de información y comunicación se encuentra integrado, de manera significativa, en la vida diaria de toda comunidad. Los avances tecnológicos, y en especial, las herramientas informáticas son aplicados, en forma imprescindible, por distintos sectores profesionales en sus tareas de ejercicio; sobre todo porque se convirtió en una demanda actual de la globalización, el desarrollo y la </a:t>
            </a:r>
            <a:r>
              <a:rPr lang="es-PE" dirty="0" smtClean="0">
                <a:latin typeface="Arial"/>
                <a:ea typeface="Calibri"/>
                <a:cs typeface="Times New Roman"/>
              </a:rPr>
              <a:t>modernidad </a:t>
            </a:r>
            <a:endParaRPr lang="es-PE" sz="2800" dirty="0">
              <a:ea typeface="Calibri"/>
              <a:cs typeface="Times New Roman"/>
            </a:endParaRPr>
          </a:p>
          <a:p>
            <a:endParaRPr lang="es-PE" dirty="0"/>
          </a:p>
        </p:txBody>
      </p:sp>
    </p:spTree>
    <p:extLst>
      <p:ext uri="{BB962C8B-B14F-4D97-AF65-F5344CB8AC3E}">
        <p14:creationId xmlns:p14="http://schemas.microsoft.com/office/powerpoint/2010/main" val="334941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¿Qué ES EL NOTARIADO ELECTRONICO ?</a:t>
            </a:r>
            <a:endParaRPr lang="es-PE" dirty="0"/>
          </a:p>
        </p:txBody>
      </p:sp>
      <p:sp>
        <p:nvSpPr>
          <p:cNvPr id="3" name="2 Marcador de contenido"/>
          <p:cNvSpPr>
            <a:spLocks noGrp="1"/>
          </p:cNvSpPr>
          <p:nvPr>
            <p:ph idx="1"/>
          </p:nvPr>
        </p:nvSpPr>
        <p:spPr/>
        <p:txBody>
          <a:bodyPr/>
          <a:lstStyle/>
          <a:p>
            <a:pPr algn="just"/>
            <a:r>
              <a:rPr lang="es-PE" dirty="0" smtClean="0">
                <a:solidFill>
                  <a:srgbClr val="535353"/>
                </a:solidFill>
                <a:latin typeface="Arial"/>
              </a:rPr>
              <a:t>Es la incorporación de </a:t>
            </a:r>
            <a:r>
              <a:rPr lang="es-PE" dirty="0">
                <a:solidFill>
                  <a:srgbClr val="535353"/>
                </a:solidFill>
                <a:latin typeface="Arial"/>
              </a:rPr>
              <a:t>las tecnologías de la información y la comunicación al desarrollo de la función notarial en beneficio de los ciudadanos.</a:t>
            </a:r>
          </a:p>
          <a:p>
            <a:r>
              <a:rPr lang="es-PE" dirty="0"/>
              <a:t/>
            </a:r>
            <a:br>
              <a:rPr lang="es-PE" dirty="0"/>
            </a:br>
            <a:endParaRPr lang="es-PE" dirty="0"/>
          </a:p>
        </p:txBody>
      </p:sp>
    </p:spTree>
    <p:extLst>
      <p:ext uri="{BB962C8B-B14F-4D97-AF65-F5344CB8AC3E}">
        <p14:creationId xmlns:p14="http://schemas.microsoft.com/office/powerpoint/2010/main" val="398852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36712"/>
            <a:ext cx="8435280" cy="5737824"/>
          </a:xfrm>
        </p:spPr>
        <p:txBody>
          <a:bodyPr>
            <a:normAutofit/>
          </a:bodyPr>
          <a:lstStyle/>
          <a:p>
            <a:pPr algn="just"/>
            <a:r>
              <a:rPr lang="es-PE" dirty="0">
                <a:latin typeface="Open Sans"/>
              </a:rPr>
              <a:t>Los mecanismos de cifrado de datos deben ser capaces no sólo de cifrar y descifrar documentos, sino también de distribuir y proteger las claves. De nada sirve que un documento esté cifrado si cualquiera puede obtener las dos claves. Para el buen funcionamiento del sistema es esencial que la clave privada permanezca secreta. Precisamente para mantener en secreto las claves surge el concepto de notario electrónico</a:t>
            </a:r>
            <a:r>
              <a:rPr lang="es-PE" dirty="0" smtClean="0">
                <a:latin typeface="Open Sans"/>
              </a:rPr>
              <a:t>. </a:t>
            </a:r>
            <a:endParaRPr lang="es-PE" dirty="0"/>
          </a:p>
        </p:txBody>
      </p:sp>
    </p:spTree>
    <p:extLst>
      <p:ext uri="{BB962C8B-B14F-4D97-AF65-F5344CB8AC3E}">
        <p14:creationId xmlns:p14="http://schemas.microsoft.com/office/powerpoint/2010/main" val="287735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229600" cy="1143000"/>
          </a:xfrm>
        </p:spPr>
        <p:txBody>
          <a:bodyPr>
            <a:normAutofit fontScale="90000"/>
          </a:bodyPr>
          <a:lstStyle/>
          <a:p>
            <a:r>
              <a:rPr lang="es-PE" dirty="0" smtClean="0"/>
              <a:t/>
            </a:r>
            <a:br>
              <a:rPr lang="es-PE" dirty="0" smtClean="0"/>
            </a:br>
            <a:r>
              <a:rPr lang="es-PE" dirty="0" smtClean="0"/>
              <a:t>Características </a:t>
            </a:r>
            <a:r>
              <a:rPr lang="es-PE" dirty="0"/>
              <a:t>del notario electrónico </a:t>
            </a:r>
            <a:br>
              <a:rPr lang="es-PE" dirty="0"/>
            </a:br>
            <a:endParaRPr lang="es-PE" dirty="0"/>
          </a:p>
        </p:txBody>
      </p:sp>
      <p:sp>
        <p:nvSpPr>
          <p:cNvPr id="3" name="2 Marcador de contenido"/>
          <p:cNvSpPr>
            <a:spLocks noGrp="1"/>
          </p:cNvSpPr>
          <p:nvPr>
            <p:ph idx="1"/>
          </p:nvPr>
        </p:nvSpPr>
        <p:spPr>
          <a:xfrm>
            <a:off x="251520" y="1412776"/>
            <a:ext cx="8738656" cy="5040560"/>
          </a:xfrm>
        </p:spPr>
        <p:txBody>
          <a:bodyPr>
            <a:normAutofit/>
          </a:bodyPr>
          <a:lstStyle/>
          <a:p>
            <a:pPr marL="0" indent="0" algn="just" fontAlgn="base">
              <a:buNone/>
            </a:pPr>
            <a:r>
              <a:rPr lang="es-PE" dirty="0" smtClean="0">
                <a:latin typeface="Open Sans"/>
              </a:rPr>
              <a:t>1</a:t>
            </a:r>
            <a:r>
              <a:rPr lang="es-PE" dirty="0">
                <a:latin typeface="Open Sans"/>
              </a:rPr>
              <a:t>.- Actúa previo requerimiento.</a:t>
            </a:r>
          </a:p>
          <a:p>
            <a:pPr marL="0" indent="0" algn="just" fontAlgn="base">
              <a:buNone/>
            </a:pPr>
            <a:r>
              <a:rPr lang="es-PE" dirty="0">
                <a:latin typeface="Open Sans"/>
              </a:rPr>
              <a:t>2</a:t>
            </a:r>
            <a:r>
              <a:rPr lang="es-PE" dirty="0" smtClean="0">
                <a:latin typeface="Open Sans"/>
              </a:rPr>
              <a:t>.-Expide </a:t>
            </a:r>
            <a:r>
              <a:rPr lang="es-PE" dirty="0">
                <a:latin typeface="Open Sans"/>
              </a:rPr>
              <a:t>certificados cifrados con su clave secreta. Como para descifrarlos se utiliza su clave pública, cualquiera puede leer los certificados. Es decir, que se emplean </a:t>
            </a:r>
            <a:r>
              <a:rPr lang="es-PE" dirty="0" err="1">
                <a:latin typeface="Open Sans"/>
              </a:rPr>
              <a:t>criptosistemas</a:t>
            </a:r>
            <a:r>
              <a:rPr lang="es-PE" dirty="0">
                <a:latin typeface="Open Sans"/>
              </a:rPr>
              <a:t> de doble clave (asimétricos).</a:t>
            </a:r>
          </a:p>
          <a:p>
            <a:pPr marL="0" indent="0" algn="just" fontAlgn="base">
              <a:buNone/>
            </a:pPr>
            <a:r>
              <a:rPr lang="es-PE" dirty="0">
                <a:latin typeface="Open Sans"/>
              </a:rPr>
              <a:t>3</a:t>
            </a:r>
            <a:r>
              <a:rPr lang="es-PE" dirty="0" smtClean="0">
                <a:latin typeface="Open Sans"/>
              </a:rPr>
              <a:t>.-En </a:t>
            </a:r>
            <a:r>
              <a:rPr lang="es-PE" dirty="0">
                <a:latin typeface="Open Sans"/>
              </a:rPr>
              <a:t>sus certificados hace constar el tiempo de la emisión.</a:t>
            </a:r>
          </a:p>
          <a:p>
            <a:pPr marL="0" indent="0" algn="just" fontAlgn="base">
              <a:buNone/>
            </a:pPr>
            <a:r>
              <a:rPr lang="es-PE" dirty="0">
                <a:latin typeface="Open Sans"/>
              </a:rPr>
              <a:t>4</a:t>
            </a:r>
            <a:r>
              <a:rPr lang="es-PE" dirty="0" smtClean="0">
                <a:latin typeface="Open Sans"/>
              </a:rPr>
              <a:t>.-Si </a:t>
            </a:r>
            <a:r>
              <a:rPr lang="es-PE" dirty="0">
                <a:latin typeface="Open Sans"/>
              </a:rPr>
              <a:t>alguien descubre la clave secreta del notario, se invalidan los certificados expedidos con posterioridad al momento del descubrimiento.</a:t>
            </a:r>
          </a:p>
          <a:p>
            <a:endParaRPr lang="es-PE" dirty="0"/>
          </a:p>
        </p:txBody>
      </p:sp>
    </p:spTree>
    <p:extLst>
      <p:ext uri="{BB962C8B-B14F-4D97-AF65-F5344CB8AC3E}">
        <p14:creationId xmlns:p14="http://schemas.microsoft.com/office/powerpoint/2010/main" val="1157999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a:t>Desventajas del parte notarial electrónico</a:t>
            </a:r>
            <a:r>
              <a:rPr lang="es-PE" dirty="0"/>
              <a:t/>
            </a:r>
            <a:br>
              <a:rPr lang="es-PE" dirty="0"/>
            </a:br>
            <a:endParaRPr lang="es-PE" dirty="0"/>
          </a:p>
        </p:txBody>
      </p:sp>
      <p:sp>
        <p:nvSpPr>
          <p:cNvPr id="3" name="2 Marcador de contenido"/>
          <p:cNvSpPr>
            <a:spLocks noGrp="1"/>
          </p:cNvSpPr>
          <p:nvPr>
            <p:ph idx="1"/>
          </p:nvPr>
        </p:nvSpPr>
        <p:spPr/>
        <p:txBody>
          <a:bodyPr/>
          <a:lstStyle/>
          <a:p>
            <a:pPr lvl="0"/>
            <a:r>
              <a:rPr lang="es-PE" dirty="0"/>
              <a:t>Potencial incompatibilidad, ya que no existe un estándar universal. </a:t>
            </a:r>
          </a:p>
          <a:p>
            <a:pPr lvl="0"/>
            <a:r>
              <a:rPr lang="es-PE" dirty="0"/>
              <a:t>La tecnología digital de imágenes es cambiante y puede caer en obsolescencia. </a:t>
            </a:r>
          </a:p>
          <a:p>
            <a:pPr lvl="0"/>
            <a:r>
              <a:rPr lang="es-PE" dirty="0"/>
              <a:t>El costo de gestión y de implementación (incluye preservación) es elevado.</a:t>
            </a:r>
          </a:p>
          <a:p>
            <a:pPr marL="109728" indent="0">
              <a:buNone/>
            </a:pPr>
            <a:endParaRPr lang="es-PE" dirty="0"/>
          </a:p>
        </p:txBody>
      </p:sp>
    </p:spTree>
    <p:extLst>
      <p:ext uri="{BB962C8B-B14F-4D97-AF65-F5344CB8AC3E}">
        <p14:creationId xmlns:p14="http://schemas.microsoft.com/office/powerpoint/2010/main" val="15051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363272" cy="936104"/>
          </a:xfrm>
        </p:spPr>
        <p:txBody>
          <a:bodyPr/>
          <a:lstStyle/>
          <a:p>
            <a:r>
              <a:rPr lang="es-PE" b="1" dirty="0"/>
              <a:t>Biometría </a:t>
            </a:r>
            <a:endParaRPr lang="es-PE" dirty="0"/>
          </a:p>
        </p:txBody>
      </p:sp>
      <p:sp>
        <p:nvSpPr>
          <p:cNvPr id="3" name="2 Marcador de contenido"/>
          <p:cNvSpPr>
            <a:spLocks noGrp="1"/>
          </p:cNvSpPr>
          <p:nvPr>
            <p:ph idx="1"/>
          </p:nvPr>
        </p:nvSpPr>
        <p:spPr>
          <a:xfrm>
            <a:off x="179512" y="1916832"/>
            <a:ext cx="8507288" cy="4657704"/>
          </a:xfrm>
        </p:spPr>
        <p:txBody>
          <a:bodyPr/>
          <a:lstStyle/>
          <a:p>
            <a:pPr algn="just"/>
            <a:r>
              <a:rPr lang="es-PE" dirty="0" smtClean="0"/>
              <a:t>El </a:t>
            </a:r>
            <a:r>
              <a:rPr lang="es-PE" dirty="0"/>
              <a:t>objetivo de los sistemas biométricos es la identificación (reconocimiento) o la autenticación (verificación) de los individuos sobre la base de algunas características fisiológicas o morfológicas. Se debe considerar que para el desarrollo de sistemas biométricos es fundamental distinguir precisamente su objetivo</a:t>
            </a:r>
          </a:p>
        </p:txBody>
      </p:sp>
    </p:spTree>
    <p:extLst>
      <p:ext uri="{BB962C8B-B14F-4D97-AF65-F5344CB8AC3E}">
        <p14:creationId xmlns:p14="http://schemas.microsoft.com/office/powerpoint/2010/main" val="357950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507288" cy="792088"/>
          </a:xfrm>
        </p:spPr>
        <p:txBody>
          <a:bodyPr/>
          <a:lstStyle/>
          <a:p>
            <a:pPr lvl="2" algn="l" rtl="0">
              <a:spcBef>
                <a:spcPct val="0"/>
              </a:spcBef>
            </a:pPr>
            <a:r>
              <a:rPr lang="es-PE" b="1" dirty="0"/>
              <a:t>Ventajas del Servicio de Verificación Biométrica: </a:t>
            </a:r>
            <a:r>
              <a:rPr lang="es-PE" sz="1600" dirty="0"/>
              <a:t/>
            </a:r>
            <a:br>
              <a:rPr lang="es-PE" sz="1600" dirty="0"/>
            </a:br>
            <a:endParaRPr lang="es-PE" dirty="0"/>
          </a:p>
        </p:txBody>
      </p:sp>
      <p:sp>
        <p:nvSpPr>
          <p:cNvPr id="3" name="2 Marcador de contenido"/>
          <p:cNvSpPr>
            <a:spLocks noGrp="1"/>
          </p:cNvSpPr>
          <p:nvPr>
            <p:ph idx="1"/>
          </p:nvPr>
        </p:nvSpPr>
        <p:spPr>
          <a:xfrm>
            <a:off x="107504" y="1412776"/>
            <a:ext cx="8712968" cy="5161760"/>
          </a:xfrm>
        </p:spPr>
        <p:txBody>
          <a:bodyPr>
            <a:normAutofit fontScale="70000" lnSpcReduction="20000"/>
          </a:bodyPr>
          <a:lstStyle/>
          <a:p>
            <a:pPr lvl="0"/>
            <a:r>
              <a:rPr lang="es-PE" dirty="0"/>
              <a:t>Cubre la necesidad de garantizar la plena verificación de identidad de todos los ciudadanos peruanos en la sociedad. </a:t>
            </a:r>
          </a:p>
          <a:p>
            <a:pPr lvl="0"/>
            <a:r>
              <a:rPr lang="es-PE" dirty="0"/>
              <a:t>Verifica la identidad de las personas de manera automática, porque es procesado por un sistema informático y la respuesta de la verificación es casi en tiempo real</a:t>
            </a:r>
            <a:r>
              <a:rPr lang="es-PE" dirty="0" smtClean="0"/>
              <a:t>.</a:t>
            </a:r>
            <a:endParaRPr lang="es-PE" dirty="0"/>
          </a:p>
          <a:p>
            <a:pPr lvl="0"/>
            <a:r>
              <a:rPr lang="es-PE" dirty="0"/>
              <a:t>Verifica la identidad de las personas de manera objetiva, porque ya no es una persona quien verifica (subjetivamente) la identidad de otra persona en forma manual con el DNI y el titular presente físicamente. </a:t>
            </a:r>
          </a:p>
          <a:p>
            <a:pPr lvl="0"/>
            <a:r>
              <a:rPr lang="es-PE" dirty="0"/>
              <a:t>El resultado del servicio es efectivo porque permite tomar decisiones de inmediato en los diversos usos aplicados por las entidades públicas y privadas</a:t>
            </a:r>
            <a:r>
              <a:rPr lang="es-PE" dirty="0" smtClean="0"/>
              <a:t>.</a:t>
            </a:r>
            <a:endParaRPr lang="es-PE" dirty="0"/>
          </a:p>
          <a:p>
            <a:pPr lvl="0"/>
            <a:r>
              <a:rPr lang="es-PE" dirty="0"/>
              <a:t>Evita al 100% la suplantación de la identidad en actos administrativos, comerciales, financieros y jurídicos de los ciudadanos. </a:t>
            </a:r>
          </a:p>
          <a:p>
            <a:pPr lvl="0"/>
            <a:r>
              <a:rPr lang="es-PE" dirty="0"/>
              <a:t>El servicio tiene amplia cobertura ya que la base de datos biométrica cuenta con el 99.0% de los ciudadanos peruanos.</a:t>
            </a:r>
          </a:p>
          <a:p>
            <a:pPr lvl="0"/>
            <a:r>
              <a:rPr lang="es-PE" dirty="0"/>
              <a:t>El acceso al servicio no requiere líneas dedicadas de comunicaciones, simplemente usa el Internet regular.</a:t>
            </a:r>
          </a:p>
          <a:p>
            <a:endParaRPr lang="es-PE" dirty="0"/>
          </a:p>
        </p:txBody>
      </p:sp>
    </p:spTree>
    <p:extLst>
      <p:ext uri="{BB962C8B-B14F-4D97-AF65-F5344CB8AC3E}">
        <p14:creationId xmlns:p14="http://schemas.microsoft.com/office/powerpoint/2010/main" val="1023509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20688"/>
            <a:ext cx="8507288" cy="1224136"/>
          </a:xfrm>
        </p:spPr>
        <p:txBody>
          <a:bodyPr>
            <a:normAutofit fontScale="90000"/>
          </a:bodyPr>
          <a:lstStyle/>
          <a:p>
            <a:r>
              <a:rPr lang="es-PE" b="1" dirty="0"/>
              <a:t>Desventajas del Servicio de Verificación Biométrica</a:t>
            </a:r>
            <a:endParaRPr lang="es-PE" dirty="0"/>
          </a:p>
        </p:txBody>
      </p:sp>
      <p:sp>
        <p:nvSpPr>
          <p:cNvPr id="3" name="2 Marcador de contenido"/>
          <p:cNvSpPr>
            <a:spLocks noGrp="1"/>
          </p:cNvSpPr>
          <p:nvPr>
            <p:ph idx="1"/>
          </p:nvPr>
        </p:nvSpPr>
        <p:spPr>
          <a:xfrm>
            <a:off x="107504" y="1916832"/>
            <a:ext cx="8712968" cy="4608512"/>
          </a:xfrm>
        </p:spPr>
        <p:txBody>
          <a:bodyPr>
            <a:normAutofit fontScale="77500" lnSpcReduction="20000"/>
          </a:bodyPr>
          <a:lstStyle/>
          <a:p>
            <a:pPr lvl="0"/>
            <a:r>
              <a:rPr lang="es-PE" dirty="0"/>
              <a:t>La precisión de la identificación biométrica AFIS, con todos sus logros, aún dista de ser perfecta. </a:t>
            </a:r>
          </a:p>
          <a:p>
            <a:pPr lvl="0"/>
            <a:r>
              <a:rPr lang="es-PE" dirty="0"/>
              <a:t>Existen falsos negativos y falsos positivos en rangos variables según los algoritmos utilizados, pero se puede establecer un promedio de precisión de 70 a 80%. </a:t>
            </a:r>
          </a:p>
          <a:p>
            <a:pPr lvl="0"/>
            <a:r>
              <a:rPr lang="es-PE" dirty="0"/>
              <a:t>Inversamente, existen las posibilidades de perder una identificación, aunque el equivalente esté en la base de datos, de 25</a:t>
            </a:r>
            <a:r>
              <a:rPr lang="es-PE" dirty="0" smtClean="0"/>
              <a:t>%.</a:t>
            </a:r>
            <a:endParaRPr lang="es-PE" dirty="0"/>
          </a:p>
          <a:p>
            <a:pPr lvl="0"/>
            <a:r>
              <a:rPr lang="es-PE" dirty="0"/>
              <a:t>Entre las principales causas está la calidad, estado o limpieza del escáner con el que se toma la muestra por comparar en la base de datos; o la mala calidad de las huellas dactilares de la persona, sea por su avanzada edad, por padecer de alguna enfermedad en la piel o porque la persona acostumbra manipular determinados químicos que van invariablemente borrando la impresión dactilar</a:t>
            </a:r>
            <a:r>
              <a:rPr lang="es-PE" dirty="0" smtClean="0"/>
              <a:t>.</a:t>
            </a:r>
            <a:endParaRPr lang="es-PE" dirty="0"/>
          </a:p>
          <a:p>
            <a:pPr lvl="0"/>
            <a:r>
              <a:rPr lang="es-PE" dirty="0"/>
              <a:t>La verificación no es </a:t>
            </a:r>
            <a:r>
              <a:rPr lang="es-PE" dirty="0" err="1"/>
              <a:t>decadactilar</a:t>
            </a:r>
            <a:r>
              <a:rPr lang="es-PE" dirty="0"/>
              <a:t> como en la mayoría de países del mundo sino </a:t>
            </a:r>
            <a:r>
              <a:rPr lang="es-PE" dirty="0" err="1"/>
              <a:t>monodactilar</a:t>
            </a:r>
            <a:r>
              <a:rPr lang="es-PE" dirty="0"/>
              <a:t>.</a:t>
            </a:r>
          </a:p>
          <a:p>
            <a:endParaRPr lang="es-PE" dirty="0"/>
          </a:p>
        </p:txBody>
      </p:sp>
    </p:spTree>
    <p:extLst>
      <p:ext uri="{BB962C8B-B14F-4D97-AF65-F5344CB8AC3E}">
        <p14:creationId xmlns:p14="http://schemas.microsoft.com/office/powerpoint/2010/main" val="2032911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435280" cy="1517104"/>
          </a:xfrm>
        </p:spPr>
        <p:txBody>
          <a:bodyPr>
            <a:normAutofit/>
          </a:bodyPr>
          <a:lstStyle/>
          <a:p>
            <a:pPr lvl="1" algn="l" rtl="0">
              <a:spcBef>
                <a:spcPct val="0"/>
              </a:spcBef>
            </a:pPr>
            <a:r>
              <a:rPr lang="es-PE" sz="2800" b="1" dirty="0"/>
              <a:t>Documento Nacional de Identidad electrónico </a:t>
            </a:r>
            <a:r>
              <a:rPr lang="es-PE" sz="2800" dirty="0"/>
              <a:t/>
            </a:r>
            <a:br>
              <a:rPr lang="es-PE" sz="2800" dirty="0"/>
            </a:br>
            <a:endParaRPr lang="es-PE" sz="2800" dirty="0"/>
          </a:p>
        </p:txBody>
      </p:sp>
      <p:sp>
        <p:nvSpPr>
          <p:cNvPr id="3" name="2 Marcador de contenido"/>
          <p:cNvSpPr>
            <a:spLocks noGrp="1"/>
          </p:cNvSpPr>
          <p:nvPr>
            <p:ph idx="1"/>
          </p:nvPr>
        </p:nvSpPr>
        <p:spPr>
          <a:xfrm>
            <a:off x="179512" y="1988840"/>
            <a:ext cx="8507288" cy="4585696"/>
          </a:xfrm>
        </p:spPr>
        <p:txBody>
          <a:bodyPr>
            <a:normAutofit/>
          </a:bodyPr>
          <a:lstStyle/>
          <a:p>
            <a:pPr algn="just"/>
            <a:r>
              <a:rPr lang="es-PE" dirty="0"/>
              <a:t>Según el Artículo N° 45 del Reglamento de la Ley de Firmas y Certificados Digitales: Es un Documento de Identidad emitido por el Registro Nacional de Identificación y Estado Civil - RENIEC que acredita presencial y electrónicamente la identidad personal de su titular permitiendo la firma digital de documentos electrónicos y el ejercicio del voto electrónico no presencial.</a:t>
            </a:r>
          </a:p>
          <a:p>
            <a:r>
              <a:rPr lang="es-PE" dirty="0"/>
              <a:t> </a:t>
            </a:r>
          </a:p>
          <a:p>
            <a:endParaRPr lang="es-PE" dirty="0"/>
          </a:p>
        </p:txBody>
      </p:sp>
    </p:spTree>
    <p:extLst>
      <p:ext uri="{BB962C8B-B14F-4D97-AF65-F5344CB8AC3E}">
        <p14:creationId xmlns:p14="http://schemas.microsoft.com/office/powerpoint/2010/main" val="4184031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DNI </a:t>
            </a:r>
            <a:r>
              <a:rPr lang="es-PE" dirty="0" err="1" smtClean="0"/>
              <a:t>Electronico</a:t>
            </a:r>
            <a:r>
              <a:rPr lang="es-PE" dirty="0" smtClean="0"/>
              <a:t> </a:t>
            </a:r>
            <a:endParaRPr lang="es-PE"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0" y="2354263"/>
            <a:ext cx="6985000" cy="4114800"/>
          </a:xfrm>
          <a:prstGeom prst="rect">
            <a:avLst/>
          </a:prstGeom>
        </p:spPr>
      </p:pic>
    </p:spTree>
    <p:extLst>
      <p:ext uri="{BB962C8B-B14F-4D97-AF65-F5344CB8AC3E}">
        <p14:creationId xmlns:p14="http://schemas.microsoft.com/office/powerpoint/2010/main" val="287915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3744416" cy="864096"/>
          </a:xfrm>
        </p:spPr>
        <p:txBody>
          <a:bodyPr>
            <a:noAutofit/>
          </a:bodyPr>
          <a:lstStyle/>
          <a:p>
            <a:pPr lvl="2" algn="just" rtl="0">
              <a:spcBef>
                <a:spcPct val="0"/>
              </a:spcBef>
            </a:pPr>
            <a:r>
              <a:rPr lang="es-PE" sz="3600" b="1" dirty="0" smtClean="0"/>
              <a:t>Usos del </a:t>
            </a:r>
            <a:r>
              <a:rPr lang="es-PE" sz="3600" b="1" dirty="0" err="1"/>
              <a:t>DNIe</a:t>
            </a:r>
            <a:r>
              <a:rPr lang="es-PE" sz="3600" b="1" dirty="0"/>
              <a:t> </a:t>
            </a:r>
            <a:r>
              <a:rPr lang="es-PE" sz="3600" dirty="0"/>
              <a:t/>
            </a:r>
            <a:br>
              <a:rPr lang="es-PE" sz="3600" dirty="0"/>
            </a:br>
            <a:endParaRPr lang="es-PE" sz="3600" dirty="0"/>
          </a:p>
        </p:txBody>
      </p:sp>
      <p:sp>
        <p:nvSpPr>
          <p:cNvPr id="3" name="2 Marcador de contenido"/>
          <p:cNvSpPr>
            <a:spLocks noGrp="1"/>
          </p:cNvSpPr>
          <p:nvPr>
            <p:ph idx="1"/>
          </p:nvPr>
        </p:nvSpPr>
        <p:spPr>
          <a:xfrm>
            <a:off x="251520" y="1340768"/>
            <a:ext cx="8640960" cy="5089752"/>
          </a:xfrm>
        </p:spPr>
        <p:txBody>
          <a:bodyPr>
            <a:normAutofit fontScale="77500" lnSpcReduction="20000"/>
          </a:bodyPr>
          <a:lstStyle/>
          <a:p>
            <a:pPr lvl="0" algn="just"/>
            <a:r>
              <a:rPr lang="es-PE" dirty="0"/>
              <a:t>Acreditación de identidad: El </a:t>
            </a:r>
            <a:r>
              <a:rPr lang="es-PE" dirty="0" err="1"/>
              <a:t>DNIe</a:t>
            </a:r>
            <a:r>
              <a:rPr lang="es-PE" dirty="0"/>
              <a:t> sirve para garantizar, en entornos presenciales y no presenciales, que una persona es quien dice ser. </a:t>
            </a:r>
          </a:p>
          <a:p>
            <a:pPr lvl="0" algn="just"/>
            <a:r>
              <a:rPr lang="es-PE" dirty="0"/>
              <a:t>Firma digital: De esta manera se reduce la cantidad de trámites y transacciones presenciales, así como el empleo de documentos físicos. </a:t>
            </a:r>
          </a:p>
          <a:p>
            <a:pPr lvl="0" algn="just"/>
            <a:r>
              <a:rPr lang="es-PE" dirty="0"/>
              <a:t>Verificación biométrica dactilar: El </a:t>
            </a:r>
            <a:r>
              <a:rPr lang="es-PE" dirty="0" err="1"/>
              <a:t>DNIe</a:t>
            </a:r>
            <a:r>
              <a:rPr lang="es-PE" dirty="0"/>
              <a:t> contiene la aplicación MOC (</a:t>
            </a:r>
            <a:r>
              <a:rPr lang="es-PE" dirty="0" err="1"/>
              <a:t>MatchOn-Card</a:t>
            </a:r>
            <a:r>
              <a:rPr lang="es-PE" dirty="0"/>
              <a:t>) que ejecuta la comparación, dentro del propio chip, de las plantillas biométricas (minucias) almacenadas con respecto a las que se obtienen a partir de las impresiones dactilares del ciudadano, respondiendo con resultado positivo o negativo acerca de dicha comparación. </a:t>
            </a:r>
          </a:p>
          <a:p>
            <a:pPr algn="just"/>
            <a:r>
              <a:rPr lang="es-PE" dirty="0"/>
              <a:t>Voto electrónico: El </a:t>
            </a:r>
            <a:r>
              <a:rPr lang="es-PE" dirty="0" err="1"/>
              <a:t>DNIe</a:t>
            </a:r>
            <a:r>
              <a:rPr lang="es-PE" dirty="0"/>
              <a:t> podrá ser utilizado para el voto electrónico presencial y, cuando el software esté disponible, también de manera remota (no presencial). Luego del sufragio, en el </a:t>
            </a:r>
            <a:r>
              <a:rPr lang="es-PE" dirty="0" err="1"/>
              <a:t>DNIe</a:t>
            </a:r>
            <a:r>
              <a:rPr lang="es-PE" dirty="0"/>
              <a:t> se registrarán las constancias de votación electrónica</a:t>
            </a:r>
          </a:p>
        </p:txBody>
      </p:sp>
    </p:spTree>
    <p:extLst>
      <p:ext uri="{BB962C8B-B14F-4D97-AF65-F5344CB8AC3E}">
        <p14:creationId xmlns:p14="http://schemas.microsoft.com/office/powerpoint/2010/main" val="10924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325112"/>
          </a:xfrm>
        </p:spPr>
        <p:txBody>
          <a:bodyPr>
            <a:normAutofit fontScale="85000" lnSpcReduction="10000"/>
          </a:bodyPr>
          <a:lstStyle/>
          <a:p>
            <a:pPr algn="just">
              <a:lnSpc>
                <a:spcPct val="150000"/>
              </a:lnSpc>
              <a:spcAft>
                <a:spcPts val="0"/>
              </a:spcAft>
            </a:pPr>
            <a:r>
              <a:rPr lang="es-PE" dirty="0">
                <a:latin typeface="Arial"/>
                <a:ea typeface="Calibri"/>
                <a:cs typeface="Times New Roman"/>
              </a:rPr>
              <a:t>La actividad notarial no ha permanecido descontextualizada de ese fenómeno; lo contrario, hubiera sido mantenerse al margen del progreso. De ahí, que el notariado se orientó a sumar el uso de las tecnologías en su actuación profesional, como una herramienta facilitadora que aplica conocimientos, técnicas, métodos e instrumentos, con el objetivo de agilizar y en su caso, optimizar procesos.</a:t>
            </a:r>
            <a:endParaRPr lang="es-PE" sz="2800" dirty="0">
              <a:ea typeface="Calibri"/>
              <a:cs typeface="Times New Roman"/>
            </a:endParaRPr>
          </a:p>
          <a:p>
            <a:endParaRPr lang="es-PE" dirty="0"/>
          </a:p>
        </p:txBody>
      </p:sp>
    </p:spTree>
    <p:extLst>
      <p:ext uri="{BB962C8B-B14F-4D97-AF65-F5344CB8AC3E}">
        <p14:creationId xmlns:p14="http://schemas.microsoft.com/office/powerpoint/2010/main" val="322429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48680"/>
            <a:ext cx="8507288" cy="792088"/>
          </a:xfrm>
        </p:spPr>
        <p:txBody>
          <a:bodyPr>
            <a:noAutofit/>
          </a:bodyPr>
          <a:lstStyle/>
          <a:p>
            <a:pPr lvl="2" algn="l" rtl="0">
              <a:spcBef>
                <a:spcPct val="0"/>
              </a:spcBef>
            </a:pPr>
            <a:r>
              <a:rPr lang="es-PE" sz="3200" b="1" dirty="0"/>
              <a:t>Ventajas del </a:t>
            </a:r>
            <a:r>
              <a:rPr lang="es-PE" sz="3200" b="1" dirty="0" err="1"/>
              <a:t>DNIe</a:t>
            </a:r>
            <a:r>
              <a:rPr lang="es-PE" sz="3200" b="1" dirty="0"/>
              <a:t> </a:t>
            </a:r>
            <a:r>
              <a:rPr lang="es-PE" sz="3200" dirty="0"/>
              <a:t/>
            </a:r>
            <a:br>
              <a:rPr lang="es-PE" sz="3200" dirty="0"/>
            </a:br>
            <a:endParaRPr lang="es-PE" sz="3200" dirty="0"/>
          </a:p>
        </p:txBody>
      </p:sp>
      <p:sp>
        <p:nvSpPr>
          <p:cNvPr id="3" name="2 Marcador de contenido"/>
          <p:cNvSpPr>
            <a:spLocks noGrp="1"/>
          </p:cNvSpPr>
          <p:nvPr>
            <p:ph idx="1"/>
          </p:nvPr>
        </p:nvSpPr>
        <p:spPr>
          <a:xfrm>
            <a:off x="107504" y="1052736"/>
            <a:ext cx="8856984" cy="5521800"/>
          </a:xfrm>
        </p:spPr>
        <p:txBody>
          <a:bodyPr>
            <a:normAutofit fontScale="62500" lnSpcReduction="20000"/>
          </a:bodyPr>
          <a:lstStyle/>
          <a:p>
            <a:pPr lvl="0"/>
            <a:r>
              <a:rPr lang="es-PE" dirty="0"/>
              <a:t>Facilidad y ahorro: Realizar transacciones y trámites seguros de manera virtual permite la optimización de los procesos, y un ahorro de tiempo y dinero para las partes involucradas. </a:t>
            </a:r>
          </a:p>
          <a:p>
            <a:pPr lvl="0"/>
            <a:r>
              <a:rPr lang="es-PE" dirty="0"/>
              <a:t>Seguridad: Al acreditar la identidad de una persona en medios virtuales, el </a:t>
            </a:r>
            <a:r>
              <a:rPr lang="es-PE" dirty="0" err="1"/>
              <a:t>DNIe</a:t>
            </a:r>
            <a:r>
              <a:rPr lang="es-PE" dirty="0"/>
              <a:t> hace posible la realización de transacciones y trámites seguros usando redes y sistemas de información. Un documento electrónico obtendrá validez jurídica si lleva una firma digital generada dentro del marco de la IOFE. El certificado digital que va dentro del </a:t>
            </a:r>
            <a:r>
              <a:rPr lang="es-PE" dirty="0" err="1"/>
              <a:t>DNIe</a:t>
            </a:r>
            <a:r>
              <a:rPr lang="es-PE" dirty="0"/>
              <a:t> es la constancia de que esa firma corresponde a la persona que elaboró el documento. Quien reciba un documento con firma digital tendrá la plena seguridad de la identidad del firmante y de que dicho documento no ha sido modificado luego de ser firmado. </a:t>
            </a:r>
          </a:p>
          <a:p>
            <a:pPr lvl="0"/>
            <a:r>
              <a:rPr lang="es-PE" dirty="0"/>
              <a:t>El </a:t>
            </a:r>
            <a:r>
              <a:rPr lang="es-PE" dirty="0" err="1"/>
              <a:t>DNIe</a:t>
            </a:r>
            <a:r>
              <a:rPr lang="es-PE" dirty="0"/>
              <a:t>, por tener más medidas de seguridad que el DNI tradicional, reduce las posibilidades de fraude y de suplantación de identidad. Así se incrementan la seguridad jurídica y la confianza en los medios virtuales. </a:t>
            </a:r>
          </a:p>
          <a:p>
            <a:pPr lvl="0"/>
            <a:r>
              <a:rPr lang="es-PE" dirty="0"/>
              <a:t>Impulso del comercio y el gobierno electrónico </a:t>
            </a:r>
          </a:p>
          <a:p>
            <a:pPr lvl="0"/>
            <a:r>
              <a:rPr lang="es-PE" dirty="0"/>
              <a:t>El </a:t>
            </a:r>
            <a:r>
              <a:rPr lang="es-PE" dirty="0" err="1"/>
              <a:t>DNIe</a:t>
            </a:r>
            <a:r>
              <a:rPr lang="es-PE" dirty="0"/>
              <a:t> facilita el acceso a productos y servicios a través de Internet. </a:t>
            </a:r>
          </a:p>
          <a:p>
            <a:pPr lvl="0"/>
            <a:r>
              <a:rPr lang="es-PE" dirty="0"/>
              <a:t>Con el </a:t>
            </a:r>
            <a:r>
              <a:rPr lang="es-PE" dirty="0" err="1"/>
              <a:t>DNIe</a:t>
            </a:r>
            <a:r>
              <a:rPr lang="es-PE" dirty="0"/>
              <a:t> la relación entre el ciudadano y entidades públicas o privadas, en medios virtuales, dejará de ser anónima, pues el ciudadano podrá acreditar su identidad. </a:t>
            </a:r>
          </a:p>
          <a:p>
            <a:pPr lvl="0"/>
            <a:r>
              <a:rPr lang="es-PE" dirty="0"/>
              <a:t>El </a:t>
            </a:r>
            <a:r>
              <a:rPr lang="es-PE" dirty="0" err="1"/>
              <a:t>DNIe</a:t>
            </a:r>
            <a:r>
              <a:rPr lang="es-PE" dirty="0"/>
              <a:t> aporta a la modernización y simplificación de la administración pública. </a:t>
            </a:r>
          </a:p>
          <a:p>
            <a:endParaRPr lang="es-PE" dirty="0"/>
          </a:p>
        </p:txBody>
      </p:sp>
    </p:spTree>
    <p:extLst>
      <p:ext uri="{BB962C8B-B14F-4D97-AF65-F5344CB8AC3E}">
        <p14:creationId xmlns:p14="http://schemas.microsoft.com/office/powerpoint/2010/main" val="1383755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836712"/>
            <a:ext cx="8435280" cy="936104"/>
          </a:xfrm>
        </p:spPr>
        <p:txBody>
          <a:bodyPr>
            <a:normAutofit fontScale="90000"/>
          </a:bodyPr>
          <a:lstStyle/>
          <a:p>
            <a:r>
              <a:rPr lang="es-PE" b="1" dirty="0"/>
              <a:t>NORTARIADO ELECTRONICO EN EL DERECHO </a:t>
            </a:r>
            <a:r>
              <a:rPr lang="es-PE" b="1" dirty="0" smtClean="0"/>
              <a:t>COMPARADO:  ESPAÑA</a:t>
            </a:r>
            <a:endParaRPr lang="es-PE" dirty="0"/>
          </a:p>
        </p:txBody>
      </p:sp>
      <p:sp>
        <p:nvSpPr>
          <p:cNvPr id="3" name="2 Marcador de contenido"/>
          <p:cNvSpPr>
            <a:spLocks noGrp="1"/>
          </p:cNvSpPr>
          <p:nvPr>
            <p:ph idx="1"/>
          </p:nvPr>
        </p:nvSpPr>
        <p:spPr>
          <a:xfrm>
            <a:off x="107504" y="1844824"/>
            <a:ext cx="8928992" cy="4729712"/>
          </a:xfrm>
        </p:spPr>
        <p:txBody>
          <a:bodyPr>
            <a:normAutofit fontScale="62500" lnSpcReduction="20000"/>
          </a:bodyPr>
          <a:lstStyle/>
          <a:p>
            <a:r>
              <a:rPr lang="es-PE" dirty="0"/>
              <a:t>En España mediante una ley se establece la implementación de todo lo correspondiente a avances tecnológicos e informáticos. Con la finalidad de brindar seguridad jurídica. Del mismo modo, se implementó un artículo a la Ley del Notariado existente, en el indica que los documentos que fueron expedidos por medios electrónicos no perderán su validez por estar escritos en alguna herramienta digital. </a:t>
            </a:r>
          </a:p>
          <a:p>
            <a:r>
              <a:rPr lang="es-PE" dirty="0"/>
              <a:t> </a:t>
            </a:r>
          </a:p>
          <a:p>
            <a:r>
              <a:rPr lang="es-PE" dirty="0"/>
              <a:t>En esta ley también se regula el uso y utilización de la firma electrónica del notario y registrador. Existe también en este país un decreto que diferenciaba: la firma electrónica y la firma electrónica avanzada. Esto permitía saber la identidad del individuo que firmaba. Este tipo de firma mantiene un vínculo único con la persona que la realiza y con los datos de la misma, esto permite que pueda identificarse cualquier fraude o alteración posterior</a:t>
            </a:r>
          </a:p>
          <a:p>
            <a:r>
              <a:rPr lang="es-PE" dirty="0"/>
              <a:t> </a:t>
            </a:r>
          </a:p>
          <a:p>
            <a:r>
              <a:rPr lang="es-PE" dirty="0"/>
              <a:t>En este país para que sean válidos y eficaces los contratos electrónicos deben cumplir con ciertos requisitos establecidos en la norma y además con el elemento denominado consentimiento. Para su validez no es necesario que las partes acuerden antes que el contrato será celebrado a través de medios electrónicos (Silva-Ruiz, s.f., p.158).</a:t>
            </a:r>
          </a:p>
          <a:p>
            <a:endParaRPr lang="es-PE" dirty="0"/>
          </a:p>
        </p:txBody>
      </p:sp>
    </p:spTree>
    <p:extLst>
      <p:ext uri="{BB962C8B-B14F-4D97-AF65-F5344CB8AC3E}">
        <p14:creationId xmlns:p14="http://schemas.microsoft.com/office/powerpoint/2010/main" val="156489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363272" cy="936104"/>
          </a:xfrm>
        </p:spPr>
        <p:txBody>
          <a:bodyPr/>
          <a:lstStyle/>
          <a:p>
            <a:r>
              <a:rPr lang="es-PE" b="1" dirty="0"/>
              <a:t>Colombia</a:t>
            </a:r>
            <a:endParaRPr lang="es-PE" dirty="0"/>
          </a:p>
        </p:txBody>
      </p:sp>
      <p:sp>
        <p:nvSpPr>
          <p:cNvPr id="3" name="2 Marcador de contenido"/>
          <p:cNvSpPr>
            <a:spLocks noGrp="1"/>
          </p:cNvSpPr>
          <p:nvPr>
            <p:ph idx="1"/>
          </p:nvPr>
        </p:nvSpPr>
        <p:spPr>
          <a:xfrm>
            <a:off x="251520" y="1628800"/>
            <a:ext cx="8568952" cy="4945736"/>
          </a:xfrm>
        </p:spPr>
        <p:txBody>
          <a:bodyPr>
            <a:normAutofit fontScale="85000" lnSpcReduction="20000"/>
          </a:bodyPr>
          <a:lstStyle/>
          <a:p>
            <a:pPr algn="just"/>
            <a:r>
              <a:rPr lang="es-PE" dirty="0"/>
              <a:t>Colombia incluyó en su ordenamiento el comercio electrónico por medio de una ley en la que se regula la entrada y el uso de datos en el 43 comercio electrónico y las firmas electrónicas. Esta ley regula detalladamente la firma electrónica y establece normas generales para la certificación y su validez. Del mismo modo regula los llamados documentos o certificados digitales</a:t>
            </a:r>
            <a:r>
              <a:rPr lang="es-PE" dirty="0" smtClean="0"/>
              <a:t>.</a:t>
            </a:r>
            <a:r>
              <a:rPr lang="es-PE" dirty="0"/>
              <a:t> </a:t>
            </a:r>
          </a:p>
          <a:p>
            <a:pPr algn="just"/>
            <a:r>
              <a:rPr lang="es-PE" dirty="0"/>
              <a:t>La norma en este país define a la firma electrónica como el grupo de datos que tiene como finalidad identificar a un individuo, muy aparte del nivel de seguridad que presente la firma. La firma digital por su parte está regulada en este ordenamiento como firma electrónica avanzada y ofrece un mayor nivel de seguridad. En esta última se puede reconocer debido a su alto nivel de seguridad la identidad del firmante y se puede impedir que quien firmo niegue que es su firma (Ortega, 2010).</a:t>
            </a:r>
          </a:p>
          <a:p>
            <a:endParaRPr lang="es-PE" dirty="0"/>
          </a:p>
        </p:txBody>
      </p:sp>
    </p:spTree>
    <p:extLst>
      <p:ext uri="{BB962C8B-B14F-4D97-AF65-F5344CB8AC3E}">
        <p14:creationId xmlns:p14="http://schemas.microsoft.com/office/powerpoint/2010/main" val="1590218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507288" cy="864096"/>
          </a:xfrm>
        </p:spPr>
        <p:txBody>
          <a:bodyPr>
            <a:normAutofit/>
          </a:bodyPr>
          <a:lstStyle/>
          <a:p>
            <a:pPr lvl="1" algn="l" rtl="0">
              <a:spcBef>
                <a:spcPct val="0"/>
              </a:spcBef>
            </a:pPr>
            <a:r>
              <a:rPr lang="es-PE" sz="3200" b="1" dirty="0"/>
              <a:t>Estados Unidos</a:t>
            </a:r>
            <a:endParaRPr lang="es-PE" sz="3200" dirty="0"/>
          </a:p>
        </p:txBody>
      </p:sp>
      <p:sp>
        <p:nvSpPr>
          <p:cNvPr id="3" name="2 Marcador de contenido"/>
          <p:cNvSpPr>
            <a:spLocks noGrp="1"/>
          </p:cNvSpPr>
          <p:nvPr>
            <p:ph idx="1"/>
          </p:nvPr>
        </p:nvSpPr>
        <p:spPr>
          <a:xfrm>
            <a:off x="107504" y="1484784"/>
            <a:ext cx="8579296" cy="5089752"/>
          </a:xfrm>
        </p:spPr>
        <p:txBody>
          <a:bodyPr>
            <a:normAutofit fontScale="77500" lnSpcReduction="20000"/>
          </a:bodyPr>
          <a:lstStyle/>
          <a:p>
            <a:pPr algn="just"/>
            <a:r>
              <a:rPr lang="es-PE" dirty="0"/>
              <a:t>Este país cuenta con dos normas que regulan lo relacionado a firmas electrónicas. En estados unidos las firmas electrónicas tienen el mismo valor y efectividad que las firmas manuscritas a pesar de estar representadas en medios digitales. </a:t>
            </a:r>
          </a:p>
          <a:p>
            <a:pPr algn="just"/>
            <a:r>
              <a:rPr lang="es-PE" dirty="0"/>
              <a:t>En su ordenamiento ninguna firma electrónica puede considerarse invalida por estar representada en un medio electrónico. En el año 2000 se reconoce mediante ley la validez de los contratos firmados mediante medios electrónicos. </a:t>
            </a:r>
          </a:p>
          <a:p>
            <a:pPr algn="just"/>
            <a:r>
              <a:rPr lang="es-PE" dirty="0"/>
              <a:t>Este país tiene conocimiento de que el avance de la tecnología significa avance para el desarrollo es por ello que aceptan esta nueva figura de la mejor manera y en la actualidad se desarrollan muy bien con el uso de las herramientas electrónicas y demás de este tipo. La firma electrónica deja atrás la necesidad que había de imprimir un documento para poderlo firmar. </a:t>
            </a:r>
          </a:p>
          <a:p>
            <a:pPr algn="just"/>
            <a:r>
              <a:rPr lang="es-PE" dirty="0"/>
              <a:t>La casa blanca ha trabajado mucho para poder asegurar el patrimonio de los ciudadanos que utilizan los medios electrónicos para el comercio</a:t>
            </a:r>
          </a:p>
        </p:txBody>
      </p:sp>
    </p:spTree>
    <p:extLst>
      <p:ext uri="{BB962C8B-B14F-4D97-AF65-F5344CB8AC3E}">
        <p14:creationId xmlns:p14="http://schemas.microsoft.com/office/powerpoint/2010/main" val="187418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8291264" cy="5305776"/>
          </a:xfrm>
        </p:spPr>
        <p:txBody>
          <a:bodyPr>
            <a:normAutofit/>
          </a:bodyPr>
          <a:lstStyle/>
          <a:p>
            <a:pPr marL="109728" indent="0">
              <a:buNone/>
            </a:pPr>
            <a:r>
              <a:rPr lang="es-PE" dirty="0" smtClean="0"/>
              <a:t>   </a:t>
            </a:r>
          </a:p>
          <a:p>
            <a:endParaRPr lang="es-PE" dirty="0"/>
          </a:p>
          <a:p>
            <a:pPr marL="109728" indent="0">
              <a:buNone/>
            </a:pPr>
            <a:r>
              <a:rPr lang="es-PE" sz="4800" dirty="0" smtClean="0"/>
              <a:t>                                                                       </a:t>
            </a:r>
          </a:p>
          <a:p>
            <a:pPr marL="109728" indent="0">
              <a:buNone/>
            </a:pPr>
            <a:r>
              <a:rPr lang="es-PE" sz="4800" dirty="0" smtClean="0"/>
              <a:t>GRACIAS….. </a:t>
            </a:r>
            <a:endParaRPr lang="es-PE" sz="4800" dirty="0"/>
          </a:p>
        </p:txBody>
      </p:sp>
    </p:spTree>
    <p:extLst>
      <p:ext uri="{BB962C8B-B14F-4D97-AF65-F5344CB8AC3E}">
        <p14:creationId xmlns:p14="http://schemas.microsoft.com/office/powerpoint/2010/main" val="121762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EL SISTEMA DE INTERMEDIACION DIGITAL </a:t>
            </a:r>
            <a:endParaRPr lang="es-PE" dirty="0"/>
          </a:p>
        </p:txBody>
      </p:sp>
      <p:sp>
        <p:nvSpPr>
          <p:cNvPr id="3" name="2 Marcador de contenido"/>
          <p:cNvSpPr>
            <a:spLocks noGrp="1"/>
          </p:cNvSpPr>
          <p:nvPr>
            <p:ph idx="1"/>
          </p:nvPr>
        </p:nvSpPr>
        <p:spPr/>
        <p:txBody>
          <a:bodyPr>
            <a:normAutofit/>
          </a:bodyPr>
          <a:lstStyle/>
          <a:p>
            <a:pPr marL="0" indent="0" algn="just">
              <a:buNone/>
            </a:pPr>
            <a:r>
              <a:rPr lang="es-PE" dirty="0"/>
              <a:t>En virtud de la Ley Nº </a:t>
            </a:r>
            <a:r>
              <a:rPr lang="es-PE" dirty="0" smtClean="0"/>
              <a:t>27269 </a:t>
            </a:r>
            <a:r>
              <a:rPr lang="es-PE" dirty="0"/>
              <a:t>se aprobó la Ley de Firmas y Certificados Digitales en el Perú. Esta norma regula la utilización de la firma digital otorgándole la misma validez y eficacia jurídica que la firma manuscrita u otra análoga. Asimismo establece que cuando se exija la firma de una persona, ese requisito se entenderá cumplido si se utiliza una firma digital generada en el marco de la Infraestructura Oficial de Firma Electrónica.</a:t>
            </a:r>
          </a:p>
        </p:txBody>
      </p:sp>
    </p:spTree>
    <p:extLst>
      <p:ext uri="{BB962C8B-B14F-4D97-AF65-F5344CB8AC3E}">
        <p14:creationId xmlns:p14="http://schemas.microsoft.com/office/powerpoint/2010/main" val="115275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548680"/>
            <a:ext cx="8712968" cy="5976664"/>
          </a:xfrm>
        </p:spPr>
      </p:pic>
    </p:spTree>
    <p:extLst>
      <p:ext uri="{BB962C8B-B14F-4D97-AF65-F5344CB8AC3E}">
        <p14:creationId xmlns:p14="http://schemas.microsoft.com/office/powerpoint/2010/main" val="339184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435280" cy="5665816"/>
          </a:xfrm>
        </p:spPr>
        <p:txBody>
          <a:bodyPr>
            <a:normAutofit fontScale="92500" lnSpcReduction="10000"/>
          </a:bodyPr>
          <a:lstStyle/>
          <a:p>
            <a:pPr marL="449580" algn="just">
              <a:lnSpc>
                <a:spcPct val="150000"/>
              </a:lnSpc>
              <a:spcAft>
                <a:spcPts val="0"/>
              </a:spcAft>
            </a:pPr>
            <a:r>
              <a:rPr lang="es-PE" dirty="0">
                <a:latin typeface="Arial"/>
                <a:ea typeface="Calibri"/>
                <a:cs typeface="Times New Roman"/>
              </a:rPr>
              <a:t>El artículo 574 del Decreto Supremo Nº 070-2011-PCM decretó que los partes notariales electrónicos firmados digitalmente, en el marco de la Infraestructura Oficial de Firma Electrónica (IOFE), constituyen instrumento legal con valor suficiente para la calificación e inscripción registral, siempre que hayan sido expedidos conforme al Decreto Legislativo Nº 1049, Decreto Legislativo del Notariado. </a:t>
            </a:r>
            <a:endParaRPr lang="es-PE" sz="2800" dirty="0">
              <a:ea typeface="Calibri"/>
              <a:cs typeface="Times New Roman"/>
            </a:endParaRPr>
          </a:p>
          <a:p>
            <a:r>
              <a:rPr lang="es-PE" dirty="0" smtClean="0"/>
              <a:t> </a:t>
            </a:r>
            <a:endParaRPr lang="es-PE" dirty="0"/>
          </a:p>
        </p:txBody>
      </p:sp>
    </p:spTree>
    <p:extLst>
      <p:ext uri="{BB962C8B-B14F-4D97-AF65-F5344CB8AC3E}">
        <p14:creationId xmlns:p14="http://schemas.microsoft.com/office/powerpoint/2010/main" val="420266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¿Qué es la IOFE?</a:t>
            </a:r>
          </a:p>
        </p:txBody>
      </p:sp>
      <p:sp>
        <p:nvSpPr>
          <p:cNvPr id="3" name="2 Marcador de contenido"/>
          <p:cNvSpPr>
            <a:spLocks noGrp="1"/>
          </p:cNvSpPr>
          <p:nvPr>
            <p:ph idx="1"/>
          </p:nvPr>
        </p:nvSpPr>
        <p:spPr/>
        <p:txBody>
          <a:bodyPr/>
          <a:lstStyle/>
          <a:p>
            <a:pPr marL="0" lvl="0" indent="0" algn="just" defTabSz="457200">
              <a:spcBef>
                <a:spcPts val="1000"/>
              </a:spcBef>
              <a:buClr>
                <a:srgbClr val="90C226"/>
              </a:buClr>
              <a:buSzPct val="80000"/>
              <a:buNone/>
            </a:pPr>
            <a:r>
              <a:rPr lang="es-ES" sz="2400" b="1" dirty="0">
                <a:solidFill>
                  <a:prstClr val="black">
                    <a:lumMod val="75000"/>
                    <a:lumOff val="25000"/>
                  </a:prstClr>
                </a:solidFill>
                <a:latin typeface="Trebuchet MS"/>
              </a:rPr>
              <a:t>Es la Infraestructura de Clave Pública </a:t>
            </a:r>
            <a:r>
              <a:rPr lang="es-ES" sz="2400" b="1" dirty="0" smtClean="0">
                <a:solidFill>
                  <a:prstClr val="black">
                    <a:lumMod val="75000"/>
                    <a:lumOff val="25000"/>
                  </a:prstClr>
                </a:solidFill>
                <a:latin typeface="Trebuchet MS"/>
              </a:rPr>
              <a:t>peruana.</a:t>
            </a:r>
            <a:r>
              <a:rPr lang="es-PE" sz="2400" dirty="0">
                <a:solidFill>
                  <a:srgbClr val="3B3835"/>
                </a:solidFill>
                <a:latin typeface="Helvetica Neue"/>
              </a:rPr>
              <a:t>La Infraestructura Oficial de Firma Electrónica </a:t>
            </a:r>
            <a:r>
              <a:rPr lang="es-PE" sz="2400" dirty="0" smtClean="0">
                <a:solidFill>
                  <a:srgbClr val="3B3835"/>
                </a:solidFill>
                <a:latin typeface="Helvetica Neue"/>
              </a:rPr>
              <a:t>(IOFE) es </a:t>
            </a:r>
            <a:r>
              <a:rPr lang="es-PE" sz="2400" dirty="0">
                <a:solidFill>
                  <a:srgbClr val="3B3835"/>
                </a:solidFill>
                <a:latin typeface="Helvetica Neue"/>
              </a:rPr>
              <a:t>el sistema confiable, acreditado, regulado y supervisado por la Autoridad Administrativa Competente (AAC) que cuenta con los instrumentos legales y técnicos para garantizar los procesos de certificación digital. Es decir, es la infraestructura dentro de la cual se </a:t>
            </a:r>
            <a:r>
              <a:rPr lang="es-ES" sz="2400" dirty="0">
                <a:solidFill>
                  <a:srgbClr val="3B3835"/>
                </a:solidFill>
                <a:latin typeface="Helvetica Neue"/>
              </a:rPr>
              <a:t>generan las firmas y certificados digitales seguros y confiables,</a:t>
            </a:r>
            <a:r>
              <a:rPr lang="es-PE" sz="2400" dirty="0">
                <a:solidFill>
                  <a:srgbClr val="3B3835"/>
                </a:solidFill>
                <a:latin typeface="Helvetica Neue"/>
              </a:rPr>
              <a:t> siempre y cuando se respeten sus disposiciones o normatividad.</a:t>
            </a:r>
            <a:endParaRPr lang="es-ES" sz="2400" b="1" dirty="0">
              <a:solidFill>
                <a:prstClr val="black">
                  <a:lumMod val="75000"/>
                  <a:lumOff val="25000"/>
                </a:prstClr>
              </a:solidFill>
              <a:latin typeface="Trebuchet MS"/>
            </a:endParaRPr>
          </a:p>
          <a:p>
            <a:pPr marL="0" indent="0">
              <a:buNone/>
            </a:pPr>
            <a:endParaRPr lang="es-PE" dirty="0"/>
          </a:p>
        </p:txBody>
      </p:sp>
    </p:spTree>
    <p:extLst>
      <p:ext uri="{BB962C8B-B14F-4D97-AF65-F5344CB8AC3E}">
        <p14:creationId xmlns:p14="http://schemas.microsoft.com/office/powerpoint/2010/main" val="214255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70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712968" cy="490066"/>
          </a:xfrm>
        </p:spPr>
        <p:txBody>
          <a:bodyPr>
            <a:normAutofit fontScale="90000"/>
          </a:bodyPr>
          <a:lstStyle/>
          <a:p>
            <a:r>
              <a:rPr lang="es-PE" dirty="0"/>
              <a:t/>
            </a:r>
            <a:br>
              <a:rPr lang="es-PE" dirty="0"/>
            </a:br>
            <a:r>
              <a:rPr lang="es-PE" dirty="0"/>
              <a:t>La Infraestructura Oficial de Firma Electrónica está constituida por:</a:t>
            </a:r>
          </a:p>
        </p:txBody>
      </p:sp>
      <p:sp>
        <p:nvSpPr>
          <p:cNvPr id="3" name="2 Marcador de contenido"/>
          <p:cNvSpPr>
            <a:spLocks noGrp="1"/>
          </p:cNvSpPr>
          <p:nvPr>
            <p:ph idx="1"/>
          </p:nvPr>
        </p:nvSpPr>
        <p:spPr>
          <a:xfrm>
            <a:off x="251520" y="2132856"/>
            <a:ext cx="8712968" cy="4608512"/>
          </a:xfrm>
        </p:spPr>
        <p:txBody>
          <a:bodyPr>
            <a:normAutofit fontScale="70000" lnSpcReduction="20000"/>
          </a:bodyPr>
          <a:lstStyle/>
          <a:p>
            <a:pPr marL="0" indent="0" algn="just">
              <a:buNone/>
            </a:pPr>
            <a:r>
              <a:rPr lang="es-PE" dirty="0"/>
              <a:t>a</a:t>
            </a:r>
            <a:r>
              <a:rPr lang="es-PE" dirty="0" smtClean="0"/>
              <a:t>)El </a:t>
            </a:r>
            <a:r>
              <a:rPr lang="es-PE" dirty="0"/>
              <a:t>conjunto de firmas digitales, certificados digitales y documentos electrónicos generados bajo la Infraestructura Oficial de Firma Electrónica. </a:t>
            </a:r>
          </a:p>
          <a:p>
            <a:pPr marL="0" indent="0" algn="just">
              <a:buNone/>
            </a:pPr>
            <a:r>
              <a:rPr lang="es-PE" dirty="0"/>
              <a:t>b) Las políticas y declaraciones de prácticas de los Prestadores de Servicios de Certificación Digital, basadas en estándares internacionales o compatibles con los internacionalmente vigentes, que aseguren la interoperabilidad entre dominios y las funciones exigidas, conforme a lo establecido por la Autoridad Administrativa Competente. </a:t>
            </a:r>
          </a:p>
          <a:p>
            <a:pPr marL="0" indent="0" algn="just">
              <a:buNone/>
            </a:pPr>
            <a:r>
              <a:rPr lang="es-PE" dirty="0"/>
              <a:t>c) El software, el hardware y demás componentes adecuados para las prácticas de certificación y las condiciones de seguridad adicionales comprendidas en los estándares señalados en el literal b). </a:t>
            </a:r>
          </a:p>
          <a:p>
            <a:pPr marL="0" indent="0" algn="just">
              <a:buNone/>
            </a:pPr>
            <a:r>
              <a:rPr lang="es-PE" dirty="0"/>
              <a:t>d) El sistema de gestión que permita el mantenimiento de las condiciones señaladas en los incisos anteriores, así como la seguridad, confidencialidad, transparencia y no discriminación en la prestación de sus servicios. </a:t>
            </a:r>
          </a:p>
          <a:p>
            <a:pPr marL="0" indent="0" algn="just">
              <a:buNone/>
            </a:pPr>
            <a:r>
              <a:rPr lang="es-PE" dirty="0"/>
              <a:t>e) La Autoridad Administrativa Competente, así como los Prestadores de Servicios de Certificación Digital acreditados o reconocidos.</a:t>
            </a:r>
          </a:p>
          <a:p>
            <a:endParaRPr lang="es-PE" dirty="0"/>
          </a:p>
        </p:txBody>
      </p:sp>
    </p:spTree>
    <p:extLst>
      <p:ext uri="{BB962C8B-B14F-4D97-AF65-F5344CB8AC3E}">
        <p14:creationId xmlns:p14="http://schemas.microsoft.com/office/powerpoint/2010/main" val="1135921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135</TotalTime>
  <Words>2398</Words>
  <Application>Microsoft Office PowerPoint</Application>
  <PresentationFormat>Presentación en pantalla (4:3)</PresentationFormat>
  <Paragraphs>98</Paragraphs>
  <Slides>34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Calibri</vt:lpstr>
      <vt:lpstr>Georgia</vt:lpstr>
      <vt:lpstr>Helvetica Neue</vt:lpstr>
      <vt:lpstr>Open Sans</vt:lpstr>
      <vt:lpstr>Times New Roman</vt:lpstr>
      <vt:lpstr>Trebuchet MS</vt:lpstr>
      <vt:lpstr>Wingdings 2</vt:lpstr>
      <vt:lpstr>Urbano</vt:lpstr>
      <vt:lpstr>NOTARIADO ELECTRÓNICO</vt:lpstr>
      <vt:lpstr>INTRODUCCIÓN </vt:lpstr>
      <vt:lpstr>Presentación de PowerPoint</vt:lpstr>
      <vt:lpstr>EL SISTEMA DE INTERMEDIACION DIGITAL </vt:lpstr>
      <vt:lpstr>Presentación de PowerPoint</vt:lpstr>
      <vt:lpstr>Presentación de PowerPoint</vt:lpstr>
      <vt:lpstr>¿Qué es la IOFE?</vt:lpstr>
      <vt:lpstr>Presentación de PowerPoint</vt:lpstr>
      <vt:lpstr> La Infraestructura Oficial de Firma Electrónica está constituida por:</vt:lpstr>
      <vt:lpstr>Presentación de PowerPoint</vt:lpstr>
      <vt:lpstr>¿Qué es el parte notarial?</vt:lpstr>
      <vt:lpstr>Presentación de PowerPoint</vt:lpstr>
      <vt:lpstr>Presentación de PowerPoint</vt:lpstr>
      <vt:lpstr>Para generar presentar e inscribir un parte notarial con firma digital mediante la plataforma de servicios, el notario debe:   </vt:lpstr>
      <vt:lpstr>Módulo Notario </vt:lpstr>
      <vt:lpstr>Presentación de PowerPoint</vt:lpstr>
      <vt:lpstr>Presentación de PowerPoint</vt:lpstr>
      <vt:lpstr>Presentación de PowerPoint</vt:lpstr>
      <vt:lpstr>Presentación de PowerPoint</vt:lpstr>
      <vt:lpstr>¿Qué ES EL NOTARIADO ELECTRONICO ?</vt:lpstr>
      <vt:lpstr>Presentación de PowerPoint</vt:lpstr>
      <vt:lpstr> Características del notario electrónico  </vt:lpstr>
      <vt:lpstr>Desventajas del parte notarial electrónico </vt:lpstr>
      <vt:lpstr>Biometría </vt:lpstr>
      <vt:lpstr>Ventajas del Servicio de Verificación Biométrica:  </vt:lpstr>
      <vt:lpstr>Desventajas del Servicio de Verificación Biométrica</vt:lpstr>
      <vt:lpstr>Documento Nacional de Identidad electrónico  </vt:lpstr>
      <vt:lpstr>DNI Electronico </vt:lpstr>
      <vt:lpstr>Usos del DNIe  </vt:lpstr>
      <vt:lpstr>Ventajas del DNIe  </vt:lpstr>
      <vt:lpstr>NORTARIADO ELECTRONICO EN EL DERECHO COMPARADO:  ESPAÑA</vt:lpstr>
      <vt:lpstr>Colombia</vt:lpstr>
      <vt:lpstr>Estados Unidos</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saul</cp:lastModifiedBy>
  <cp:revision>27</cp:revision>
  <dcterms:created xsi:type="dcterms:W3CDTF">2018-10-15T20:05:37Z</dcterms:created>
  <dcterms:modified xsi:type="dcterms:W3CDTF">2018-11-17T18:02:13Z</dcterms:modified>
</cp:coreProperties>
</file>