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s-PA"/>
    </a:defPPr>
    <a:lvl1pPr marL="0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04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610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2914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218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524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5828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134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4438" algn="l" defTabSz="3628610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94660"/>
  </p:normalViewPr>
  <p:slideViewPr>
    <p:cSldViewPr snapToGrid="0">
      <p:cViewPr>
        <p:scale>
          <a:sx n="28" d="100"/>
          <a:sy n="28" d="100"/>
        </p:scale>
        <p:origin x="1736" y="-340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8F80-71D4-4369-934F-9640390C4061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BE90-55F8-4C3F-A7C3-0B4E4814EFE6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1526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527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5054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581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50108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7635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5162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2689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300216" algn="l" defTabSz="1575054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73300" y="1143000"/>
            <a:ext cx="2311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BE90-55F8-4C3F-A7C3-0B4E4814EFE6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205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003" y="9120144"/>
            <a:ext cx="23459607" cy="20974048"/>
          </a:xfrm>
        </p:spPr>
        <p:txBody>
          <a:bodyPr anchor="b"/>
          <a:lstStyle>
            <a:lvl1pPr>
              <a:defRPr sz="25511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003" y="30094177"/>
            <a:ext cx="23459607" cy="54263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78221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08" y="30240365"/>
            <a:ext cx="23459604" cy="3570056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0003" y="4320064"/>
            <a:ext cx="23459607" cy="229336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006" y="33810420"/>
            <a:ext cx="23459600" cy="3110043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999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03" y="9120135"/>
            <a:ext cx="23459607" cy="12480184"/>
          </a:xfrm>
        </p:spPr>
        <p:txBody>
          <a:bodyPr/>
          <a:lstStyle>
            <a:lvl1pPr>
              <a:defRPr sz="17007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003" y="23040340"/>
            <a:ext cx="23459607" cy="14880220"/>
          </a:xfrm>
        </p:spPr>
        <p:txBody>
          <a:bodyPr anchor="ctr">
            <a:normAutofit/>
          </a:bodyPr>
          <a:lstStyle>
            <a:lvl1pPr marL="0" indent="0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25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005" y="9120135"/>
            <a:ext cx="21263092" cy="14635643"/>
          </a:xfrm>
        </p:spPr>
        <p:txBody>
          <a:bodyPr/>
          <a:lstStyle>
            <a:lvl1pPr>
              <a:defRPr sz="17007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31225" y="23755777"/>
            <a:ext cx="19350138" cy="21554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49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003" y="27406118"/>
            <a:ext cx="23459607" cy="10560156"/>
          </a:xfrm>
        </p:spPr>
        <p:txBody>
          <a:bodyPr anchor="ctr">
            <a:normAutofit/>
          </a:bodyPr>
          <a:lstStyle>
            <a:lvl1pPr marL="0" indent="0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  <p:sp>
        <p:nvSpPr>
          <p:cNvPr id="12" name="TextBox 11"/>
          <p:cNvSpPr txBox="1"/>
          <p:nvPr/>
        </p:nvSpPr>
        <p:spPr>
          <a:xfrm>
            <a:off x="2387773" y="6118223"/>
            <a:ext cx="2131575" cy="674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3227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01508" y="16465046"/>
            <a:ext cx="2131575" cy="674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322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51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01" y="19680297"/>
            <a:ext cx="23459611" cy="10413886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003" y="30094183"/>
            <a:ext cx="23459607" cy="5419923"/>
          </a:xfrm>
        </p:spPr>
        <p:txBody>
          <a:bodyPr anchor="t"/>
          <a:lstStyle>
            <a:lvl1pPr marL="0" indent="0" algn="l">
              <a:buNone/>
              <a:defRPr sz="7086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754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881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48" y="12480185"/>
            <a:ext cx="7833105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4322" y="16800248"/>
            <a:ext cx="7781229" cy="22610337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23213" y="12480185"/>
            <a:ext cx="7804862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95159" y="16800248"/>
            <a:ext cx="7832914" cy="22610337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938266" y="12480185"/>
            <a:ext cx="7793893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8938266" y="16800248"/>
            <a:ext cx="7793893" cy="22610337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4509" y="13440198"/>
            <a:ext cx="0" cy="2496036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506393" y="13440199"/>
            <a:ext cx="0" cy="2498860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2482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881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322" y="26778027"/>
            <a:ext cx="781498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34322" y="13920205"/>
            <a:ext cx="7814989" cy="96001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4322" y="30408087"/>
            <a:ext cx="7814989" cy="4152433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38406" y="26778027"/>
            <a:ext cx="778966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338402" y="13920205"/>
            <a:ext cx="7789669" cy="96001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334806" y="30408081"/>
            <a:ext cx="7799987" cy="4152433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938266" y="26778027"/>
            <a:ext cx="7793893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8938262" y="13920205"/>
            <a:ext cx="7793893" cy="96001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8937938" y="30408068"/>
            <a:ext cx="7804214" cy="4152433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4509" y="13440198"/>
            <a:ext cx="0" cy="2496036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506393" y="13440199"/>
            <a:ext cx="0" cy="2498860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3351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987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73547" y="2710053"/>
            <a:ext cx="4658613" cy="36700542"/>
          </a:xfrm>
        </p:spPr>
        <p:txBody>
          <a:bodyPr vert="eaVert" anchor="b" anchorCtr="0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22" y="4870655"/>
            <a:ext cx="19731577" cy="3453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9543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751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08" y="18026940"/>
            <a:ext cx="23459604" cy="12067246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003" y="30094183"/>
            <a:ext cx="23459607" cy="5419923"/>
          </a:xfrm>
        </p:spPr>
        <p:txBody>
          <a:bodyPr anchor="t"/>
          <a:lstStyle>
            <a:lvl1pPr marL="0" indent="0" algn="l">
              <a:buNone/>
              <a:defRPr sz="7086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207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733" y="12980201"/>
            <a:ext cx="11685970" cy="26430393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30292" y="12951961"/>
            <a:ext cx="11685977" cy="26458627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1642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731" y="12000177"/>
            <a:ext cx="11685967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733" y="15840234"/>
            <a:ext cx="11685970" cy="23570351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30295" y="12000177"/>
            <a:ext cx="11685970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030295" y="15840234"/>
            <a:ext cx="11685970" cy="23570351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7763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975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3283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99" y="9120135"/>
            <a:ext cx="9040415" cy="9120135"/>
          </a:xfrm>
        </p:spPr>
        <p:txBody>
          <a:bodyPr anchor="b"/>
          <a:lstStyle>
            <a:lvl1pPr algn="l">
              <a:defRPr sz="8504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058" y="9120135"/>
            <a:ext cx="13811554" cy="28800425"/>
          </a:xfrm>
        </p:spPr>
        <p:txBody>
          <a:bodyPr anchor="ctr">
            <a:normAutofit/>
          </a:bodyPr>
          <a:lstStyle>
            <a:lvl1pPr>
              <a:defRPr sz="7086"/>
            </a:lvl1pPr>
            <a:lvl2pPr>
              <a:defRPr sz="6378"/>
            </a:lvl2pPr>
            <a:lvl3pPr>
              <a:defRPr sz="5669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99" y="19712301"/>
            <a:ext cx="9040415" cy="18240263"/>
          </a:xfrm>
        </p:spPr>
        <p:txBody>
          <a:bodyPr/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5583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218" y="11680122"/>
            <a:ext cx="13537524" cy="9920197"/>
          </a:xfrm>
        </p:spPr>
        <p:txBody>
          <a:bodyPr anchor="b">
            <a:normAutofit/>
          </a:bodyPr>
          <a:lstStyle>
            <a:lvl1pPr algn="l">
              <a:defRPr sz="12756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72687" y="7200107"/>
            <a:ext cx="8507028" cy="288004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99" y="23040340"/>
            <a:ext cx="13516456" cy="8640128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98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2320332" y="10560156"/>
            <a:ext cx="9989780" cy="1776026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0160379" y="-2880043"/>
            <a:ext cx="5669875" cy="1008014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22320331" y="38400567"/>
            <a:ext cx="3509923" cy="624009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545615" y="16800248"/>
            <a:ext cx="14849674" cy="2640039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2975561" y="18240269"/>
            <a:ext cx="8369816" cy="148802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27444592" y="0"/>
            <a:ext cx="2429947" cy="69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7438" y="2851809"/>
            <a:ext cx="24998829" cy="8822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731" y="12932005"/>
            <a:ext cx="23780929" cy="2642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5191382" y="11835092"/>
            <a:ext cx="6240086" cy="81019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89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60C561-6B30-4C91-A725-4B672073F04B}" type="datetimeFigureOut">
              <a:rPr lang="es-PA" smtClean="0"/>
              <a:t>09/14/16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6767192" y="20872073"/>
            <a:ext cx="24314028" cy="8101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89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7518247" y="1862935"/>
            <a:ext cx="2228029" cy="4835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92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9E11-8A98-4ACD-857B-925C1085E5E9}" type="slidenum">
              <a:rPr lang="es-PA" smtClean="0"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277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</p:sldLayoutIdLst>
  <p:txStyles>
    <p:titleStyle>
      <a:lvl1pPr algn="l" defTabSz="1619976" rtl="0" eaLnBrk="1" latinLnBrk="0" hangingPunct="1">
        <a:spcBef>
          <a:spcPct val="0"/>
        </a:spcBef>
        <a:buNone/>
        <a:defRPr sz="1488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85" indent="-1214985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086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2632463" indent="-1012487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637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4049948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5669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5669924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7289900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8909880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0529855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2149835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3769811" indent="-809990" algn="l" defTabSz="1619976" rtl="0" eaLnBrk="1" latinLnBrk="0" hangingPunct="1">
        <a:spcBef>
          <a:spcPts val="354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9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76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55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931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914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890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869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45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824" algn="l" defTabSz="1619976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Rot="1" noChangeArrowheads="1"/>
          </p:cNvSpPr>
          <p:nvPr/>
        </p:nvSpPr>
        <p:spPr>
          <a:xfrm>
            <a:off x="1055077" y="1"/>
            <a:ext cx="29858677" cy="5089469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144002" tIns="72001" rIns="144002" bIns="72001" rtlCol="0" anchor="b">
            <a:normAutofit fontScale="25000" lnSpcReduction="20000"/>
          </a:bodyPr>
          <a:lstStyle>
            <a:lvl1pPr algn="ctr" defTabSz="16456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A" sz="25197" b="1" dirty="0">
                <a:latin typeface="Arial" charset="0"/>
                <a:ea typeface="Arial" charset="0"/>
                <a:cs typeface="Arial" charset="0"/>
              </a:rPr>
              <a:t>Neumot</a:t>
            </a:r>
            <a:r>
              <a:rPr lang="es-ES" sz="25197" b="1" dirty="0" err="1">
                <a:latin typeface="Arial" charset="0"/>
                <a:ea typeface="Arial" charset="0"/>
                <a:cs typeface="Arial" charset="0"/>
              </a:rPr>
              <a:t>órax</a:t>
            </a:r>
            <a:r>
              <a:rPr lang="es-ES" sz="25197" b="1" dirty="0">
                <a:latin typeface="Arial" charset="0"/>
                <a:ea typeface="Arial" charset="0"/>
                <a:cs typeface="Arial" charset="0"/>
              </a:rPr>
              <a:t> Espontáneo por Enfermedad Bullosa Pulmonar. </a:t>
            </a:r>
          </a:p>
          <a:p>
            <a:pPr>
              <a:defRPr/>
            </a:pPr>
            <a:r>
              <a:rPr lang="es-PA" sz="25197" b="1" dirty="0">
                <a:latin typeface="Arial" charset="0"/>
                <a:ea typeface="Arial" charset="0"/>
                <a:cs typeface="Arial" charset="0"/>
              </a:rPr>
              <a:t>Autor: Gonz</a:t>
            </a:r>
            <a:r>
              <a:rPr lang="es-ES" sz="25197" b="1" dirty="0">
                <a:latin typeface="Arial" charset="0"/>
                <a:ea typeface="Arial" charset="0"/>
                <a:cs typeface="Arial" charset="0"/>
              </a:rPr>
              <a:t>ález, A. </a:t>
            </a:r>
            <a:r>
              <a:rPr lang="es-ES" sz="25197" b="1" dirty="0" smtClean="0">
                <a:latin typeface="Arial" charset="0"/>
                <a:ea typeface="Arial" charset="0"/>
                <a:cs typeface="Arial" charset="0"/>
              </a:rPr>
              <a:t>* Coba, R*</a:t>
            </a:r>
            <a:endParaRPr lang="es-ES" sz="25197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s-ES" sz="25197" b="1" dirty="0">
                <a:latin typeface="Arial" charset="0"/>
                <a:ea typeface="Arial" charset="0"/>
                <a:cs typeface="Arial" charset="0"/>
              </a:rPr>
              <a:t>Asesor: Quintero, C.**</a:t>
            </a:r>
            <a:r>
              <a:rPr lang="es-PA" sz="18898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PA" sz="18898" dirty="0">
                <a:latin typeface="Arial" charset="0"/>
                <a:ea typeface="Arial" charset="0"/>
                <a:cs typeface="Arial" charset="0"/>
              </a:rPr>
            </a:br>
            <a:r>
              <a:rPr lang="es-PA" sz="12598" dirty="0">
                <a:latin typeface="Arial" charset="0"/>
                <a:ea typeface="Arial" charset="0"/>
                <a:cs typeface="Arial" charset="0"/>
              </a:rPr>
              <a:t>Hospital Regional Rafael Hern</a:t>
            </a:r>
            <a:r>
              <a:rPr lang="es-ES" sz="12598" dirty="0">
                <a:latin typeface="Arial" charset="0"/>
                <a:ea typeface="Arial" charset="0"/>
                <a:cs typeface="Arial" charset="0"/>
              </a:rPr>
              <a:t>á</a:t>
            </a:r>
            <a:r>
              <a:rPr lang="es-PA" sz="12598" dirty="0">
                <a:latin typeface="Arial" charset="0"/>
                <a:ea typeface="Arial" charset="0"/>
                <a:cs typeface="Arial" charset="0"/>
              </a:rPr>
              <a:t>ndez </a:t>
            </a:r>
          </a:p>
          <a:p>
            <a:pPr>
              <a:defRPr/>
            </a:pPr>
            <a:r>
              <a:rPr lang="es-PA" sz="12598" dirty="0">
                <a:latin typeface="Arial" charset="0"/>
                <a:ea typeface="Arial" charset="0"/>
                <a:cs typeface="Arial" charset="0"/>
              </a:rPr>
              <a:t>David, Panam</a:t>
            </a:r>
            <a:r>
              <a:rPr lang="es-ES" sz="12598" dirty="0">
                <a:latin typeface="Arial" charset="0"/>
                <a:ea typeface="Arial" charset="0"/>
                <a:cs typeface="Arial" charset="0"/>
              </a:rPr>
              <a:t>á </a:t>
            </a:r>
            <a:endParaRPr lang="es-PA" sz="12598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s-PA" sz="12598" dirty="0">
                <a:latin typeface="Arial" charset="0"/>
                <a:ea typeface="Arial" charset="0"/>
                <a:cs typeface="Arial" charset="0"/>
              </a:rPr>
              <a:t>República de Panamá</a:t>
            </a:r>
          </a:p>
          <a:p>
            <a:pPr algn="just">
              <a:defRPr/>
            </a:pPr>
            <a:r>
              <a:rPr lang="es-PA" altLang="es-PA" sz="10079" dirty="0">
                <a:latin typeface="Arial" charset="0"/>
                <a:ea typeface="Arial" charset="0"/>
                <a:cs typeface="Arial" charset="0"/>
              </a:rPr>
              <a:t>* M</a:t>
            </a:r>
            <a:r>
              <a:rPr lang="es-ES" altLang="es-PA" sz="10079" dirty="0" err="1">
                <a:latin typeface="Arial" charset="0"/>
                <a:ea typeface="Arial" charset="0"/>
                <a:cs typeface="Arial" charset="0"/>
              </a:rPr>
              <a:t>édico</a:t>
            </a:r>
            <a:r>
              <a:rPr lang="es-ES" altLang="es-PA" sz="10079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PA" altLang="es-PA" sz="10079" dirty="0">
                <a:latin typeface="Arial" charset="0"/>
                <a:ea typeface="Arial" charset="0"/>
                <a:cs typeface="Arial" charset="0"/>
              </a:rPr>
              <a:t>Residente de Cirug</a:t>
            </a:r>
            <a:r>
              <a:rPr lang="es-ES" altLang="es-PA" sz="10079" dirty="0" err="1">
                <a:latin typeface="Arial" charset="0"/>
                <a:ea typeface="Arial" charset="0"/>
                <a:cs typeface="Arial" charset="0"/>
              </a:rPr>
              <a:t>ía</a:t>
            </a:r>
            <a:r>
              <a:rPr lang="es-ES" altLang="es-PA" sz="10079" dirty="0">
                <a:latin typeface="Arial" charset="0"/>
                <a:ea typeface="Arial" charset="0"/>
                <a:cs typeface="Arial" charset="0"/>
              </a:rPr>
              <a:t> General</a:t>
            </a:r>
          </a:p>
          <a:p>
            <a:pPr algn="just">
              <a:defRPr/>
            </a:pPr>
            <a:r>
              <a:rPr lang="es-ES" altLang="es-PA" sz="10079" dirty="0">
                <a:latin typeface="Arial" charset="0"/>
                <a:ea typeface="Arial" charset="0"/>
                <a:cs typeface="Arial" charset="0"/>
              </a:rPr>
              <a:t>** Médico Funcionario de Cirugía Torácica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78170" y="5959495"/>
            <a:ext cx="29685613" cy="9496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1249"/>
          </a:p>
        </p:txBody>
      </p:sp>
      <p:sp>
        <p:nvSpPr>
          <p:cNvPr id="10" name="CuadroTexto 9"/>
          <p:cNvSpPr txBox="1"/>
          <p:nvPr/>
        </p:nvSpPr>
        <p:spPr>
          <a:xfrm>
            <a:off x="1653673" y="6014475"/>
            <a:ext cx="1193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b="1" dirty="0">
                <a:latin typeface="Arial" charset="0"/>
                <a:ea typeface="Arial" charset="0"/>
                <a:cs typeface="Arial" charset="0"/>
              </a:rPr>
              <a:t>INTRODUCCIÓN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140497" y="14013935"/>
            <a:ext cx="15348115" cy="2628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Masculino de 24 años, sin antecedentes personales conocidos, que acude con historia de 3 días de evolución de dolor en hemitórax derecho y disnea de moderados esfuerzos. Acude al Cuarto de Urgencias por dificultad respiratoria. Niega tos, fiebre, historia de trauma u otros síntomas.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Fumador pasivo.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Examen Físico:  PA: 120/70     FC: 72      Fr: 26x      SO2: 88%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Alerta, consciente, orientado. Glasgow 15/15.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Tórax: simétrico con retracción subcostal de predominio derecho. </a:t>
            </a:r>
          </a:p>
          <a:p>
            <a:pPr algn="just"/>
            <a:r>
              <a:rPr lang="es-ES_tradnl" sz="3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RsCsRs</a:t>
            </a:r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sin soplo. A nivel pulmonar revela una disminución de la entrada y salida de aire en el hemitórax derecho.  </a:t>
            </a: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Abdomen: RHA+ blando </a:t>
            </a:r>
            <a:r>
              <a:rPr lang="es-ES_tradnl" sz="3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depresible</a:t>
            </a:r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sin dolor. </a:t>
            </a:r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3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Laboratorios relevantes</a:t>
            </a:r>
            <a:endParaRPr lang="es-ES_tradnl" sz="33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Gasometría pH 7.44    pCO2 42	pO2 93	HCO3 28.5         SO2 90</a:t>
            </a:r>
            <a:r>
              <a:rPr lang="es-ES_tradnl" sz="33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3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Rx</a:t>
            </a:r>
            <a:r>
              <a:rPr lang="es-ES_tradnl" sz="33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T</a:t>
            </a:r>
            <a:r>
              <a:rPr lang="es-ES" sz="33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órax</a:t>
            </a:r>
            <a:r>
              <a:rPr lang="es-ES" sz="33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33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3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Figura 1. S</a:t>
            </a:r>
            <a:r>
              <a:rPr lang="es-ES_tradnl" sz="33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 </a:t>
            </a:r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observa colapso pulmonar derecho y la existencia de una </a:t>
            </a:r>
            <a:r>
              <a:rPr lang="es-ES_tradnl" sz="3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línea</a:t>
            </a:r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fina, claramente definida, producida por el margen externo de la pleura visceral. (Flechas amarillas</a:t>
            </a:r>
            <a:r>
              <a:rPr lang="es-ES_tradnl" sz="33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Figura 2. </a:t>
            </a:r>
            <a:r>
              <a:rPr lang="es-ES_tradnl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Radiograf</a:t>
            </a:r>
            <a:r>
              <a:rPr lang="es-E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ía</a:t>
            </a:r>
            <a:r>
              <a:rPr lang="es-E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Rórax</a:t>
            </a:r>
            <a:r>
              <a:rPr lang="es-E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luego de la colocación de Tubo pleural el el cual se evidencia </a:t>
            </a:r>
            <a:r>
              <a:rPr lang="es-E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reexpansión</a:t>
            </a:r>
            <a:r>
              <a:rPr lang="es-E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pulmonar. </a:t>
            </a:r>
            <a:endParaRPr lang="es-ES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conecta tubo pleural conectado a sistema de </a:t>
            </a:r>
            <a:r>
              <a:rPr lang="es-ES_tradnl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Pleurovac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s-ES_tradnl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reexpansión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pulmonar parcial. Se realiza </a:t>
            </a:r>
            <a:r>
              <a:rPr lang="es-ES_tradnl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Tomograf</a:t>
            </a:r>
            <a:r>
              <a:rPr lang="es-E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ía</a:t>
            </a:r>
            <a:r>
              <a:rPr lang="es-E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tórax de alta resolución </a:t>
            </a:r>
            <a:r>
              <a:rPr lang="es-ES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evidenciandose</a:t>
            </a:r>
            <a:r>
              <a:rPr lang="es-E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neumotórax residual apical derecho, sin lesiones parenquimatosas pulmonar. </a:t>
            </a:r>
          </a:p>
          <a:p>
            <a:pPr algn="just"/>
            <a:endParaRPr lang="es-ES_tradnl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52024" y="12615191"/>
            <a:ext cx="15365150" cy="9286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1249"/>
          </a:p>
        </p:txBody>
      </p:sp>
      <p:sp>
        <p:nvSpPr>
          <p:cNvPr id="23" name="Rectángulo 22"/>
          <p:cNvSpPr/>
          <p:nvPr/>
        </p:nvSpPr>
        <p:spPr>
          <a:xfrm>
            <a:off x="17373321" y="33170247"/>
            <a:ext cx="13560479" cy="7441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1249"/>
          </a:p>
        </p:txBody>
      </p:sp>
      <p:sp>
        <p:nvSpPr>
          <p:cNvPr id="24" name="CuadroTexto 23"/>
          <p:cNvSpPr txBox="1"/>
          <p:nvPr/>
        </p:nvSpPr>
        <p:spPr>
          <a:xfrm>
            <a:off x="17489834" y="33205289"/>
            <a:ext cx="1048643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780" b="1" dirty="0" smtClean="0">
                <a:latin typeface="Arial" charset="0"/>
                <a:ea typeface="Arial" charset="0"/>
                <a:cs typeface="Arial" charset="0"/>
              </a:rPr>
              <a:t>DISCUSION</a:t>
            </a:r>
            <a:r>
              <a:rPr lang="es-PA" sz="3780" b="1" dirty="0" smtClean="0">
                <a:solidFill>
                  <a:schemeClr val="bg1"/>
                </a:solidFill>
              </a:rPr>
              <a:t> </a:t>
            </a:r>
            <a:endParaRPr lang="es-PA" sz="3780" b="1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301262" y="38563931"/>
            <a:ext cx="29612492" cy="9948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1249"/>
          </a:p>
        </p:txBody>
      </p:sp>
      <p:sp>
        <p:nvSpPr>
          <p:cNvPr id="28" name="CuadroTexto 27"/>
          <p:cNvSpPr txBox="1"/>
          <p:nvPr/>
        </p:nvSpPr>
        <p:spPr>
          <a:xfrm>
            <a:off x="5136627" y="38696889"/>
            <a:ext cx="1878292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780" b="1" dirty="0"/>
              <a:t>REFERENCIAS BIBLIOGRÁFICAS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5076" y="7398298"/>
            <a:ext cx="2985867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078" algn="just"/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neumotórax espontáneo se define como la acumulación de aire en el espacio pleural. Se presenta cuando no hay enfermedad pulmonar subyacente y se cree que es causado por la ruptura de un pequeño saco lleno de aire en el pulmón denominado flictena o bulla. Afecta con mayor frecuencia a los hombres delgados y </a:t>
            </a:r>
            <a:r>
              <a:rPr lang="es-ES_tradnl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altos, entre 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20 y los 40 años de edad. Los factores que contribuyen a ello son el hábito de fumar y antecedentes familiares. </a:t>
            </a:r>
          </a:p>
          <a:p>
            <a:pPr marL="170078" algn="just"/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Clínicamente el dolor y la disnea son los síntomas predominantes. En la radiografía del tórax se observa la retracción del pulmón centrípeta hacia el hilio pulmonar. La </a:t>
            </a:r>
            <a:r>
              <a:rPr lang="es-ES_tradnl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pleurostomía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mínima alta y la punción pleural con aspiración son los procedimientos más realizados, aunque la cirugía torácica vídeo asistida es un mejor método de tratamiento puesto que permite identificar y tratar la causa de forma radical evitando las recidivas.</a:t>
            </a:r>
          </a:p>
          <a:p>
            <a:endParaRPr lang="es-PA" sz="2835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01263" y="39538563"/>
            <a:ext cx="26675004" cy="32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999" indent="-449999">
              <a:buFont typeface="Arial" charset="0"/>
              <a:buChar char="•"/>
            </a:pP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Hermida-Pérez JA et al. </a:t>
            </a:r>
            <a:r>
              <a:rPr lang="es-ES_tradnl" sz="252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Neumotórax espontáneo. A propósito de un caso clínico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SEMERGEN. 2008;34(10):507-9 507.</a:t>
            </a:r>
          </a:p>
          <a:p>
            <a:pPr marL="449999" indent="-449999">
              <a:buFont typeface="Arial" charset="0"/>
              <a:buChar char="•"/>
            </a:pP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Cabañeroa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A.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Sueirob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L.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Garcíab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sz="252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Spontaneous</a:t>
            </a:r>
            <a:r>
              <a:rPr lang="es-ES_tradnl" sz="252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pneumothorax</a:t>
            </a:r>
            <a:r>
              <a:rPr lang="es-ES_tradnl" sz="252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Medicine - Programa de Formación Médica Continuada Acreditado, 2014-11-01,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Volúmen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11, Número 68,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Pages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4076-4085, Copyright © 2014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Elsevier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España, S.L.U.</a:t>
            </a:r>
          </a:p>
          <a:p>
            <a:pPr marL="449999" indent="-449999">
              <a:buFont typeface="Arial" charset="0"/>
              <a:buChar char="•"/>
            </a:pP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Abdala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OA,Levy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RR,Bibiloni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RH,Viso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HD,De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Souza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S,Satler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VH. Ventajas de la cirugía torácica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videoasistida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 el tratamiento del neumotórax espontáneo. Medicina (Buenos Aires), 57 (2001), pp. 157-60.</a:t>
            </a:r>
          </a:p>
          <a:p>
            <a:pPr marL="449999" indent="-449999">
              <a:buFont typeface="Arial" charset="0"/>
              <a:buChar char="•"/>
            </a:pP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González-Hermosillo-Cornejo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D, et al.  Neumotórax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espóntáneo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primario, revisión de la literatura.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RevInvestMedSurMex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2015; 22 (1): 19-26. </a:t>
            </a:r>
          </a:p>
          <a:p>
            <a:pPr marL="449999" indent="-449999">
              <a:buFont typeface="Arial" charset="0"/>
              <a:buChar char="•"/>
            </a:pP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MacDuff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A,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Arnold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A, Harvey J, et al. Management of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sponta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neous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pneumothorax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British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Thoracic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Society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Pleural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Disease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Guideline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2010. </a:t>
            </a:r>
            <a:r>
              <a:rPr lang="es-ES_tradnl" sz="252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Thorax</a:t>
            </a:r>
            <a:r>
              <a:rPr lang="es-ES_tradnl" sz="252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2010. </a:t>
            </a:r>
          </a:p>
          <a:p>
            <a:endParaRPr lang="es-PA" sz="2835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46" y="25022736"/>
            <a:ext cx="7339073" cy="81414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321" y="23700164"/>
            <a:ext cx="13373146" cy="565258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7303304" y="20631556"/>
            <a:ext cx="13560479" cy="1216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decide llevar 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 paciente al salón de </a:t>
            </a:r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operaciones por </a:t>
            </a:r>
            <a:r>
              <a:rPr lang="es-ES_tradnl" sz="315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neumotorax</a:t>
            </a:r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residual  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realizándose </a:t>
            </a:r>
            <a:r>
              <a:rPr lang="es-ES_tradnl" sz="31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Torascopia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Video Asistida (VATS) derecha. Se evidencia bulla superficial apical </a:t>
            </a:r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derecha de aproximadamente 1x1cm, 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lo cual se procede a </a:t>
            </a:r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realizar </a:t>
            </a:r>
            <a:r>
              <a:rPr lang="es-ES_tradnl" sz="315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resecci</a:t>
            </a:r>
            <a:r>
              <a:rPr lang="es-ES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 de la misma. </a:t>
            </a:r>
            <a:r>
              <a:rPr lang="es-ES_tradnl" sz="3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coloca tubo pleural con presión negativa. </a:t>
            </a:r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_tradnl" sz="3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 buena evolución, sin dolor, afebril, tolerando la vía oral, sin datos de dificultad respiratoria, con </a:t>
            </a:r>
            <a:r>
              <a:rPr lang="es-ES_tradnl" sz="31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reexpansión</a:t>
            </a:r>
            <a:r>
              <a:rPr lang="es-ES_tradnl" sz="3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pulmonar total es dado de alta a las 48 horas postoperatorias. </a:t>
            </a:r>
          </a:p>
          <a:p>
            <a:pPr algn="just"/>
            <a:endParaRPr lang="es-PA" sz="2835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7303304" y="34228495"/>
            <a:ext cx="13610450" cy="408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Neumotórax espontáneo es una patología poco frecuente, con una incidencia de entre cuatro y nueve casos por 100.000 habitantes y año. Cuando es de poca magnitud se puede recomendar el reposo y el control radiológico hasta su completa absorción. La </a:t>
            </a:r>
            <a:r>
              <a:rPr lang="es-ES_tradnl" sz="3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toracostomía</a:t>
            </a:r>
            <a:r>
              <a:rPr lang="es-ES_tradnl" sz="3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con tubo es, sin embargo, la indicación inicial más frecuente; resulta exitosa en la mayoría de los casos. Sin embargo, el 20% de los pacientes con esta patología puede eventualmente requerir tratamiento quirúrgico, </a:t>
            </a:r>
          </a:p>
          <a:p>
            <a:pPr algn="just"/>
            <a:endParaRPr lang="es-PA" sz="2835" dirty="0">
              <a:solidFill>
                <a:schemeClr val="bg1"/>
              </a:solidFill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H="1" flipV="1">
            <a:off x="25273604" y="27198168"/>
            <a:ext cx="1097273" cy="10207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55" y="25022736"/>
            <a:ext cx="7659992" cy="8141412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7809919" y="19747247"/>
            <a:ext cx="1293654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5" i="1" dirty="0" smtClean="0">
                <a:solidFill>
                  <a:schemeClr val="bg1"/>
                </a:solidFill>
              </a:rPr>
              <a:t>TC</a:t>
            </a:r>
            <a:r>
              <a:rPr lang="es-ES_tradnl" sz="2205" i="1" dirty="0" smtClean="0">
                <a:solidFill>
                  <a:schemeClr val="bg1"/>
                </a:solidFill>
              </a:rPr>
              <a:t> T</a:t>
            </a:r>
            <a:r>
              <a:rPr lang="es-ES" sz="2205" i="1" dirty="0" err="1" smtClean="0">
                <a:solidFill>
                  <a:schemeClr val="bg1"/>
                </a:solidFill>
              </a:rPr>
              <a:t>órax</a:t>
            </a:r>
            <a:r>
              <a:rPr lang="es-ES" sz="2205" i="1" dirty="0">
                <a:solidFill>
                  <a:schemeClr val="bg1"/>
                </a:solidFill>
              </a:rPr>
              <a:t> </a:t>
            </a:r>
            <a:r>
              <a:rPr lang="es-ES" sz="2205" i="1" dirty="0" smtClean="0">
                <a:solidFill>
                  <a:schemeClr val="bg1"/>
                </a:solidFill>
              </a:rPr>
              <a:t>de alta resolución. Corte coronal y sagital donde se evidencia neumotórax residual. </a:t>
            </a:r>
            <a:endParaRPr lang="es-ES_tradnl" sz="2205" i="1" dirty="0">
              <a:solidFill>
                <a:schemeClr val="bg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574" y="13260041"/>
            <a:ext cx="6046209" cy="646621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0269435" y="29453023"/>
            <a:ext cx="1000833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5" i="1" dirty="0">
                <a:solidFill>
                  <a:schemeClr val="bg1"/>
                </a:solidFill>
              </a:rPr>
              <a:t>En la flecha </a:t>
            </a:r>
            <a:r>
              <a:rPr lang="es-ES_tradnl" sz="2205" i="1" dirty="0" err="1">
                <a:solidFill>
                  <a:schemeClr val="bg1"/>
                </a:solidFill>
              </a:rPr>
              <a:t>amarila</a:t>
            </a:r>
            <a:r>
              <a:rPr lang="es-ES_tradnl" sz="2205" i="1" dirty="0">
                <a:solidFill>
                  <a:schemeClr val="bg1"/>
                </a:solidFill>
              </a:rPr>
              <a:t> se señala bulla apical derecha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207850" y="10606683"/>
            <a:ext cx="29655933" cy="101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1249"/>
          </a:p>
        </p:txBody>
      </p:sp>
      <p:sp>
        <p:nvSpPr>
          <p:cNvPr id="39" name="CuadroTexto 38"/>
          <p:cNvSpPr txBox="1"/>
          <p:nvPr/>
        </p:nvSpPr>
        <p:spPr>
          <a:xfrm>
            <a:off x="1295776" y="10772188"/>
            <a:ext cx="1511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b="1" dirty="0" smtClean="0">
                <a:latin typeface="Arial" charset="0"/>
                <a:ea typeface="Arial" charset="0"/>
                <a:cs typeface="Arial" charset="0"/>
              </a:rPr>
              <a:t>MATERIALES Y M</a:t>
            </a:r>
            <a:r>
              <a:rPr lang="es-ES" sz="4000" b="1" dirty="0" smtClean="0">
                <a:latin typeface="Arial" charset="0"/>
                <a:ea typeface="Arial" charset="0"/>
                <a:cs typeface="Arial" charset="0"/>
              </a:rPr>
              <a:t>ÉTODOS</a:t>
            </a:r>
            <a:endParaRPr lang="es-PA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207850" y="11724162"/>
            <a:ext cx="2985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recogen datos de la historia cl</a:t>
            </a:r>
            <a:r>
              <a:rPr lang="es-ES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ínica</a:t>
            </a:r>
            <a:r>
              <a:rPr lang="es-E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estudios </a:t>
            </a:r>
            <a:r>
              <a:rPr lang="es-ES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imagenológicos</a:t>
            </a:r>
            <a:r>
              <a:rPr lang="es-E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 fotografías tomadas durante el acto quirúrgico. Se da seguimiento hasta egreso del paciente</a:t>
            </a:r>
            <a:r>
              <a:rPr lang="es-ES" sz="2835" dirty="0" smtClean="0">
                <a:solidFill>
                  <a:schemeClr val="bg1"/>
                </a:solidFill>
              </a:rPr>
              <a:t>. </a:t>
            </a:r>
            <a:endParaRPr lang="es-PA" sz="2835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330943" y="12805283"/>
            <a:ext cx="1511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b="1" dirty="0">
                <a:latin typeface="Arial" charset="0"/>
                <a:ea typeface="Arial" charset="0"/>
                <a:cs typeface="Arial" charset="0"/>
              </a:rPr>
              <a:t>CASO CL</a:t>
            </a:r>
            <a:r>
              <a:rPr lang="es-ES" sz="4000" b="1" dirty="0">
                <a:latin typeface="Arial" charset="0"/>
                <a:ea typeface="Arial" charset="0"/>
                <a:cs typeface="Arial" charset="0"/>
              </a:rPr>
              <a:t>ÍNICO </a:t>
            </a:r>
            <a:endParaRPr lang="es-PA" sz="4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>
            <a:off x="2365812" y="26338535"/>
            <a:ext cx="636288" cy="10795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321" y="13328564"/>
            <a:ext cx="7125171" cy="64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1752</TotalTime>
  <Words>533</Words>
  <Application>Microsoft Macintosh PowerPoint</Application>
  <PresentationFormat>Personalizado</PresentationFormat>
  <Paragraphs>80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Wingdings 3</vt:lpstr>
      <vt:lpstr>Arial</vt:lpstr>
      <vt:lpstr>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Byrne</dc:creator>
  <cp:lastModifiedBy>Audrid Gonzalez Cornejo</cp:lastModifiedBy>
  <cp:revision>77</cp:revision>
  <dcterms:created xsi:type="dcterms:W3CDTF">2014-11-14T19:02:05Z</dcterms:created>
  <dcterms:modified xsi:type="dcterms:W3CDTF">2016-09-14T20:45:30Z</dcterms:modified>
</cp:coreProperties>
</file>