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58" r:id="rId1"/>
  </p:sldMasterIdLst>
  <p:notesMasterIdLst>
    <p:notesMasterId r:id="rId76"/>
  </p:notesMasterIdLst>
  <p:sldIdLst>
    <p:sldId id="256" r:id="rId2"/>
    <p:sldId id="258" r:id="rId3"/>
    <p:sldId id="270" r:id="rId4"/>
    <p:sldId id="271" r:id="rId5"/>
    <p:sldId id="375" r:id="rId6"/>
    <p:sldId id="312" r:id="rId7"/>
    <p:sldId id="286" r:id="rId8"/>
    <p:sldId id="348" r:id="rId9"/>
    <p:sldId id="341" r:id="rId10"/>
    <p:sldId id="356" r:id="rId11"/>
    <p:sldId id="325" r:id="rId12"/>
    <p:sldId id="291" r:id="rId13"/>
    <p:sldId id="267" r:id="rId14"/>
    <p:sldId id="292" r:id="rId15"/>
    <p:sldId id="293" r:id="rId16"/>
    <p:sldId id="294" r:id="rId17"/>
    <p:sldId id="296" r:id="rId18"/>
    <p:sldId id="381" r:id="rId19"/>
    <p:sldId id="298" r:id="rId20"/>
    <p:sldId id="299" r:id="rId21"/>
    <p:sldId id="302" r:id="rId22"/>
    <p:sldId id="262" r:id="rId23"/>
    <p:sldId id="300" r:id="rId24"/>
    <p:sldId id="304" r:id="rId25"/>
    <p:sldId id="380" r:id="rId26"/>
    <p:sldId id="354" r:id="rId27"/>
    <p:sldId id="349" r:id="rId28"/>
    <p:sldId id="305" r:id="rId29"/>
    <p:sldId id="357" r:id="rId30"/>
    <p:sldId id="362" r:id="rId31"/>
    <p:sldId id="363" r:id="rId32"/>
    <p:sldId id="376" r:id="rId33"/>
    <p:sldId id="377" r:id="rId34"/>
    <p:sldId id="378" r:id="rId35"/>
    <p:sldId id="379" r:id="rId36"/>
    <p:sldId id="358" r:id="rId37"/>
    <p:sldId id="368" r:id="rId38"/>
    <p:sldId id="370" r:id="rId39"/>
    <p:sldId id="371" r:id="rId40"/>
    <p:sldId id="372" r:id="rId41"/>
    <p:sldId id="373" r:id="rId42"/>
    <p:sldId id="367" r:id="rId43"/>
    <p:sldId id="306" r:id="rId44"/>
    <p:sldId id="307" r:id="rId45"/>
    <p:sldId id="308" r:id="rId46"/>
    <p:sldId id="350" r:id="rId47"/>
    <p:sldId id="351" r:id="rId48"/>
    <p:sldId id="303" r:id="rId49"/>
    <p:sldId id="310" r:id="rId50"/>
    <p:sldId id="327" r:id="rId51"/>
    <p:sldId id="301" r:id="rId52"/>
    <p:sldId id="314" r:id="rId53"/>
    <p:sldId id="315" r:id="rId54"/>
    <p:sldId id="317" r:id="rId55"/>
    <p:sldId id="318" r:id="rId56"/>
    <p:sldId id="319" r:id="rId57"/>
    <p:sldId id="320" r:id="rId58"/>
    <p:sldId id="352" r:id="rId59"/>
    <p:sldId id="316" r:id="rId60"/>
    <p:sldId id="323" r:id="rId61"/>
    <p:sldId id="324" r:id="rId62"/>
    <p:sldId id="328" r:id="rId63"/>
    <p:sldId id="329" r:id="rId64"/>
    <p:sldId id="330" r:id="rId65"/>
    <p:sldId id="331" r:id="rId66"/>
    <p:sldId id="332" r:id="rId67"/>
    <p:sldId id="333" r:id="rId68"/>
    <p:sldId id="335" r:id="rId69"/>
    <p:sldId id="336" r:id="rId70"/>
    <p:sldId id="337" r:id="rId71"/>
    <p:sldId id="338" r:id="rId72"/>
    <p:sldId id="339" r:id="rId73"/>
    <p:sldId id="361" r:id="rId74"/>
    <p:sldId id="321" r:id="rId75"/>
  </p:sldIdLst>
  <p:sldSz cx="9144000" cy="6858000" type="screen4x3"/>
  <p:notesSz cx="6858000" cy="9144000"/>
  <p:embeddedFontLst>
    <p:embeddedFont>
      <p:font typeface="Roboto Slab" pitchFamily="2" charset="0"/>
      <p:regular r:id="rId77"/>
      <p:bold r:id="rId78"/>
    </p:embeddedFont>
    <p:embeddedFont>
      <p:font typeface="Source Sans Pro" panose="020B0503030403020204" pitchFamily="34"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36802F-C229-4711-BFEB-921DC5C8BD91}">
  <a:tblStyle styleId="{DE36802F-C229-4711-BFEB-921DC5C8BD9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858"/>
  </p:normalViewPr>
  <p:slideViewPr>
    <p:cSldViewPr snapToGrid="0" snapToObjects="1">
      <p:cViewPr>
        <p:scale>
          <a:sx n="51" d="100"/>
          <a:sy n="51" d="100"/>
        </p:scale>
        <p:origin x="285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4.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font" Target="fonts/font6.fntdata"/></Relationships>
</file>

<file path=ppt/charts/_rels/chart1.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cat>
            <c:numRef>
              <c:f>Hoja1!$A$6:$A$16</c:f>
              <c:numCache>
                <c:formatCode>General</c:formatCode>
                <c:ptCount val="11"/>
                <c:pt idx="0">
                  <c:v>8</c:v>
                </c:pt>
                <c:pt idx="1">
                  <c:v>9</c:v>
                </c:pt>
                <c:pt idx="2">
                  <c:v>10</c:v>
                </c:pt>
                <c:pt idx="3">
                  <c:v>11</c:v>
                </c:pt>
                <c:pt idx="4">
                  <c:v>12</c:v>
                </c:pt>
                <c:pt idx="5">
                  <c:v>13</c:v>
                </c:pt>
                <c:pt idx="6">
                  <c:v>14</c:v>
                </c:pt>
                <c:pt idx="7">
                  <c:v>15</c:v>
                </c:pt>
                <c:pt idx="8">
                  <c:v>16</c:v>
                </c:pt>
                <c:pt idx="9">
                  <c:v>17</c:v>
                </c:pt>
                <c:pt idx="10">
                  <c:v>18</c:v>
                </c:pt>
              </c:numCache>
            </c:numRef>
          </c:cat>
          <c:val>
            <c:numRef>
              <c:f>Hoja1!$B$6:$B$16</c:f>
              <c:numCache>
                <c:formatCode>General</c:formatCode>
                <c:ptCount val="11"/>
                <c:pt idx="0">
                  <c:v>610</c:v>
                </c:pt>
                <c:pt idx="1">
                  <c:v>250</c:v>
                </c:pt>
                <c:pt idx="2">
                  <c:v>250</c:v>
                </c:pt>
                <c:pt idx="3">
                  <c:v>270</c:v>
                </c:pt>
                <c:pt idx="4">
                  <c:v>560</c:v>
                </c:pt>
                <c:pt idx="5">
                  <c:v>520</c:v>
                </c:pt>
                <c:pt idx="6">
                  <c:v>330</c:v>
                </c:pt>
                <c:pt idx="7">
                  <c:v>1400</c:v>
                </c:pt>
                <c:pt idx="8">
                  <c:v>680</c:v>
                </c:pt>
                <c:pt idx="9">
                  <c:v>920</c:v>
                </c:pt>
                <c:pt idx="10">
                  <c:v>440</c:v>
                </c:pt>
              </c:numCache>
            </c:numRef>
          </c:val>
          <c:smooth val="0"/>
          <c:extLst>
            <c:ext xmlns:c16="http://schemas.microsoft.com/office/drawing/2014/chart" uri="{C3380CC4-5D6E-409C-BE32-E72D297353CC}">
              <c16:uniqueId val="{00000000-ECDB-4842-901B-D6F0952EF6AC}"/>
            </c:ext>
          </c:extLst>
        </c:ser>
        <c:dLbls>
          <c:showLegendKey val="0"/>
          <c:showVal val="0"/>
          <c:showCatName val="0"/>
          <c:showSerName val="0"/>
          <c:showPercent val="0"/>
          <c:showBubbleSize val="0"/>
        </c:dLbls>
        <c:smooth val="0"/>
        <c:axId val="1532389343"/>
        <c:axId val="1518032431"/>
      </c:lineChart>
      <c:catAx>
        <c:axId val="1532389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1518032431"/>
        <c:crosses val="autoZero"/>
        <c:auto val="1"/>
        <c:lblAlgn val="ctr"/>
        <c:lblOffset val="100"/>
        <c:noMultiLvlLbl val="0"/>
      </c:catAx>
      <c:valAx>
        <c:axId val="15180324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_tradnl"/>
                  <a:t>Gasto</a:t>
                </a:r>
                <a:r>
                  <a:rPr lang="es-ES_tradnl" baseline="0"/>
                  <a:t> en ml/24hras </a:t>
                </a:r>
                <a:endParaRPr lang="es-ES_tradnl"/>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PA"/>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153238934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PA"/>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3FD838-41AC-CF49-BEE7-6ED0FF50C450}" type="doc">
      <dgm:prSet loTypeId="urn:microsoft.com/office/officeart/2005/8/layout/hList1" loCatId="" qsTypeId="urn:microsoft.com/office/officeart/2005/8/quickstyle/3d3" qsCatId="3D" csTypeId="urn:microsoft.com/office/officeart/2005/8/colors/accent1_2" csCatId="accent1" phldr="1"/>
      <dgm:spPr/>
      <dgm:t>
        <a:bodyPr/>
        <a:lstStyle/>
        <a:p>
          <a:endParaRPr lang="es-ES"/>
        </a:p>
      </dgm:t>
    </dgm:pt>
    <dgm:pt modelId="{35AE0839-FFA9-9F4F-A827-010208DDC460}">
      <dgm:prSet phldrT="[Texto]"/>
      <dgm:spPr/>
      <dgm:t>
        <a:bodyPr/>
        <a:lstStyle/>
        <a:p>
          <a:r>
            <a:rPr lang="es-ES" dirty="0"/>
            <a:t>Alta </a:t>
          </a:r>
        </a:p>
      </dgm:t>
    </dgm:pt>
    <dgm:pt modelId="{9F691617-C9D4-6945-A89B-47D08D4B6262}" type="parTrans" cxnId="{666D2725-D98D-6E44-9B7E-210613418D64}">
      <dgm:prSet/>
      <dgm:spPr/>
      <dgm:t>
        <a:bodyPr/>
        <a:lstStyle/>
        <a:p>
          <a:endParaRPr lang="es-ES"/>
        </a:p>
      </dgm:t>
    </dgm:pt>
    <dgm:pt modelId="{5FEE8863-6455-D04A-AAED-C3717D33A08B}" type="sibTrans" cxnId="{666D2725-D98D-6E44-9B7E-210613418D64}">
      <dgm:prSet/>
      <dgm:spPr/>
      <dgm:t>
        <a:bodyPr/>
        <a:lstStyle/>
        <a:p>
          <a:endParaRPr lang="es-ES"/>
        </a:p>
      </dgm:t>
    </dgm:pt>
    <dgm:pt modelId="{2FEC17C9-1488-AA4F-8789-4887C7279BEA}">
      <dgm:prSet phldrT="[Texto]" custT="1"/>
      <dgm:spPr/>
      <dgm:t>
        <a:bodyPr/>
        <a:lstStyle/>
        <a:p>
          <a:r>
            <a:rPr lang="es-ES" sz="2000" dirty="0"/>
            <a:t>&gt; 500ml/día </a:t>
          </a:r>
        </a:p>
      </dgm:t>
    </dgm:pt>
    <dgm:pt modelId="{204C12B2-17AD-C149-B45C-8A4A6C18930D}" type="parTrans" cxnId="{850ED379-91B7-634B-BA81-78A7F9A205B5}">
      <dgm:prSet/>
      <dgm:spPr/>
      <dgm:t>
        <a:bodyPr/>
        <a:lstStyle/>
        <a:p>
          <a:endParaRPr lang="es-ES"/>
        </a:p>
      </dgm:t>
    </dgm:pt>
    <dgm:pt modelId="{7261E089-D4B5-4240-AB06-639FEDDDF139}" type="sibTrans" cxnId="{850ED379-91B7-634B-BA81-78A7F9A205B5}">
      <dgm:prSet/>
      <dgm:spPr/>
      <dgm:t>
        <a:bodyPr/>
        <a:lstStyle/>
        <a:p>
          <a:endParaRPr lang="es-ES"/>
        </a:p>
      </dgm:t>
    </dgm:pt>
    <dgm:pt modelId="{C2881071-B74C-9E4F-BD39-0E5B2F5391E8}">
      <dgm:prSet phldrT="[Texto]"/>
      <dgm:spPr/>
      <dgm:t>
        <a:bodyPr/>
        <a:lstStyle/>
        <a:p>
          <a:r>
            <a:rPr lang="es-ES" dirty="0"/>
            <a:t>Moderada </a:t>
          </a:r>
        </a:p>
      </dgm:t>
    </dgm:pt>
    <dgm:pt modelId="{74D26312-956E-724E-B59E-D5ED1ECB7779}" type="parTrans" cxnId="{6F118DDC-F5B3-4240-B428-9D04729920A5}">
      <dgm:prSet/>
      <dgm:spPr/>
      <dgm:t>
        <a:bodyPr/>
        <a:lstStyle/>
        <a:p>
          <a:endParaRPr lang="es-ES"/>
        </a:p>
      </dgm:t>
    </dgm:pt>
    <dgm:pt modelId="{6C3B423D-2E24-E04C-9114-9AB06430D986}" type="sibTrans" cxnId="{6F118DDC-F5B3-4240-B428-9D04729920A5}">
      <dgm:prSet/>
      <dgm:spPr/>
      <dgm:t>
        <a:bodyPr/>
        <a:lstStyle/>
        <a:p>
          <a:endParaRPr lang="es-ES"/>
        </a:p>
      </dgm:t>
    </dgm:pt>
    <dgm:pt modelId="{7BC062A0-9F79-4C4E-AA9E-8E7E78B6C24B}">
      <dgm:prSet phldrT="[Texto]" custT="1"/>
      <dgm:spPr/>
      <dgm:t>
        <a:bodyPr/>
        <a:lstStyle/>
        <a:p>
          <a:r>
            <a:rPr lang="es-ES" sz="2400" dirty="0"/>
            <a:t>200-500ml/día </a:t>
          </a:r>
        </a:p>
      </dgm:t>
    </dgm:pt>
    <dgm:pt modelId="{DE08B5E4-2D47-F146-A06E-63857307074B}" type="parTrans" cxnId="{0089A827-E53D-B442-BEA6-1F9A709085A9}">
      <dgm:prSet/>
      <dgm:spPr/>
      <dgm:t>
        <a:bodyPr/>
        <a:lstStyle/>
        <a:p>
          <a:endParaRPr lang="es-ES"/>
        </a:p>
      </dgm:t>
    </dgm:pt>
    <dgm:pt modelId="{F96A6C2D-3070-4241-AA52-D4A0CB7BEEB9}" type="sibTrans" cxnId="{0089A827-E53D-B442-BEA6-1F9A709085A9}">
      <dgm:prSet/>
      <dgm:spPr/>
      <dgm:t>
        <a:bodyPr/>
        <a:lstStyle/>
        <a:p>
          <a:endParaRPr lang="es-ES"/>
        </a:p>
      </dgm:t>
    </dgm:pt>
    <dgm:pt modelId="{DC2FF070-7203-CB43-815F-ED5F2B0A6826}">
      <dgm:prSet phldrT="[Texto]"/>
      <dgm:spPr/>
      <dgm:t>
        <a:bodyPr/>
        <a:lstStyle/>
        <a:p>
          <a:r>
            <a:rPr lang="es-ES" dirty="0"/>
            <a:t>Baja </a:t>
          </a:r>
        </a:p>
      </dgm:t>
    </dgm:pt>
    <dgm:pt modelId="{177078F4-6546-E24D-A3BE-824E79B504FE}" type="parTrans" cxnId="{7D345F2F-95F2-CF4B-A901-86E379D109E7}">
      <dgm:prSet/>
      <dgm:spPr/>
      <dgm:t>
        <a:bodyPr/>
        <a:lstStyle/>
        <a:p>
          <a:endParaRPr lang="es-ES"/>
        </a:p>
      </dgm:t>
    </dgm:pt>
    <dgm:pt modelId="{BE39C3C5-6F81-924F-AFF9-60EE23BB5846}" type="sibTrans" cxnId="{7D345F2F-95F2-CF4B-A901-86E379D109E7}">
      <dgm:prSet/>
      <dgm:spPr/>
      <dgm:t>
        <a:bodyPr/>
        <a:lstStyle/>
        <a:p>
          <a:endParaRPr lang="es-ES"/>
        </a:p>
      </dgm:t>
    </dgm:pt>
    <dgm:pt modelId="{6DBC52B0-503A-E747-9DD3-025A96BE6FA5}">
      <dgm:prSet phldrT="[Texto]" custT="1"/>
      <dgm:spPr/>
      <dgm:t>
        <a:bodyPr/>
        <a:lstStyle/>
        <a:p>
          <a:r>
            <a:rPr lang="es-ES" sz="2400" dirty="0"/>
            <a:t>&lt; 200ml/día </a:t>
          </a:r>
        </a:p>
      </dgm:t>
    </dgm:pt>
    <dgm:pt modelId="{AD0A1786-A9F0-DD42-9AD0-C2B015C7A243}" type="parTrans" cxnId="{38C108A5-6EEC-8A4E-87D9-EC5C1C84E1A2}">
      <dgm:prSet/>
      <dgm:spPr/>
      <dgm:t>
        <a:bodyPr/>
        <a:lstStyle/>
        <a:p>
          <a:endParaRPr lang="es-ES"/>
        </a:p>
      </dgm:t>
    </dgm:pt>
    <dgm:pt modelId="{EDFD913B-8069-4A49-A1B2-2C8780EB560C}" type="sibTrans" cxnId="{38C108A5-6EEC-8A4E-87D9-EC5C1C84E1A2}">
      <dgm:prSet/>
      <dgm:spPr/>
      <dgm:t>
        <a:bodyPr/>
        <a:lstStyle/>
        <a:p>
          <a:endParaRPr lang="es-ES"/>
        </a:p>
      </dgm:t>
    </dgm:pt>
    <dgm:pt modelId="{61008BE4-9023-3940-A45F-334DFD759704}" type="pres">
      <dgm:prSet presAssocID="{D63FD838-41AC-CF49-BEE7-6ED0FF50C450}" presName="Name0" presStyleCnt="0">
        <dgm:presLayoutVars>
          <dgm:dir/>
          <dgm:animLvl val="lvl"/>
          <dgm:resizeHandles val="exact"/>
        </dgm:presLayoutVars>
      </dgm:prSet>
      <dgm:spPr/>
    </dgm:pt>
    <dgm:pt modelId="{B9498649-F4A8-2249-9436-13B5C58EFFCA}" type="pres">
      <dgm:prSet presAssocID="{35AE0839-FFA9-9F4F-A827-010208DDC460}" presName="composite" presStyleCnt="0"/>
      <dgm:spPr/>
    </dgm:pt>
    <dgm:pt modelId="{BCA069EE-061F-4B48-8BFD-8054A27EAEA4}" type="pres">
      <dgm:prSet presAssocID="{35AE0839-FFA9-9F4F-A827-010208DDC460}" presName="parTx" presStyleLbl="alignNode1" presStyleIdx="0" presStyleCnt="3">
        <dgm:presLayoutVars>
          <dgm:chMax val="0"/>
          <dgm:chPref val="0"/>
          <dgm:bulletEnabled val="1"/>
        </dgm:presLayoutVars>
      </dgm:prSet>
      <dgm:spPr/>
    </dgm:pt>
    <dgm:pt modelId="{BA357E72-C72D-2145-86C9-13AAC57B13C1}" type="pres">
      <dgm:prSet presAssocID="{35AE0839-FFA9-9F4F-A827-010208DDC460}" presName="desTx" presStyleLbl="alignAccFollowNode1" presStyleIdx="0" presStyleCnt="3">
        <dgm:presLayoutVars>
          <dgm:bulletEnabled val="1"/>
        </dgm:presLayoutVars>
      </dgm:prSet>
      <dgm:spPr/>
    </dgm:pt>
    <dgm:pt modelId="{01C6C9D8-9389-ED45-95F8-08C01A709356}" type="pres">
      <dgm:prSet presAssocID="{5FEE8863-6455-D04A-AAED-C3717D33A08B}" presName="space" presStyleCnt="0"/>
      <dgm:spPr/>
    </dgm:pt>
    <dgm:pt modelId="{42E36BC1-9027-DE4A-B41B-2F2C1E968FEF}" type="pres">
      <dgm:prSet presAssocID="{C2881071-B74C-9E4F-BD39-0E5B2F5391E8}" presName="composite" presStyleCnt="0"/>
      <dgm:spPr/>
    </dgm:pt>
    <dgm:pt modelId="{1993BB72-F795-B840-8B6E-15688D43BC82}" type="pres">
      <dgm:prSet presAssocID="{C2881071-B74C-9E4F-BD39-0E5B2F5391E8}" presName="parTx" presStyleLbl="alignNode1" presStyleIdx="1" presStyleCnt="3">
        <dgm:presLayoutVars>
          <dgm:chMax val="0"/>
          <dgm:chPref val="0"/>
          <dgm:bulletEnabled val="1"/>
        </dgm:presLayoutVars>
      </dgm:prSet>
      <dgm:spPr/>
    </dgm:pt>
    <dgm:pt modelId="{76A2DC8D-B39D-134D-A1E5-88C2BE082462}" type="pres">
      <dgm:prSet presAssocID="{C2881071-B74C-9E4F-BD39-0E5B2F5391E8}" presName="desTx" presStyleLbl="alignAccFollowNode1" presStyleIdx="1" presStyleCnt="3">
        <dgm:presLayoutVars>
          <dgm:bulletEnabled val="1"/>
        </dgm:presLayoutVars>
      </dgm:prSet>
      <dgm:spPr/>
    </dgm:pt>
    <dgm:pt modelId="{76400FDA-544F-CA4C-9AA8-8842E02CB2D9}" type="pres">
      <dgm:prSet presAssocID="{6C3B423D-2E24-E04C-9114-9AB06430D986}" presName="space" presStyleCnt="0"/>
      <dgm:spPr/>
    </dgm:pt>
    <dgm:pt modelId="{FCB1860D-AE64-AD4C-950A-8FC5D25C9E03}" type="pres">
      <dgm:prSet presAssocID="{DC2FF070-7203-CB43-815F-ED5F2B0A6826}" presName="composite" presStyleCnt="0"/>
      <dgm:spPr/>
    </dgm:pt>
    <dgm:pt modelId="{F9D61860-0136-7248-9D31-F5400E173368}" type="pres">
      <dgm:prSet presAssocID="{DC2FF070-7203-CB43-815F-ED5F2B0A6826}" presName="parTx" presStyleLbl="alignNode1" presStyleIdx="2" presStyleCnt="3">
        <dgm:presLayoutVars>
          <dgm:chMax val="0"/>
          <dgm:chPref val="0"/>
          <dgm:bulletEnabled val="1"/>
        </dgm:presLayoutVars>
      </dgm:prSet>
      <dgm:spPr/>
    </dgm:pt>
    <dgm:pt modelId="{220693F1-9807-A44E-BB6B-049C18783C3F}" type="pres">
      <dgm:prSet presAssocID="{DC2FF070-7203-CB43-815F-ED5F2B0A6826}" presName="desTx" presStyleLbl="alignAccFollowNode1" presStyleIdx="2" presStyleCnt="3">
        <dgm:presLayoutVars>
          <dgm:bulletEnabled val="1"/>
        </dgm:presLayoutVars>
      </dgm:prSet>
      <dgm:spPr/>
    </dgm:pt>
  </dgm:ptLst>
  <dgm:cxnLst>
    <dgm:cxn modelId="{F74A2C1E-AF21-D743-AD81-CBFBE3E0E6C9}" type="presOf" srcId="{35AE0839-FFA9-9F4F-A827-010208DDC460}" destId="{BCA069EE-061F-4B48-8BFD-8054A27EAEA4}" srcOrd="0" destOrd="0" presId="urn:microsoft.com/office/officeart/2005/8/layout/hList1"/>
    <dgm:cxn modelId="{66CF561F-DB91-5B45-833E-366871D15129}" type="presOf" srcId="{C2881071-B74C-9E4F-BD39-0E5B2F5391E8}" destId="{1993BB72-F795-B840-8B6E-15688D43BC82}" srcOrd="0" destOrd="0" presId="urn:microsoft.com/office/officeart/2005/8/layout/hList1"/>
    <dgm:cxn modelId="{666D2725-D98D-6E44-9B7E-210613418D64}" srcId="{D63FD838-41AC-CF49-BEE7-6ED0FF50C450}" destId="{35AE0839-FFA9-9F4F-A827-010208DDC460}" srcOrd="0" destOrd="0" parTransId="{9F691617-C9D4-6945-A89B-47D08D4B6262}" sibTransId="{5FEE8863-6455-D04A-AAED-C3717D33A08B}"/>
    <dgm:cxn modelId="{02375925-A223-2C4C-A950-13D0191F708B}" type="presOf" srcId="{7BC062A0-9F79-4C4E-AA9E-8E7E78B6C24B}" destId="{76A2DC8D-B39D-134D-A1E5-88C2BE082462}" srcOrd="0" destOrd="0" presId="urn:microsoft.com/office/officeart/2005/8/layout/hList1"/>
    <dgm:cxn modelId="{0089A827-E53D-B442-BEA6-1F9A709085A9}" srcId="{C2881071-B74C-9E4F-BD39-0E5B2F5391E8}" destId="{7BC062A0-9F79-4C4E-AA9E-8E7E78B6C24B}" srcOrd="0" destOrd="0" parTransId="{DE08B5E4-2D47-F146-A06E-63857307074B}" sibTransId="{F96A6C2D-3070-4241-AA52-D4A0CB7BEEB9}"/>
    <dgm:cxn modelId="{7D345F2F-95F2-CF4B-A901-86E379D109E7}" srcId="{D63FD838-41AC-CF49-BEE7-6ED0FF50C450}" destId="{DC2FF070-7203-CB43-815F-ED5F2B0A6826}" srcOrd="2" destOrd="0" parTransId="{177078F4-6546-E24D-A3BE-824E79B504FE}" sibTransId="{BE39C3C5-6F81-924F-AFF9-60EE23BB5846}"/>
    <dgm:cxn modelId="{7A725453-38E7-B34A-AE27-E5797E10AB4D}" type="presOf" srcId="{DC2FF070-7203-CB43-815F-ED5F2B0A6826}" destId="{F9D61860-0136-7248-9D31-F5400E173368}" srcOrd="0" destOrd="0" presId="urn:microsoft.com/office/officeart/2005/8/layout/hList1"/>
    <dgm:cxn modelId="{EE7E2456-2221-C142-99B2-A03FC2AB6850}" type="presOf" srcId="{D63FD838-41AC-CF49-BEE7-6ED0FF50C450}" destId="{61008BE4-9023-3940-A45F-334DFD759704}" srcOrd="0" destOrd="0" presId="urn:microsoft.com/office/officeart/2005/8/layout/hList1"/>
    <dgm:cxn modelId="{1DF90262-8E44-4A4F-AB35-9DDD43DEB44D}" type="presOf" srcId="{6DBC52B0-503A-E747-9DD3-025A96BE6FA5}" destId="{220693F1-9807-A44E-BB6B-049C18783C3F}" srcOrd="0" destOrd="0" presId="urn:microsoft.com/office/officeart/2005/8/layout/hList1"/>
    <dgm:cxn modelId="{850ED379-91B7-634B-BA81-78A7F9A205B5}" srcId="{35AE0839-FFA9-9F4F-A827-010208DDC460}" destId="{2FEC17C9-1488-AA4F-8789-4887C7279BEA}" srcOrd="0" destOrd="0" parTransId="{204C12B2-17AD-C149-B45C-8A4A6C18930D}" sibTransId="{7261E089-D4B5-4240-AB06-639FEDDDF139}"/>
    <dgm:cxn modelId="{9D349090-FA1F-D24F-9D30-E84A95542148}" type="presOf" srcId="{2FEC17C9-1488-AA4F-8789-4887C7279BEA}" destId="{BA357E72-C72D-2145-86C9-13AAC57B13C1}" srcOrd="0" destOrd="0" presId="urn:microsoft.com/office/officeart/2005/8/layout/hList1"/>
    <dgm:cxn modelId="{38C108A5-6EEC-8A4E-87D9-EC5C1C84E1A2}" srcId="{DC2FF070-7203-CB43-815F-ED5F2B0A6826}" destId="{6DBC52B0-503A-E747-9DD3-025A96BE6FA5}" srcOrd="0" destOrd="0" parTransId="{AD0A1786-A9F0-DD42-9AD0-C2B015C7A243}" sibTransId="{EDFD913B-8069-4A49-A1B2-2C8780EB560C}"/>
    <dgm:cxn modelId="{6F118DDC-F5B3-4240-B428-9D04729920A5}" srcId="{D63FD838-41AC-CF49-BEE7-6ED0FF50C450}" destId="{C2881071-B74C-9E4F-BD39-0E5B2F5391E8}" srcOrd="1" destOrd="0" parTransId="{74D26312-956E-724E-B59E-D5ED1ECB7779}" sibTransId="{6C3B423D-2E24-E04C-9114-9AB06430D986}"/>
    <dgm:cxn modelId="{4459296E-5C45-F94A-BFF2-0D874E4A9CFA}" type="presParOf" srcId="{61008BE4-9023-3940-A45F-334DFD759704}" destId="{B9498649-F4A8-2249-9436-13B5C58EFFCA}" srcOrd="0" destOrd="0" presId="urn:microsoft.com/office/officeart/2005/8/layout/hList1"/>
    <dgm:cxn modelId="{4DF877B4-785F-2244-BD4A-01AFE74A5D52}" type="presParOf" srcId="{B9498649-F4A8-2249-9436-13B5C58EFFCA}" destId="{BCA069EE-061F-4B48-8BFD-8054A27EAEA4}" srcOrd="0" destOrd="0" presId="urn:microsoft.com/office/officeart/2005/8/layout/hList1"/>
    <dgm:cxn modelId="{C04DDE8D-EB76-7641-9D03-58DA79405AF9}" type="presParOf" srcId="{B9498649-F4A8-2249-9436-13B5C58EFFCA}" destId="{BA357E72-C72D-2145-86C9-13AAC57B13C1}" srcOrd="1" destOrd="0" presId="urn:microsoft.com/office/officeart/2005/8/layout/hList1"/>
    <dgm:cxn modelId="{994BF406-1F22-E54F-A149-F649D087DA86}" type="presParOf" srcId="{61008BE4-9023-3940-A45F-334DFD759704}" destId="{01C6C9D8-9389-ED45-95F8-08C01A709356}" srcOrd="1" destOrd="0" presId="urn:microsoft.com/office/officeart/2005/8/layout/hList1"/>
    <dgm:cxn modelId="{3EEDBE34-A6BD-F84F-840B-AC9AB4D51324}" type="presParOf" srcId="{61008BE4-9023-3940-A45F-334DFD759704}" destId="{42E36BC1-9027-DE4A-B41B-2F2C1E968FEF}" srcOrd="2" destOrd="0" presId="urn:microsoft.com/office/officeart/2005/8/layout/hList1"/>
    <dgm:cxn modelId="{AF901252-7167-9941-8909-1B29811022A3}" type="presParOf" srcId="{42E36BC1-9027-DE4A-B41B-2F2C1E968FEF}" destId="{1993BB72-F795-B840-8B6E-15688D43BC82}" srcOrd="0" destOrd="0" presId="urn:microsoft.com/office/officeart/2005/8/layout/hList1"/>
    <dgm:cxn modelId="{514B9508-4411-A44B-B69F-24886A668187}" type="presParOf" srcId="{42E36BC1-9027-DE4A-B41B-2F2C1E968FEF}" destId="{76A2DC8D-B39D-134D-A1E5-88C2BE082462}" srcOrd="1" destOrd="0" presId="urn:microsoft.com/office/officeart/2005/8/layout/hList1"/>
    <dgm:cxn modelId="{35F9C995-3FB1-2345-9AE1-CA501A61D032}" type="presParOf" srcId="{61008BE4-9023-3940-A45F-334DFD759704}" destId="{76400FDA-544F-CA4C-9AA8-8842E02CB2D9}" srcOrd="3" destOrd="0" presId="urn:microsoft.com/office/officeart/2005/8/layout/hList1"/>
    <dgm:cxn modelId="{77446C4A-59B0-C647-9393-D2F8E78EDEEE}" type="presParOf" srcId="{61008BE4-9023-3940-A45F-334DFD759704}" destId="{FCB1860D-AE64-AD4C-950A-8FC5D25C9E03}" srcOrd="4" destOrd="0" presId="urn:microsoft.com/office/officeart/2005/8/layout/hList1"/>
    <dgm:cxn modelId="{B9F516A0-7831-6F4E-94F8-85533ABF296A}" type="presParOf" srcId="{FCB1860D-AE64-AD4C-950A-8FC5D25C9E03}" destId="{F9D61860-0136-7248-9D31-F5400E173368}" srcOrd="0" destOrd="0" presId="urn:microsoft.com/office/officeart/2005/8/layout/hList1"/>
    <dgm:cxn modelId="{648EACB7-A81A-C94A-850D-29CD7EE30AFB}" type="presParOf" srcId="{FCB1860D-AE64-AD4C-950A-8FC5D25C9E03}" destId="{220693F1-9807-A44E-BB6B-049C18783C3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46A89E-2E69-EA4B-8F04-2485F5CAB661}" type="doc">
      <dgm:prSet loTypeId="urn:microsoft.com/office/officeart/2005/8/layout/list1" loCatId="" qsTypeId="urn:microsoft.com/office/officeart/2005/8/quickstyle/3d3" qsCatId="3D" csTypeId="urn:microsoft.com/office/officeart/2005/8/colors/accent1_1" csCatId="accent1" phldr="1"/>
      <dgm:spPr/>
      <dgm:t>
        <a:bodyPr/>
        <a:lstStyle/>
        <a:p>
          <a:endParaRPr lang="es-ES"/>
        </a:p>
      </dgm:t>
    </dgm:pt>
    <dgm:pt modelId="{B4614A1E-6E73-9A41-8607-71ADFCF8D021}">
      <dgm:prSet phldrT="[Texto]"/>
      <dgm:spPr/>
      <dgm:t>
        <a:bodyPr/>
        <a:lstStyle/>
        <a:p>
          <a:r>
            <a:rPr lang="es-ES" dirty="0"/>
            <a:t>Inhiben liberación de gastrina, CCK, secretina y otras </a:t>
          </a:r>
          <a:r>
            <a:rPr lang="es-ES" dirty="0" err="1"/>
            <a:t>hormanas</a:t>
          </a:r>
          <a:r>
            <a:rPr lang="es-ES" dirty="0"/>
            <a:t>. </a:t>
          </a:r>
        </a:p>
      </dgm:t>
    </dgm:pt>
    <dgm:pt modelId="{8D3DB2D2-1061-0C4C-91A6-F73536B5D3E3}" type="parTrans" cxnId="{63874CCB-D414-E542-B8DE-C8C4F2AA7BA1}">
      <dgm:prSet/>
      <dgm:spPr/>
      <dgm:t>
        <a:bodyPr/>
        <a:lstStyle/>
        <a:p>
          <a:endParaRPr lang="es-ES"/>
        </a:p>
      </dgm:t>
    </dgm:pt>
    <dgm:pt modelId="{066B95D7-E252-634A-ADE9-B7828FE1F630}" type="sibTrans" cxnId="{63874CCB-D414-E542-B8DE-C8C4F2AA7BA1}">
      <dgm:prSet/>
      <dgm:spPr/>
      <dgm:t>
        <a:bodyPr/>
        <a:lstStyle/>
        <a:p>
          <a:endParaRPr lang="es-ES"/>
        </a:p>
      </dgm:t>
    </dgm:pt>
    <dgm:pt modelId="{3F0BCAFD-54EE-1F4E-BA0B-BA54A37B1198}">
      <dgm:prSet phldrT="[Texto]"/>
      <dgm:spPr/>
      <dgm:t>
        <a:bodyPr/>
        <a:lstStyle/>
        <a:p>
          <a:r>
            <a:rPr lang="es-ES" dirty="0"/>
            <a:t>Relaja el músculo liso intestinal </a:t>
          </a:r>
        </a:p>
      </dgm:t>
    </dgm:pt>
    <dgm:pt modelId="{2EF69F63-D5F6-E842-BC8F-1526231C7875}" type="parTrans" cxnId="{B9C70548-6D4E-7643-92CE-D2799968BBC2}">
      <dgm:prSet/>
      <dgm:spPr/>
      <dgm:t>
        <a:bodyPr/>
        <a:lstStyle/>
        <a:p>
          <a:endParaRPr lang="es-ES"/>
        </a:p>
      </dgm:t>
    </dgm:pt>
    <dgm:pt modelId="{4868E23C-DD62-4F4B-B2E8-8F8A11A41DBF}" type="sibTrans" cxnId="{B9C70548-6D4E-7643-92CE-D2799968BBC2}">
      <dgm:prSet/>
      <dgm:spPr/>
      <dgm:t>
        <a:bodyPr/>
        <a:lstStyle/>
        <a:p>
          <a:endParaRPr lang="es-ES"/>
        </a:p>
      </dgm:t>
    </dgm:pt>
    <dgm:pt modelId="{8DCBEF24-9B44-0844-A014-E9D2CA46EF9C}">
      <dgm:prSet phldrT="[Texto]"/>
      <dgm:spPr/>
      <dgm:t>
        <a:bodyPr/>
        <a:lstStyle/>
        <a:p>
          <a:r>
            <a:rPr lang="es-ES" dirty="0"/>
            <a:t>Aumenta la absorción intestinal de agua y electrólitos. </a:t>
          </a:r>
        </a:p>
      </dgm:t>
    </dgm:pt>
    <dgm:pt modelId="{7CCA44DB-18CD-9D4A-ADB9-4CDB554B5C90}" type="parTrans" cxnId="{52826176-FBF2-A640-8A45-90BB2905CFDE}">
      <dgm:prSet/>
      <dgm:spPr/>
      <dgm:t>
        <a:bodyPr/>
        <a:lstStyle/>
        <a:p>
          <a:endParaRPr lang="es-ES"/>
        </a:p>
      </dgm:t>
    </dgm:pt>
    <dgm:pt modelId="{1FDE069E-3D73-AD46-8CE6-1157798947B1}" type="sibTrans" cxnId="{52826176-FBF2-A640-8A45-90BB2905CFDE}">
      <dgm:prSet/>
      <dgm:spPr/>
      <dgm:t>
        <a:bodyPr/>
        <a:lstStyle/>
        <a:p>
          <a:endParaRPr lang="es-ES"/>
        </a:p>
      </dgm:t>
    </dgm:pt>
    <dgm:pt modelId="{5978772E-5310-DF45-98A5-4C692D70B4DA}" type="pres">
      <dgm:prSet presAssocID="{1C46A89E-2E69-EA4B-8F04-2485F5CAB661}" presName="linear" presStyleCnt="0">
        <dgm:presLayoutVars>
          <dgm:dir/>
          <dgm:animLvl val="lvl"/>
          <dgm:resizeHandles val="exact"/>
        </dgm:presLayoutVars>
      </dgm:prSet>
      <dgm:spPr/>
    </dgm:pt>
    <dgm:pt modelId="{CB781109-A1A0-E741-8562-28C7E42113DA}" type="pres">
      <dgm:prSet presAssocID="{B4614A1E-6E73-9A41-8607-71ADFCF8D021}" presName="parentLin" presStyleCnt="0"/>
      <dgm:spPr/>
    </dgm:pt>
    <dgm:pt modelId="{1AC934C4-FFBC-DC4A-A66F-33153F434A46}" type="pres">
      <dgm:prSet presAssocID="{B4614A1E-6E73-9A41-8607-71ADFCF8D021}" presName="parentLeftMargin" presStyleLbl="node1" presStyleIdx="0" presStyleCnt="3"/>
      <dgm:spPr/>
    </dgm:pt>
    <dgm:pt modelId="{AE14391D-5357-A646-A10D-3CE4EA2BAFD3}" type="pres">
      <dgm:prSet presAssocID="{B4614A1E-6E73-9A41-8607-71ADFCF8D021}" presName="parentText" presStyleLbl="node1" presStyleIdx="0" presStyleCnt="3" custScaleX="128759">
        <dgm:presLayoutVars>
          <dgm:chMax val="0"/>
          <dgm:bulletEnabled val="1"/>
        </dgm:presLayoutVars>
      </dgm:prSet>
      <dgm:spPr/>
    </dgm:pt>
    <dgm:pt modelId="{45454084-7BAC-F648-84D8-D787B11A068A}" type="pres">
      <dgm:prSet presAssocID="{B4614A1E-6E73-9A41-8607-71ADFCF8D021}" presName="negativeSpace" presStyleCnt="0"/>
      <dgm:spPr/>
    </dgm:pt>
    <dgm:pt modelId="{3068A351-EACD-C94B-AF4B-2F5934BB3F0C}" type="pres">
      <dgm:prSet presAssocID="{B4614A1E-6E73-9A41-8607-71ADFCF8D021}" presName="childText" presStyleLbl="conFgAcc1" presStyleIdx="0" presStyleCnt="3">
        <dgm:presLayoutVars>
          <dgm:bulletEnabled val="1"/>
        </dgm:presLayoutVars>
      </dgm:prSet>
      <dgm:spPr/>
    </dgm:pt>
    <dgm:pt modelId="{F9EC8F69-4043-C342-8EF3-AEEA3611C7A2}" type="pres">
      <dgm:prSet presAssocID="{066B95D7-E252-634A-ADE9-B7828FE1F630}" presName="spaceBetweenRectangles" presStyleCnt="0"/>
      <dgm:spPr/>
    </dgm:pt>
    <dgm:pt modelId="{24B2AAF5-4611-F04C-BF72-B6DDCB0F47B9}" type="pres">
      <dgm:prSet presAssocID="{3F0BCAFD-54EE-1F4E-BA0B-BA54A37B1198}" presName="parentLin" presStyleCnt="0"/>
      <dgm:spPr/>
    </dgm:pt>
    <dgm:pt modelId="{57217387-7B2B-6143-9D6E-E2891F2C55F4}" type="pres">
      <dgm:prSet presAssocID="{3F0BCAFD-54EE-1F4E-BA0B-BA54A37B1198}" presName="parentLeftMargin" presStyleLbl="node1" presStyleIdx="0" presStyleCnt="3"/>
      <dgm:spPr/>
    </dgm:pt>
    <dgm:pt modelId="{F65C5755-9D3B-E942-8FCE-76769A8CB565}" type="pres">
      <dgm:prSet presAssocID="{3F0BCAFD-54EE-1F4E-BA0B-BA54A37B1198}" presName="parentText" presStyleLbl="node1" presStyleIdx="1" presStyleCnt="3" custScaleX="128341">
        <dgm:presLayoutVars>
          <dgm:chMax val="0"/>
          <dgm:bulletEnabled val="1"/>
        </dgm:presLayoutVars>
      </dgm:prSet>
      <dgm:spPr/>
    </dgm:pt>
    <dgm:pt modelId="{7A7031E2-D686-BE41-B7F0-89FCF1601F6B}" type="pres">
      <dgm:prSet presAssocID="{3F0BCAFD-54EE-1F4E-BA0B-BA54A37B1198}" presName="negativeSpace" presStyleCnt="0"/>
      <dgm:spPr/>
    </dgm:pt>
    <dgm:pt modelId="{ABB13E52-C9A5-9041-9E6D-7F0B6F10B184}" type="pres">
      <dgm:prSet presAssocID="{3F0BCAFD-54EE-1F4E-BA0B-BA54A37B1198}" presName="childText" presStyleLbl="conFgAcc1" presStyleIdx="1" presStyleCnt="3">
        <dgm:presLayoutVars>
          <dgm:bulletEnabled val="1"/>
        </dgm:presLayoutVars>
      </dgm:prSet>
      <dgm:spPr/>
    </dgm:pt>
    <dgm:pt modelId="{43A9027C-B25D-884D-8753-DD6FB061AC0A}" type="pres">
      <dgm:prSet presAssocID="{4868E23C-DD62-4F4B-B2E8-8F8A11A41DBF}" presName="spaceBetweenRectangles" presStyleCnt="0"/>
      <dgm:spPr/>
    </dgm:pt>
    <dgm:pt modelId="{0AE7E4B1-8E88-1D40-8921-E2D9F660FA3E}" type="pres">
      <dgm:prSet presAssocID="{8DCBEF24-9B44-0844-A014-E9D2CA46EF9C}" presName="parentLin" presStyleCnt="0"/>
      <dgm:spPr/>
    </dgm:pt>
    <dgm:pt modelId="{E6971188-C427-8E4F-9D35-424AFC2D6A96}" type="pres">
      <dgm:prSet presAssocID="{8DCBEF24-9B44-0844-A014-E9D2CA46EF9C}" presName="parentLeftMargin" presStyleLbl="node1" presStyleIdx="1" presStyleCnt="3"/>
      <dgm:spPr/>
    </dgm:pt>
    <dgm:pt modelId="{68B8BE70-54FE-874C-B6A9-ABDF30AFAB0E}" type="pres">
      <dgm:prSet presAssocID="{8DCBEF24-9B44-0844-A014-E9D2CA46EF9C}" presName="parentText" presStyleLbl="node1" presStyleIdx="2" presStyleCnt="3" custScaleX="128759">
        <dgm:presLayoutVars>
          <dgm:chMax val="0"/>
          <dgm:bulletEnabled val="1"/>
        </dgm:presLayoutVars>
      </dgm:prSet>
      <dgm:spPr/>
    </dgm:pt>
    <dgm:pt modelId="{E286FA2E-5F8E-2F46-A4AB-7AF67AEDBA72}" type="pres">
      <dgm:prSet presAssocID="{8DCBEF24-9B44-0844-A014-E9D2CA46EF9C}" presName="negativeSpace" presStyleCnt="0"/>
      <dgm:spPr/>
    </dgm:pt>
    <dgm:pt modelId="{AB369D6C-FF8C-A541-83E5-A075A0DDF2AC}" type="pres">
      <dgm:prSet presAssocID="{8DCBEF24-9B44-0844-A014-E9D2CA46EF9C}" presName="childText" presStyleLbl="conFgAcc1" presStyleIdx="2" presStyleCnt="3">
        <dgm:presLayoutVars>
          <dgm:bulletEnabled val="1"/>
        </dgm:presLayoutVars>
      </dgm:prSet>
      <dgm:spPr/>
    </dgm:pt>
  </dgm:ptLst>
  <dgm:cxnLst>
    <dgm:cxn modelId="{36356A06-B651-8844-BEE3-E2E66CD7B51E}" type="presOf" srcId="{3F0BCAFD-54EE-1F4E-BA0B-BA54A37B1198}" destId="{F65C5755-9D3B-E942-8FCE-76769A8CB565}" srcOrd="1" destOrd="0" presId="urn:microsoft.com/office/officeart/2005/8/layout/list1"/>
    <dgm:cxn modelId="{CBD1810F-E017-5C45-986F-C931E6365287}" type="presOf" srcId="{8DCBEF24-9B44-0844-A014-E9D2CA46EF9C}" destId="{68B8BE70-54FE-874C-B6A9-ABDF30AFAB0E}" srcOrd="1" destOrd="0" presId="urn:microsoft.com/office/officeart/2005/8/layout/list1"/>
    <dgm:cxn modelId="{48FB192A-BB0F-9D43-A1E4-EC68FCD17ECD}" type="presOf" srcId="{B4614A1E-6E73-9A41-8607-71ADFCF8D021}" destId="{AE14391D-5357-A646-A10D-3CE4EA2BAFD3}" srcOrd="1" destOrd="0" presId="urn:microsoft.com/office/officeart/2005/8/layout/list1"/>
    <dgm:cxn modelId="{B9C70548-6D4E-7643-92CE-D2799968BBC2}" srcId="{1C46A89E-2E69-EA4B-8F04-2485F5CAB661}" destId="{3F0BCAFD-54EE-1F4E-BA0B-BA54A37B1198}" srcOrd="1" destOrd="0" parTransId="{2EF69F63-D5F6-E842-BC8F-1526231C7875}" sibTransId="{4868E23C-DD62-4F4B-B2E8-8F8A11A41DBF}"/>
    <dgm:cxn modelId="{52826176-FBF2-A640-8A45-90BB2905CFDE}" srcId="{1C46A89E-2E69-EA4B-8F04-2485F5CAB661}" destId="{8DCBEF24-9B44-0844-A014-E9D2CA46EF9C}" srcOrd="2" destOrd="0" parTransId="{7CCA44DB-18CD-9D4A-ADB9-4CDB554B5C90}" sibTransId="{1FDE069E-3D73-AD46-8CE6-1157798947B1}"/>
    <dgm:cxn modelId="{737E637A-CFFE-E742-AAAC-04C8F77E8320}" type="presOf" srcId="{1C46A89E-2E69-EA4B-8F04-2485F5CAB661}" destId="{5978772E-5310-DF45-98A5-4C692D70B4DA}" srcOrd="0" destOrd="0" presId="urn:microsoft.com/office/officeart/2005/8/layout/list1"/>
    <dgm:cxn modelId="{C308EDC9-4437-DA49-AFC7-A7D9130DD5EC}" type="presOf" srcId="{3F0BCAFD-54EE-1F4E-BA0B-BA54A37B1198}" destId="{57217387-7B2B-6143-9D6E-E2891F2C55F4}" srcOrd="0" destOrd="0" presId="urn:microsoft.com/office/officeart/2005/8/layout/list1"/>
    <dgm:cxn modelId="{63874CCB-D414-E542-B8DE-C8C4F2AA7BA1}" srcId="{1C46A89E-2E69-EA4B-8F04-2485F5CAB661}" destId="{B4614A1E-6E73-9A41-8607-71ADFCF8D021}" srcOrd="0" destOrd="0" parTransId="{8D3DB2D2-1061-0C4C-91A6-F73536B5D3E3}" sibTransId="{066B95D7-E252-634A-ADE9-B7828FE1F630}"/>
    <dgm:cxn modelId="{139D27D7-BAA3-4A48-89E9-66664D71722F}" type="presOf" srcId="{B4614A1E-6E73-9A41-8607-71ADFCF8D021}" destId="{1AC934C4-FFBC-DC4A-A66F-33153F434A46}" srcOrd="0" destOrd="0" presId="urn:microsoft.com/office/officeart/2005/8/layout/list1"/>
    <dgm:cxn modelId="{BBEF75F0-E29A-9248-B56A-780034E71300}" type="presOf" srcId="{8DCBEF24-9B44-0844-A014-E9D2CA46EF9C}" destId="{E6971188-C427-8E4F-9D35-424AFC2D6A96}" srcOrd="0" destOrd="0" presId="urn:microsoft.com/office/officeart/2005/8/layout/list1"/>
    <dgm:cxn modelId="{99D27429-DD9A-F04C-A7D9-779A9FAF4866}" type="presParOf" srcId="{5978772E-5310-DF45-98A5-4C692D70B4DA}" destId="{CB781109-A1A0-E741-8562-28C7E42113DA}" srcOrd="0" destOrd="0" presId="urn:microsoft.com/office/officeart/2005/8/layout/list1"/>
    <dgm:cxn modelId="{E09B56F7-2C25-664C-B229-2FD0950367EB}" type="presParOf" srcId="{CB781109-A1A0-E741-8562-28C7E42113DA}" destId="{1AC934C4-FFBC-DC4A-A66F-33153F434A46}" srcOrd="0" destOrd="0" presId="urn:microsoft.com/office/officeart/2005/8/layout/list1"/>
    <dgm:cxn modelId="{0C10C2D0-087C-2145-AB5B-A40EB80D103B}" type="presParOf" srcId="{CB781109-A1A0-E741-8562-28C7E42113DA}" destId="{AE14391D-5357-A646-A10D-3CE4EA2BAFD3}" srcOrd="1" destOrd="0" presId="urn:microsoft.com/office/officeart/2005/8/layout/list1"/>
    <dgm:cxn modelId="{E52C1153-5BF6-C847-811D-58EDF8BD4FED}" type="presParOf" srcId="{5978772E-5310-DF45-98A5-4C692D70B4DA}" destId="{45454084-7BAC-F648-84D8-D787B11A068A}" srcOrd="1" destOrd="0" presId="urn:microsoft.com/office/officeart/2005/8/layout/list1"/>
    <dgm:cxn modelId="{2DC304C4-EFA2-3742-B0AB-FE0925153725}" type="presParOf" srcId="{5978772E-5310-DF45-98A5-4C692D70B4DA}" destId="{3068A351-EACD-C94B-AF4B-2F5934BB3F0C}" srcOrd="2" destOrd="0" presId="urn:microsoft.com/office/officeart/2005/8/layout/list1"/>
    <dgm:cxn modelId="{1F7ADF95-6D6E-EB4B-80E2-C766925BE91E}" type="presParOf" srcId="{5978772E-5310-DF45-98A5-4C692D70B4DA}" destId="{F9EC8F69-4043-C342-8EF3-AEEA3611C7A2}" srcOrd="3" destOrd="0" presId="urn:microsoft.com/office/officeart/2005/8/layout/list1"/>
    <dgm:cxn modelId="{232D4C75-25AE-EF4B-81CB-8D375A489C4A}" type="presParOf" srcId="{5978772E-5310-DF45-98A5-4C692D70B4DA}" destId="{24B2AAF5-4611-F04C-BF72-B6DDCB0F47B9}" srcOrd="4" destOrd="0" presId="urn:microsoft.com/office/officeart/2005/8/layout/list1"/>
    <dgm:cxn modelId="{1DA015A4-6532-1949-996E-825DCA48E9C7}" type="presParOf" srcId="{24B2AAF5-4611-F04C-BF72-B6DDCB0F47B9}" destId="{57217387-7B2B-6143-9D6E-E2891F2C55F4}" srcOrd="0" destOrd="0" presId="urn:microsoft.com/office/officeart/2005/8/layout/list1"/>
    <dgm:cxn modelId="{23792D10-0BA7-2F47-B97E-9060F74BD6BE}" type="presParOf" srcId="{24B2AAF5-4611-F04C-BF72-B6DDCB0F47B9}" destId="{F65C5755-9D3B-E942-8FCE-76769A8CB565}" srcOrd="1" destOrd="0" presId="urn:microsoft.com/office/officeart/2005/8/layout/list1"/>
    <dgm:cxn modelId="{7370BC7D-5A98-284E-ACCB-FA45C19B7F9D}" type="presParOf" srcId="{5978772E-5310-DF45-98A5-4C692D70B4DA}" destId="{7A7031E2-D686-BE41-B7F0-89FCF1601F6B}" srcOrd="5" destOrd="0" presId="urn:microsoft.com/office/officeart/2005/8/layout/list1"/>
    <dgm:cxn modelId="{48E31FB5-463A-6F48-BA61-640DDD64C908}" type="presParOf" srcId="{5978772E-5310-DF45-98A5-4C692D70B4DA}" destId="{ABB13E52-C9A5-9041-9E6D-7F0B6F10B184}" srcOrd="6" destOrd="0" presId="urn:microsoft.com/office/officeart/2005/8/layout/list1"/>
    <dgm:cxn modelId="{72B71625-B930-FA47-912B-CCE1E367F291}" type="presParOf" srcId="{5978772E-5310-DF45-98A5-4C692D70B4DA}" destId="{43A9027C-B25D-884D-8753-DD6FB061AC0A}" srcOrd="7" destOrd="0" presId="urn:microsoft.com/office/officeart/2005/8/layout/list1"/>
    <dgm:cxn modelId="{FCF6CCE0-3D7A-D843-BA09-0D7160328E83}" type="presParOf" srcId="{5978772E-5310-DF45-98A5-4C692D70B4DA}" destId="{0AE7E4B1-8E88-1D40-8921-E2D9F660FA3E}" srcOrd="8" destOrd="0" presId="urn:microsoft.com/office/officeart/2005/8/layout/list1"/>
    <dgm:cxn modelId="{7BAECFAC-CA05-844F-80AB-14F1A1A908BD}" type="presParOf" srcId="{0AE7E4B1-8E88-1D40-8921-E2D9F660FA3E}" destId="{E6971188-C427-8E4F-9D35-424AFC2D6A96}" srcOrd="0" destOrd="0" presId="urn:microsoft.com/office/officeart/2005/8/layout/list1"/>
    <dgm:cxn modelId="{C4E797C5-A52F-7C41-9929-A0FF606E5689}" type="presParOf" srcId="{0AE7E4B1-8E88-1D40-8921-E2D9F660FA3E}" destId="{68B8BE70-54FE-874C-B6A9-ABDF30AFAB0E}" srcOrd="1" destOrd="0" presId="urn:microsoft.com/office/officeart/2005/8/layout/list1"/>
    <dgm:cxn modelId="{A2A1B5AC-79C4-8A47-81A2-AF1EC6402230}" type="presParOf" srcId="{5978772E-5310-DF45-98A5-4C692D70B4DA}" destId="{E286FA2E-5F8E-2F46-A4AB-7AF67AEDBA72}" srcOrd="9" destOrd="0" presId="urn:microsoft.com/office/officeart/2005/8/layout/list1"/>
    <dgm:cxn modelId="{76953259-EB4D-B340-B344-A4043EA31E10}" type="presParOf" srcId="{5978772E-5310-DF45-98A5-4C692D70B4DA}" destId="{AB369D6C-FF8C-A541-83E5-A075A0DDF2A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069EE-061F-4B48-8BFD-8054A27EAEA4}">
      <dsp:nvSpPr>
        <dsp:cNvPr id="0" name=""/>
        <dsp:cNvSpPr/>
      </dsp:nvSpPr>
      <dsp:spPr>
        <a:xfrm>
          <a:off x="2620" y="961830"/>
          <a:ext cx="2554847" cy="1008000"/>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s-ES" sz="3500" kern="1200" dirty="0"/>
            <a:t>Alta </a:t>
          </a:r>
        </a:p>
      </dsp:txBody>
      <dsp:txXfrm>
        <a:off x="2620" y="961830"/>
        <a:ext cx="2554847" cy="1008000"/>
      </dsp:txXfrm>
    </dsp:sp>
    <dsp:sp modelId="{BA357E72-C72D-2145-86C9-13AAC57B13C1}">
      <dsp:nvSpPr>
        <dsp:cNvPr id="0" name=""/>
        <dsp:cNvSpPr/>
      </dsp:nvSpPr>
      <dsp:spPr>
        <a:xfrm>
          <a:off x="2620" y="1969830"/>
          <a:ext cx="2554847" cy="1537199"/>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ES" sz="2000" kern="1200" dirty="0"/>
            <a:t>&gt; 500ml/día </a:t>
          </a:r>
        </a:p>
      </dsp:txBody>
      <dsp:txXfrm>
        <a:off x="2620" y="1969830"/>
        <a:ext cx="2554847" cy="1537199"/>
      </dsp:txXfrm>
    </dsp:sp>
    <dsp:sp modelId="{1993BB72-F795-B840-8B6E-15688D43BC82}">
      <dsp:nvSpPr>
        <dsp:cNvPr id="0" name=""/>
        <dsp:cNvSpPr/>
      </dsp:nvSpPr>
      <dsp:spPr>
        <a:xfrm>
          <a:off x="2915146" y="961830"/>
          <a:ext cx="2554847" cy="1008000"/>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s-ES" sz="3500" kern="1200" dirty="0"/>
            <a:t>Moderada </a:t>
          </a:r>
        </a:p>
      </dsp:txBody>
      <dsp:txXfrm>
        <a:off x="2915146" y="961830"/>
        <a:ext cx="2554847" cy="1008000"/>
      </dsp:txXfrm>
    </dsp:sp>
    <dsp:sp modelId="{76A2DC8D-B39D-134D-A1E5-88C2BE082462}">
      <dsp:nvSpPr>
        <dsp:cNvPr id="0" name=""/>
        <dsp:cNvSpPr/>
      </dsp:nvSpPr>
      <dsp:spPr>
        <a:xfrm>
          <a:off x="2915146" y="1969830"/>
          <a:ext cx="2554847" cy="1537199"/>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ES" sz="2400" kern="1200" dirty="0"/>
            <a:t>200-500ml/día </a:t>
          </a:r>
        </a:p>
      </dsp:txBody>
      <dsp:txXfrm>
        <a:off x="2915146" y="1969830"/>
        <a:ext cx="2554847" cy="1537199"/>
      </dsp:txXfrm>
    </dsp:sp>
    <dsp:sp modelId="{F9D61860-0136-7248-9D31-F5400E173368}">
      <dsp:nvSpPr>
        <dsp:cNvPr id="0" name=""/>
        <dsp:cNvSpPr/>
      </dsp:nvSpPr>
      <dsp:spPr>
        <a:xfrm>
          <a:off x="5827672" y="961830"/>
          <a:ext cx="2554847" cy="1008000"/>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s-ES" sz="3500" kern="1200" dirty="0"/>
            <a:t>Baja </a:t>
          </a:r>
        </a:p>
      </dsp:txBody>
      <dsp:txXfrm>
        <a:off x="5827672" y="961830"/>
        <a:ext cx="2554847" cy="1008000"/>
      </dsp:txXfrm>
    </dsp:sp>
    <dsp:sp modelId="{220693F1-9807-A44E-BB6B-049C18783C3F}">
      <dsp:nvSpPr>
        <dsp:cNvPr id="0" name=""/>
        <dsp:cNvSpPr/>
      </dsp:nvSpPr>
      <dsp:spPr>
        <a:xfrm>
          <a:off x="5827672" y="1969830"/>
          <a:ext cx="2554847" cy="1537199"/>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ES" sz="2400" kern="1200" dirty="0"/>
            <a:t>&lt; 200ml/día </a:t>
          </a:r>
        </a:p>
      </dsp:txBody>
      <dsp:txXfrm>
        <a:off x="5827672" y="1969830"/>
        <a:ext cx="2554847" cy="1537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8A351-EACD-C94B-AF4B-2F5934BB3F0C}">
      <dsp:nvSpPr>
        <dsp:cNvPr id="0" name=""/>
        <dsp:cNvSpPr/>
      </dsp:nvSpPr>
      <dsp:spPr>
        <a:xfrm>
          <a:off x="0" y="948461"/>
          <a:ext cx="8328241" cy="68040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E14391D-5357-A646-A10D-3CE4EA2BAFD3}">
      <dsp:nvSpPr>
        <dsp:cNvPr id="0" name=""/>
        <dsp:cNvSpPr/>
      </dsp:nvSpPr>
      <dsp:spPr>
        <a:xfrm>
          <a:off x="416412" y="549941"/>
          <a:ext cx="7506351" cy="797040"/>
        </a:xfrm>
        <a:prstGeom prst="round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0351" tIns="0" rIns="220351" bIns="0" numCol="1" spcCol="1270" anchor="ctr" anchorCtr="0">
          <a:noAutofit/>
        </a:bodyPr>
        <a:lstStyle/>
        <a:p>
          <a:pPr marL="0" lvl="0" indent="0" algn="l" defTabSz="1200150">
            <a:lnSpc>
              <a:spcPct val="90000"/>
            </a:lnSpc>
            <a:spcBef>
              <a:spcPct val="0"/>
            </a:spcBef>
            <a:spcAft>
              <a:spcPct val="35000"/>
            </a:spcAft>
            <a:buNone/>
          </a:pPr>
          <a:r>
            <a:rPr lang="es-ES" sz="2700" kern="1200" dirty="0"/>
            <a:t>Inhiben liberación de gastrina, CCK, secretina y otras </a:t>
          </a:r>
          <a:r>
            <a:rPr lang="es-ES" sz="2700" kern="1200" dirty="0" err="1"/>
            <a:t>hormanas</a:t>
          </a:r>
          <a:r>
            <a:rPr lang="es-ES" sz="2700" kern="1200" dirty="0"/>
            <a:t>. </a:t>
          </a:r>
        </a:p>
      </dsp:txBody>
      <dsp:txXfrm>
        <a:off x="455320" y="588849"/>
        <a:ext cx="7428535" cy="719224"/>
      </dsp:txXfrm>
    </dsp:sp>
    <dsp:sp modelId="{ABB13E52-C9A5-9041-9E6D-7F0B6F10B184}">
      <dsp:nvSpPr>
        <dsp:cNvPr id="0" name=""/>
        <dsp:cNvSpPr/>
      </dsp:nvSpPr>
      <dsp:spPr>
        <a:xfrm>
          <a:off x="0" y="2173181"/>
          <a:ext cx="8328241" cy="68040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65C5755-9D3B-E942-8FCE-76769A8CB565}">
      <dsp:nvSpPr>
        <dsp:cNvPr id="0" name=""/>
        <dsp:cNvSpPr/>
      </dsp:nvSpPr>
      <dsp:spPr>
        <a:xfrm>
          <a:off x="416412" y="1774661"/>
          <a:ext cx="7481983" cy="797040"/>
        </a:xfrm>
        <a:prstGeom prst="round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0351" tIns="0" rIns="220351" bIns="0" numCol="1" spcCol="1270" anchor="ctr" anchorCtr="0">
          <a:noAutofit/>
        </a:bodyPr>
        <a:lstStyle/>
        <a:p>
          <a:pPr marL="0" lvl="0" indent="0" algn="l" defTabSz="1200150">
            <a:lnSpc>
              <a:spcPct val="90000"/>
            </a:lnSpc>
            <a:spcBef>
              <a:spcPct val="0"/>
            </a:spcBef>
            <a:spcAft>
              <a:spcPct val="35000"/>
            </a:spcAft>
            <a:buNone/>
          </a:pPr>
          <a:r>
            <a:rPr lang="es-ES" sz="2700" kern="1200" dirty="0"/>
            <a:t>Relaja el músculo liso intestinal </a:t>
          </a:r>
        </a:p>
      </dsp:txBody>
      <dsp:txXfrm>
        <a:off x="455320" y="1813569"/>
        <a:ext cx="7404167" cy="719224"/>
      </dsp:txXfrm>
    </dsp:sp>
    <dsp:sp modelId="{AB369D6C-FF8C-A541-83E5-A075A0DDF2AC}">
      <dsp:nvSpPr>
        <dsp:cNvPr id="0" name=""/>
        <dsp:cNvSpPr/>
      </dsp:nvSpPr>
      <dsp:spPr>
        <a:xfrm>
          <a:off x="0" y="3397901"/>
          <a:ext cx="8328241" cy="68040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8B8BE70-54FE-874C-B6A9-ABDF30AFAB0E}">
      <dsp:nvSpPr>
        <dsp:cNvPr id="0" name=""/>
        <dsp:cNvSpPr/>
      </dsp:nvSpPr>
      <dsp:spPr>
        <a:xfrm>
          <a:off x="416412" y="2999381"/>
          <a:ext cx="7506351" cy="797040"/>
        </a:xfrm>
        <a:prstGeom prst="round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0351" tIns="0" rIns="220351" bIns="0" numCol="1" spcCol="1270" anchor="ctr" anchorCtr="0">
          <a:noAutofit/>
        </a:bodyPr>
        <a:lstStyle/>
        <a:p>
          <a:pPr marL="0" lvl="0" indent="0" algn="l" defTabSz="1200150">
            <a:lnSpc>
              <a:spcPct val="90000"/>
            </a:lnSpc>
            <a:spcBef>
              <a:spcPct val="0"/>
            </a:spcBef>
            <a:spcAft>
              <a:spcPct val="35000"/>
            </a:spcAft>
            <a:buNone/>
          </a:pPr>
          <a:r>
            <a:rPr lang="es-ES" sz="2700" kern="1200" dirty="0"/>
            <a:t>Aumenta la absorción intestinal de agua y electrólitos. </a:t>
          </a:r>
        </a:p>
      </dsp:txBody>
      <dsp:txXfrm>
        <a:off x="455320" y="3038289"/>
        <a:ext cx="7428535" cy="71922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68430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PA" dirty="0"/>
              <a:t>El sitio de una fístula está estrechamente relacionado con su fisiología. El análisis de regresión logística múltiple confirmó predictores independientes de bajo rendimiento para</a:t>
            </a:r>
          </a:p>
          <a:p>
            <a:r>
              <a:rPr lang="es-PA" dirty="0"/>
              <a:t>cierre espontáneo. Se encontró que el sitio yeyunal era el más opuesto al cierre espontáneo en este estudio, ya que las fístulas suelen ser de alto rendimiento por naturaleza, con una mayor pérdida de líquido / electrolito y la capacidad erosiva del efluente en la piel. La corrección temprana y agresiva de líquidos y electrolitos seguida de un cierre quirúrgico es suficiente para este grupo de pacientes en los que el cierre quirúrgico fue cinco veces más exitoso que el cierre espontáneo y se encontraron profundas influencias negativas sobre el cierre espontáneo y la mortalidad.</a:t>
            </a:r>
          </a:p>
        </p:txBody>
      </p:sp>
      <p:sp>
        <p:nvSpPr>
          <p:cNvPr id="4" name="Marcador de número de diapositiva 3"/>
          <p:cNvSpPr>
            <a:spLocks noGrp="1"/>
          </p:cNvSpPr>
          <p:nvPr>
            <p:ph type="sldNum" sz="quarter" idx="5"/>
          </p:nvPr>
        </p:nvSpPr>
        <p:spPr/>
        <p:txBody>
          <a:bodyPr/>
          <a:lstStyle/>
          <a:p>
            <a:fld id="{630A88C0-E185-3F4D-965E-44F2E1F96009}" type="slidenum">
              <a:rPr lang="es-PA" smtClean="0"/>
              <a:t>11</a:t>
            </a:fld>
            <a:endParaRPr lang="es-PA"/>
          </a:p>
        </p:txBody>
      </p:sp>
    </p:spTree>
    <p:extLst>
      <p:ext uri="{BB962C8B-B14F-4D97-AF65-F5344CB8AC3E}">
        <p14:creationId xmlns:p14="http://schemas.microsoft.com/office/powerpoint/2010/main" val="1031412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365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5f391192_0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A" dirty="0"/>
              <a:t>Existe una fuerte asociación entre la producción de fístula y la mortalidad. La pérdida externa de fluidos intestinales ricos en electrolitos, minerales y proteínas contribuye a las complicaciones fisiológicas del desequilibrio de electrólitos y la desnutrición en pacientes con ECF. El íleo postoperatorio, la pérdida de la integridad intestinal y el área de la superficie de absorción, y la pérdida externa de contenidos entéricos ricos en proteínas, contribuyen a la desnutrición resultante y las anomalías de líquidos y electrolitos. [20] La identificación de la fuente de la fístula permitirá una estimación aproximada de la composición del líquido perdido. En situaciones complejas, el análisis de la composición del electrolito de salida de la fístula puede ayudar a mantener niveles normales de electrolitos importantes, incluyendo sodio, magnesio, potasio, fosfato, bicarbonato y calcio.</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PA"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A" dirty="0"/>
              <a:t>La tríada de complicaciones de sepsis, malnutrición y electrolitos y anomalías de líquidos tiene un impacto negativo en el cierre espontáneo de la fístula. [21] Los pacientes sépticos son extremadamente hipercatabólicos e incapaces de lograr un balance positivo de nitrógeno, y la pérdida del 2% de las reservas de proteínas corporales por día ocurre en adultos a pesar de la administración de nutrición parenteral. La expulsión de los contenidos intestinales fuera de la luz puede conducir a abscesos localizados, infección de tejidos blandos, peritonitis generalizada o sepsis franca.</a:t>
            </a:r>
          </a:p>
          <a:p>
            <a:endParaRPr lang="es-PA"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P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647094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472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8993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755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1593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3681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A" dirty="0"/>
              <a:t>Debe ser el estudio de imagen que se realice primero en un paciente fistulizado ya que si vemos líquido libre en abdomen o colecciones nos predice una falla en el tratamiento conservador.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PA"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PA"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A" dirty="0"/>
              <a:t>Tomografia: valor limitado para la Anatomia de la fístula. Se utiliza para descartar abceso  y tumoraciones.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743287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A" sz="1100" b="0" i="0" u="none" strike="noStrike" cap="none" dirty="0">
                <a:solidFill>
                  <a:srgbClr val="000000"/>
                </a:solidFill>
                <a:effectLst/>
                <a:latin typeface="Arial"/>
                <a:ea typeface="Arial"/>
                <a:cs typeface="Arial"/>
                <a:sym typeface="Arial"/>
              </a:rPr>
              <a:t>Pueden ocurrir en forma espontánea en pacientes con malignidad subyacente, exposición a radiación o condiciones inflamatorias como la enfermedad inflamatoria intestinal; pero se desarrollan más comúnmente como complicación de cirugía gastrointestinal. </a:t>
            </a:r>
            <a:endParaRPr lang="es-PA" dirty="0"/>
          </a:p>
          <a:p>
            <a:pPr marL="0" lvl="0" indent="0" algn="l" rtl="0">
              <a:spcBef>
                <a:spcPts val="0"/>
              </a:spcBef>
              <a:spcAft>
                <a:spcPts val="0"/>
              </a:spcAft>
              <a:buNone/>
            </a:pPr>
            <a:endParaRPr lang="es-E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A" sz="1100" b="0" i="0" u="none" strike="noStrike" cap="none" dirty="0">
                <a:solidFill>
                  <a:srgbClr val="000000"/>
                </a:solidFill>
                <a:effectLst/>
                <a:latin typeface="Arial"/>
                <a:ea typeface="Arial"/>
                <a:cs typeface="Arial"/>
                <a:sym typeface="Arial"/>
              </a:rPr>
              <a:t>Defectos enterales pequeños (&lt; 1 cm) y trayectos fistulosos lar- gos (&gt; 2 cm) son condiciones que favorecen el cierre espontáneo, </a:t>
            </a:r>
            <a:endParaRPr lang="es-PA" dirty="0"/>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5ed75ccf_0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8946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PA" sz="1100" b="0" i="0" u="none" strike="noStrike" cap="none" dirty="0">
                <a:solidFill>
                  <a:srgbClr val="000000"/>
                </a:solidFill>
                <a:effectLst/>
                <a:latin typeface="Arial"/>
                <a:ea typeface="Arial"/>
                <a:cs typeface="Arial"/>
                <a:sym typeface="Arial"/>
              </a:rPr>
              <a:t>Para evitar la disminución del volumen intravascular y las alteraciones electrolíticas, la reposición hidroelectrolítica ha de constituir una prioridad y debe abordarse antes que ninguna prueba diagnóstica detallada de la fístula. Al reponer los líquidos, hay que tener en cuenta el volumen y el contenido de electrólitos eliminados por la fístula. </a:t>
            </a:r>
          </a:p>
          <a:p>
            <a:pPr marL="0" lvl="0" indent="0" algn="l" rtl="0">
              <a:spcBef>
                <a:spcPts val="0"/>
              </a:spcBef>
              <a:spcAft>
                <a:spcPts val="0"/>
              </a:spcAft>
              <a:buNone/>
            </a:pPr>
            <a:endParaRPr lang="es-PA"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endParaRPr lang="es-PA"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s-PA" sz="1100" b="0" i="0" u="none" strike="noStrike" cap="none" dirty="0">
                <a:solidFill>
                  <a:srgbClr val="000000"/>
                </a:solidFill>
                <a:effectLst/>
                <a:latin typeface="Arial"/>
                <a:ea typeface="Arial"/>
                <a:cs typeface="Arial"/>
                <a:sym typeface="Arial"/>
              </a:rPr>
              <a:t>l gasto de la fístula es isoosmótico y contiene mucho potasio. Al principio, se debe reponer, mililitro a mililitro, el gasto de la fístula con una solución salina equilibrada que contenga potasio añadido.</a:t>
            </a:r>
            <a:endParaRPr dirty="0"/>
          </a:p>
        </p:txBody>
      </p:sp>
    </p:spTree>
    <p:extLst>
      <p:ext uri="{BB962C8B-B14F-4D97-AF65-F5344CB8AC3E}">
        <p14:creationId xmlns:p14="http://schemas.microsoft.com/office/powerpoint/2010/main" val="1915083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1199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A" sz="1100" b="0" i="0" u="none" strike="noStrike" cap="none" dirty="0">
                <a:solidFill>
                  <a:srgbClr val="000000"/>
                </a:solidFill>
                <a:effectLst/>
                <a:latin typeface="Arial"/>
                <a:ea typeface="Arial"/>
                <a:cs typeface="Arial"/>
                <a:sym typeface="Arial"/>
              </a:rPr>
              <a:t>Las guías para optimizar el estado nutricional en estos pacientes son a menudo vagas, basadas en estudios clínicos limitados y por lo general, dependen de la experiencia individual, y en ocasiones institucional; </a:t>
            </a:r>
            <a:endParaRPr lang="es-PA"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A" sz="1100" b="0" i="0" u="none" strike="noStrike" cap="none" dirty="0">
                <a:solidFill>
                  <a:srgbClr val="000000"/>
                </a:solidFill>
                <a:effectLst/>
                <a:latin typeface="Arial"/>
                <a:ea typeface="Arial"/>
                <a:cs typeface="Arial"/>
                <a:sym typeface="Arial"/>
              </a:rPr>
              <a:t>realizó una revisión sistemática de la mejor evi- dencia disponible para responder a una serie de preguntas sobre la terapia nutricional de los adultos con FEC</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A" sz="1100" b="0" i="0" u="none" strike="noStrike" cap="none" dirty="0">
                <a:solidFill>
                  <a:srgbClr val="000000"/>
                </a:solidFill>
                <a:effectLst/>
                <a:latin typeface="Arial"/>
                <a:ea typeface="Arial"/>
                <a:cs typeface="Arial"/>
                <a:sym typeface="Arial"/>
              </a:rPr>
              <a:t>Los pacientes con FEC a menudo se encuentran desnutridos debido a su diagnóstico de base, a la disminución en la ingesta calórica, al aumento de requerimientos de proteína asociados a la inflamación sistémica y a la mayor pérdida de nutrientes asociada al gasto de la fístula.</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A" sz="1100" b="0" i="0" u="none" strike="noStrike" cap="none" dirty="0">
                <a:solidFill>
                  <a:srgbClr val="000000"/>
                </a:solidFill>
                <a:effectLst/>
                <a:latin typeface="Arial"/>
                <a:ea typeface="Arial"/>
                <a:cs typeface="Arial"/>
                <a:sym typeface="Arial"/>
              </a:rPr>
              <a:t>6 ensayos aleatorios controlados y 20 estudios observacionales controlados. 872 citas </a:t>
            </a:r>
            <a:endParaRPr lang="es-PA"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PA"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PA"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PA"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A" sz="1100" b="0" i="1" u="none" strike="noStrike" cap="none" dirty="0">
                <a:solidFill>
                  <a:srgbClr val="000000"/>
                </a:solidFill>
                <a:effectLst/>
                <a:latin typeface="Arial"/>
                <a:ea typeface="Arial"/>
                <a:cs typeface="Arial"/>
                <a:sym typeface="Arial"/>
              </a:rPr>
              <a:t>GRADE (Grading Recommendations, Assessment, Development and Evaluation)</a:t>
            </a:r>
            <a:r>
              <a:rPr lang="es-PA" sz="1100" b="0" i="0" u="none" strike="noStrike" cap="none" dirty="0">
                <a:solidFill>
                  <a:srgbClr val="000000"/>
                </a:solidFill>
                <a:effectLst/>
                <a:latin typeface="Arial"/>
                <a:ea typeface="Arial"/>
                <a:cs typeface="Arial"/>
                <a:sym typeface="Arial"/>
              </a:rPr>
              <a:t>(5–8) </a:t>
            </a:r>
            <a:endParaRPr lang="es-PA"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PA" dirty="0"/>
          </a:p>
        </p:txBody>
      </p:sp>
    </p:spTree>
    <p:extLst>
      <p:ext uri="{BB962C8B-B14F-4D97-AF65-F5344CB8AC3E}">
        <p14:creationId xmlns:p14="http://schemas.microsoft.com/office/powerpoint/2010/main" val="3681513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5820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s-PA" sz="1100" b="0" i="0" u="none" strike="noStrike" cap="none" dirty="0">
                <a:solidFill>
                  <a:srgbClr val="000000"/>
                </a:solidFill>
                <a:effectLst/>
                <a:latin typeface="Arial"/>
                <a:ea typeface="Arial"/>
                <a:cs typeface="Arial"/>
                <a:sym typeface="Arial"/>
              </a:rPr>
              <a:t>La nutrición parenteral total (TPN) ha revolucionado el manejo de la EF permitiendo la reducción de la salida de la fístula, curando la herida abdominal y lograr un balance positivo de nitrógeno, reduciendo así la mortalidad.</a:t>
            </a:r>
          </a:p>
          <a:p>
            <a:endParaRPr lang="es-PA" sz="1100" b="0" i="0" u="none" strike="noStrike" cap="none" dirty="0">
              <a:solidFill>
                <a:srgbClr val="000000"/>
              </a:solidFill>
              <a:effectLst/>
              <a:latin typeface="Arial"/>
              <a:ea typeface="Arial"/>
              <a:cs typeface="Arial"/>
              <a:sym typeface="Arial"/>
            </a:endParaRPr>
          </a:p>
          <a:p>
            <a:r>
              <a:rPr lang="es-PA" sz="1100" b="0" i="0" u="none" strike="noStrike" cap="none" dirty="0">
                <a:solidFill>
                  <a:srgbClr val="000000"/>
                </a:solidFill>
                <a:effectLst/>
                <a:latin typeface="Arial"/>
                <a:ea typeface="Arial"/>
                <a:cs typeface="Arial"/>
                <a:sym typeface="Arial"/>
              </a:rPr>
              <a:t>as causas de la malnutrición en los pacientes con fístula gastrointestinal son multifactoriales: enfermedades de base, falta de ingestión de proteínas, pérdidas de proteínas a través de la fístula y sepsis subyacente con estado hipercatabólico.  </a:t>
            </a:r>
            <a:r>
              <a:rPr lang="es-PA" baseline="30000" dirty="0">
                <a:effectLst/>
              </a:rPr>
              <a:t>121 </a:t>
            </a:r>
            <a:r>
              <a:rPr lang="es-PA" sz="1100" b="0" i="0" u="none" strike="noStrike" cap="none" dirty="0">
                <a:solidFill>
                  <a:srgbClr val="000000"/>
                </a:solidFill>
                <a:effectLst/>
                <a:latin typeface="Arial"/>
                <a:ea typeface="Arial"/>
                <a:cs typeface="Arial"/>
                <a:sym typeface="Arial"/>
              </a:rPr>
              <a:t> En cuanto se diagnostique la fístula gastrointestinal, hay que administrar un soporte calórico intensivo. Una vez determinado el origen anatómico de la fístula, se planteará la vía de nutrición. La NPT parece la primera opción natural para los pacientes con una fístula enterocutánea, pero no todos los enfermos deben someterse a NPT. </a:t>
            </a:r>
          </a:p>
          <a:p>
            <a:endParaRPr lang="es-P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06739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A" sz="1100" b="0" i="0" u="none" strike="noStrike" cap="none" dirty="0">
                <a:solidFill>
                  <a:srgbClr val="000000"/>
                </a:solidFill>
                <a:effectLst/>
                <a:latin typeface="Arial"/>
                <a:ea typeface="Arial"/>
                <a:cs typeface="Arial"/>
                <a:sym typeface="Arial"/>
              </a:rPr>
              <a:t>En un estudio sobre 335 pacientes con fístulas externas se aplicó tratamiento exclusivo con nutrición enteral al 85%.  </a:t>
            </a:r>
            <a:r>
              <a:rPr lang="es-PA" baseline="30000" dirty="0">
                <a:effectLst/>
              </a:rPr>
              <a:t>141 </a:t>
            </a:r>
            <a:r>
              <a:rPr lang="es-PA" sz="1100" b="0" i="0" u="none" strike="noStrike" cap="none" dirty="0">
                <a:solidFill>
                  <a:srgbClr val="000000"/>
                </a:solidFill>
                <a:effectLst/>
                <a:latin typeface="Arial"/>
                <a:ea typeface="Arial"/>
                <a:cs typeface="Arial"/>
                <a:sym typeface="Arial"/>
              </a:rPr>
              <a:t> Dentro del subgrupo de pacientes con fístulas no complicadas de este estudio, la mitad se curó espontáneamente solo con esta modalidad de terapia nutricional. En otro estudio, el inicio de la nutrición enteral en las primeras 2 semanas del ingreso del paciente con fístula gastrointestinal complicada con sepsis grave permitió un cierre más rápido de la herida abdominal y redujo la mortalidad, en comparación con la demora en la nutrición enteral.  </a:t>
            </a:r>
            <a:r>
              <a:rPr lang="es-PA" baseline="30000" dirty="0">
                <a:effectLst/>
              </a:rPr>
              <a:t>142</a:t>
            </a:r>
            <a:endParaRPr lang="es-PA"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PA"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PA"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A" sz="1100" b="0" i="0" u="none" strike="noStrike" cap="none" dirty="0">
                <a:solidFill>
                  <a:srgbClr val="000000"/>
                </a:solidFill>
                <a:effectLst/>
                <a:latin typeface="Arial"/>
                <a:ea typeface="Arial"/>
                <a:cs typeface="Arial"/>
                <a:sym typeface="Arial"/>
              </a:rPr>
              <a:t>La nutrición enteral fomenta la proliferación de la mucosa y el crecimiento de las vellosidades a través de mecanismos directos e indirectos. Los nutrientes en contacto con la mucosa intestinal estimulan directamente los enterocitos, y los nutrientes ricos en glutamina resultan particularmente beneficiosos, porque la glutamina es la principal fuente energética del enterocito. </a:t>
            </a:r>
            <a:endParaRPr lang="es-PA" dirty="0"/>
          </a:p>
          <a:p>
            <a:pPr marL="0" lvl="0" indent="0" algn="l" rtl="0">
              <a:spcBef>
                <a:spcPts val="0"/>
              </a:spcBef>
              <a:spcAft>
                <a:spcPts val="0"/>
              </a:spcAft>
              <a:buNone/>
            </a:pPr>
            <a:r>
              <a:rPr lang="es-PA" sz="1100" b="0" i="0" u="none" strike="noStrike" cap="none" dirty="0">
                <a:solidFill>
                  <a:srgbClr val="000000"/>
                </a:solidFill>
                <a:effectLst/>
                <a:latin typeface="Arial"/>
                <a:ea typeface="Arial"/>
                <a:cs typeface="Arial"/>
                <a:sym typeface="Arial"/>
              </a:rPr>
              <a:t>los nutrientes, cuando alcanzan la luz </a:t>
            </a:r>
          </a:p>
          <a:p>
            <a:pPr marL="0" lvl="0" indent="0" algn="l" rtl="0">
              <a:spcBef>
                <a:spcPts val="0"/>
              </a:spcBef>
              <a:spcAft>
                <a:spcPts val="0"/>
              </a:spcAft>
              <a:buNone/>
            </a:pPr>
            <a:r>
              <a:rPr lang="es-PA" sz="1100" b="0" i="0" u="none" strike="noStrike" cap="none" dirty="0">
                <a:solidFill>
                  <a:srgbClr val="000000"/>
                </a:solidFill>
                <a:effectLst/>
                <a:latin typeface="Arial"/>
                <a:ea typeface="Arial"/>
                <a:cs typeface="Arial"/>
                <a:sym typeface="Arial"/>
              </a:rPr>
              <a:t>la NPT atrofia la mucosa intestinal, como se ha comprobado; esto se debe, en parte, a que las soluciones habituales de NPT no contienen glutamina, que cristaliza fuera de la soluciónintestinal, determinan una liberación de hormonas gastrointestinales que ejercen un efecto trófico indirecto sobre la mucosa intestinal</a:t>
            </a:r>
          </a:p>
          <a:p>
            <a:pPr marL="0" lvl="0" indent="0" algn="l" rtl="0">
              <a:spcBef>
                <a:spcPts val="0"/>
              </a:spcBef>
              <a:spcAft>
                <a:spcPts val="0"/>
              </a:spcAft>
              <a:buNone/>
            </a:pPr>
            <a:r>
              <a:rPr lang="es-PA" sz="1100" b="0" i="0" u="none" strike="noStrike" cap="none" dirty="0">
                <a:solidFill>
                  <a:srgbClr val="000000"/>
                </a:solidFill>
                <a:effectLst/>
                <a:latin typeface="Arial"/>
                <a:ea typeface="Arial"/>
                <a:cs typeface="Arial"/>
                <a:sym typeface="Arial"/>
              </a:rPr>
              <a:t> A pesar de los avances recientes en la nutrición enteral de los pacientes con fístulas gastrointestinales, la NPT sigue siendo el pilar del soporte nutricional de la mayoría de los pacientes, que no pueden absorber suficientes calorías por vía enteral.</a:t>
            </a:r>
          </a:p>
          <a:p>
            <a:pPr marL="0" lvl="0" indent="0" algn="l" rtl="0">
              <a:spcBef>
                <a:spcPts val="0"/>
              </a:spcBef>
              <a:spcAft>
                <a:spcPts val="0"/>
              </a:spcAft>
              <a:buNone/>
            </a:pPr>
            <a:endParaRPr lang="es-PA"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s-PA" sz="1100" b="0" i="0" u="none" strike="noStrike" cap="none" dirty="0">
                <a:solidFill>
                  <a:srgbClr val="000000"/>
                </a:solidFill>
                <a:effectLst/>
                <a:latin typeface="Arial"/>
                <a:ea typeface="Arial"/>
                <a:cs typeface="Arial"/>
                <a:sym typeface="Arial"/>
              </a:rPr>
              <a:t> A menudo, el gasto de la fístula no aumenta de forma significativa a pesar de la nutrición. </a:t>
            </a:r>
            <a:endParaRPr dirty="0"/>
          </a:p>
        </p:txBody>
      </p:sp>
    </p:spTree>
    <p:extLst>
      <p:ext uri="{BB962C8B-B14F-4D97-AF65-F5344CB8AC3E}">
        <p14:creationId xmlns:p14="http://schemas.microsoft.com/office/powerpoint/2010/main" val="3404930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s-PA" sz="1100" b="0" i="0" u="none" strike="noStrike" cap="none" dirty="0">
                <a:solidFill>
                  <a:srgbClr val="000000"/>
                </a:solidFill>
                <a:effectLst/>
                <a:latin typeface="Arial"/>
                <a:ea typeface="Arial"/>
                <a:cs typeface="Arial"/>
                <a:sym typeface="Arial"/>
              </a:rPr>
              <a:t>La desnutrición debe diagnosticarse con base en la historia nutricional, incluyendo la pérdida no inten- cionada de peso y la estimación de ingesta calórica o </a:t>
            </a:r>
            <a:endParaRPr lang="es-PA" dirty="0"/>
          </a:p>
          <a:p>
            <a:r>
              <a:rPr lang="es-PA" sz="1100" b="0" i="0" u="none" strike="noStrike" cap="none" dirty="0">
                <a:solidFill>
                  <a:srgbClr val="000000"/>
                </a:solidFill>
                <a:effectLst/>
                <a:latin typeface="Arial"/>
                <a:ea typeface="Arial"/>
                <a:cs typeface="Arial"/>
                <a:sym typeface="Arial"/>
              </a:rPr>
              <a:t>de nutrientes; así como la exploración física.</a:t>
            </a:r>
          </a:p>
          <a:p>
            <a:r>
              <a:rPr lang="es-PA" sz="1100" b="0" i="0" u="none" strike="noStrike" cap="none" dirty="0">
                <a:solidFill>
                  <a:srgbClr val="000000"/>
                </a:solidFill>
                <a:effectLst/>
                <a:latin typeface="Arial"/>
                <a:ea typeface="Arial"/>
                <a:cs typeface="Arial"/>
                <a:sym typeface="Arial"/>
              </a:rPr>
              <a:t>La evaluación nutricional deberá realizarse al momento en que se hace el diagnóstico de la FEC. En caso de que el paciente no se encuentre desnutrido en dicho momento, deberán realizarse evaluaciones nutricionales periódicas ya que los pacientes con  fístulas tienen una alta probabilidad de desnutrirse debido a la malabsorción de nutrientes, la pérdida de líquidos y electrolitos y la sepsis. </a:t>
            </a:r>
            <a:endParaRPr lang="es-PA" dirty="0"/>
          </a:p>
          <a:p>
            <a:r>
              <a:rPr lang="es-PA" sz="1100" b="0" i="0" u="none" strike="noStrike" cap="none" dirty="0">
                <a:solidFill>
                  <a:srgbClr val="000000"/>
                </a:solidFill>
                <a:effectLst/>
                <a:latin typeface="Arial"/>
                <a:ea typeface="Arial"/>
                <a:cs typeface="Arial"/>
                <a:sym typeface="Arial"/>
              </a:rPr>
              <a:t> Pueden obtenerse concentraciones de proteínas séri- cas antes y durante la terapia nutricional ya que son indicadores pronósticos de evolución, sin embargo no son marcadores nutricionales sensibles. </a:t>
            </a:r>
          </a:p>
          <a:p>
            <a:endParaRPr lang="es-PA" sz="1100" b="0" i="0" u="none" strike="noStrike" cap="none" dirty="0">
              <a:solidFill>
                <a:srgbClr val="000000"/>
              </a:solidFill>
              <a:effectLst/>
              <a:latin typeface="Arial"/>
              <a:cs typeface="Arial"/>
              <a:sym typeface="Arial"/>
            </a:endParaRPr>
          </a:p>
          <a:p>
            <a:endParaRPr lang="es-PA" dirty="0"/>
          </a:p>
          <a:p>
            <a:br>
              <a:rPr lang="es-PA" sz="1100" b="0" i="0" u="none" strike="noStrike" cap="none" dirty="0">
                <a:solidFill>
                  <a:srgbClr val="000000"/>
                </a:solidFill>
                <a:effectLst/>
                <a:latin typeface="Arial"/>
                <a:ea typeface="Arial"/>
                <a:cs typeface="Arial"/>
                <a:sym typeface="Arial"/>
              </a:rPr>
            </a:br>
            <a:endParaRPr lang="es-P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21361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s-PA" sz="1100" b="0" i="0" u="none" strike="noStrike" cap="none" dirty="0">
              <a:solidFill>
                <a:srgbClr val="000000"/>
              </a:solidFill>
              <a:effectLst/>
              <a:latin typeface="Arial"/>
              <a:ea typeface="Arial"/>
              <a:cs typeface="Arial"/>
              <a:sym typeface="Arial"/>
            </a:endParaRPr>
          </a:p>
          <a:p>
            <a:endParaRPr lang="es-PA" sz="1100" b="0" i="0" u="none" strike="noStrike" cap="none" dirty="0">
              <a:solidFill>
                <a:srgbClr val="000000"/>
              </a:solidFill>
              <a:effectLst/>
              <a:latin typeface="Arial"/>
              <a:ea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s-PA" sz="1100" b="0" i="0" u="none" strike="noStrike" cap="none" dirty="0">
                <a:solidFill>
                  <a:srgbClr val="000000"/>
                </a:solidFill>
                <a:effectLst/>
                <a:latin typeface="Arial"/>
                <a:ea typeface="Arial"/>
                <a:cs typeface="Arial"/>
                <a:sym typeface="Arial"/>
              </a:rPr>
              <a:t>Los estudios incluidos fueron de diseño observa- cional y utilizaron IMC, pérdida de peso y niveles de proteína sérica para definir desnutrición </a:t>
            </a:r>
            <a:endParaRPr lang="es-PA" dirty="0"/>
          </a:p>
          <a:p>
            <a:endParaRPr lang="es-PA" sz="1100" b="0" i="0" u="none" strike="noStrike" cap="none" dirty="0">
              <a:solidFill>
                <a:srgbClr val="000000"/>
              </a:solidFill>
              <a:effectLst/>
              <a:latin typeface="Arial"/>
              <a:ea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s-PA" sz="1100" b="0" i="0" u="none" strike="noStrike" cap="none" dirty="0">
                <a:solidFill>
                  <a:srgbClr val="000000"/>
                </a:solidFill>
                <a:effectLst/>
                <a:latin typeface="Arial"/>
                <a:ea typeface="Arial"/>
                <a:cs typeface="Arial"/>
                <a:sym typeface="Arial"/>
              </a:rPr>
              <a:t>La disminución de las concentraciones plasmáticas de albúmina, transfe- rrina, proteína transportadora de retinol y prealbúmina pueden ser una consecuencia de la inflamación relacio- nada con la FEC. Aún sin ser un parámetro nutricio- nal adecuado, la disminución en la concentración de proteínas séricas puede tener significancia pronóstico. </a:t>
            </a:r>
            <a:endParaRPr lang="es-PA" dirty="0"/>
          </a:p>
          <a:p>
            <a:endParaRPr lang="es-PA" sz="1100" b="0" i="0" u="none" strike="noStrike" cap="none" dirty="0">
              <a:solidFill>
                <a:srgbClr val="000000"/>
              </a:solidFill>
              <a:effectLst/>
              <a:latin typeface="Arial"/>
              <a:cs typeface="Arial"/>
              <a:sym typeface="Arial"/>
            </a:endParaRPr>
          </a:p>
          <a:p>
            <a:endParaRPr lang="es-PA" dirty="0"/>
          </a:p>
          <a:p>
            <a:br>
              <a:rPr lang="es-PA" sz="1100" b="0" i="0" u="none" strike="noStrike" cap="none" dirty="0">
                <a:solidFill>
                  <a:srgbClr val="000000"/>
                </a:solidFill>
                <a:effectLst/>
                <a:latin typeface="Arial"/>
                <a:ea typeface="Arial"/>
                <a:cs typeface="Arial"/>
                <a:sym typeface="Arial"/>
              </a:rPr>
            </a:br>
            <a:endParaRPr lang="es-P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94900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br>
              <a:rPr lang="es-PA" sz="1100" b="0" i="0" u="none" strike="noStrike" cap="none" dirty="0">
                <a:solidFill>
                  <a:srgbClr val="000000"/>
                </a:solidFill>
                <a:effectLst/>
                <a:latin typeface="Arial"/>
                <a:ea typeface="Arial"/>
                <a:cs typeface="Arial"/>
                <a:sym typeface="Arial"/>
              </a:rPr>
            </a:br>
            <a:endParaRPr lang="es-P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32254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ed75ccf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br>
              <a:rPr lang="es-PA" sz="1100" b="0" i="0" u="none" strike="noStrike" cap="none" dirty="0">
                <a:solidFill>
                  <a:srgbClr val="000000"/>
                </a:solidFill>
                <a:effectLst/>
                <a:latin typeface="Arial"/>
                <a:ea typeface="Arial"/>
                <a:cs typeface="Arial"/>
                <a:sym typeface="Arial"/>
              </a:rPr>
            </a:br>
            <a:endParaRPr lang="es-P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26275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br>
              <a:rPr lang="es-PA" sz="1100" b="0" i="0" u="none" strike="noStrike" cap="none" dirty="0">
                <a:solidFill>
                  <a:srgbClr val="000000"/>
                </a:solidFill>
                <a:effectLst/>
                <a:latin typeface="Arial"/>
                <a:ea typeface="Arial"/>
                <a:cs typeface="Arial"/>
                <a:sym typeface="Arial"/>
              </a:rPr>
            </a:br>
            <a:endParaRPr lang="es-P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93393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br>
              <a:rPr lang="es-PA" sz="1100" b="0" i="0" u="none" strike="noStrike" cap="none" dirty="0">
                <a:solidFill>
                  <a:srgbClr val="000000"/>
                </a:solidFill>
                <a:effectLst/>
                <a:latin typeface="Arial"/>
                <a:ea typeface="Arial"/>
                <a:cs typeface="Arial"/>
                <a:sym typeface="Arial"/>
              </a:rPr>
            </a:br>
            <a:endParaRPr lang="es-P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730171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s-PA" dirty="0"/>
              <a:t>Sugerimos que, después de haber logrado una esta- bilización en el balance de líquidos y electrolitos, la dieta oral o NE pueden ser factibles y toleradas en pacientes con fístulas enterocutáneas de bajo gasto (&lt; 500 mL/d - lo que sugiere que no existe obstruc- ción distal). Sin embargo, pacientes con FEC de alto gasto (&gt; 500 mL/d) pueden requerir NP para cubrir los requerimientos de líquidos, electrolitos y nutri- mentos que permitan el cierre espontáneo o quirúr- gico de la FEC. </a:t>
            </a:r>
          </a:p>
          <a:p>
            <a:r>
              <a:rPr lang="es-PA" b="1" dirty="0"/>
              <a:t>Calidad de la evidencia: </a:t>
            </a:r>
            <a:r>
              <a:rPr lang="es-PA" dirty="0"/>
              <a:t>muy baja.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20465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s-PA" dirty="0"/>
              <a:t>Provisión de 1,5 – 2,0 g/kg/d de proteína; el aporte energético deberá ser el apropiado a los requeri- mientos con base en el resultado de la evaluación nutricional. Puede ser necesario un mayor aporte de proteína (hasta 2,5 g/kg/d) en pacientes con fístula enteroatmosférica y fístula de alto gasto. </a:t>
            </a:r>
          </a:p>
          <a:p>
            <a:r>
              <a:rPr lang="es-PA" b="1" dirty="0"/>
              <a:t>Calidad de la evidencia: </a:t>
            </a:r>
            <a:r>
              <a:rPr lang="es-PA" dirty="0"/>
              <a:t>basada únicamente en el con- senso, debido a que no hay evidencia reciente disponible</a:t>
            </a:r>
            <a:endParaRPr dirty="0"/>
          </a:p>
        </p:txBody>
      </p:sp>
    </p:spTree>
    <p:extLst>
      <p:ext uri="{BB962C8B-B14F-4D97-AF65-F5344CB8AC3E}">
        <p14:creationId xmlns:p14="http://schemas.microsoft.com/office/powerpoint/2010/main" val="33915296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71421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100843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076400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24773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76619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270738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A" dirty="0"/>
              <a:t>Los análogos de la somatostatina, como el octreótido o el lanreótido, ayudan a la NPT como tratamiento de las fístulas gastrointestinales. Se ha comprobado que el octreótido reduce el gasto de la fístula por varios mecanismos. En primer lugar, inhibe la liberación de gastrina, colecistocinina, secretina y muchas otras hormonas gastrointestinales. Esta inhibición reduce la secreción de electrólitos, agua y enzimas pancreáticas hacia el intestino, con lo que disminuye a continuación el volumen intestinal. En segundo lugar, el octreótido relaja el músculo liso intestinal, aumentando la capacidad del intestino. En tercer lugar, el octreótido aumenta la absorción intestinal de agua y electrólitos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994356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8100" indent="0">
              <a:buNone/>
            </a:pPr>
            <a:r>
              <a:rPr lang="es-PA" dirty="0"/>
              <a:t>Los estudios iniciales sobre los efectos del octreótido en el cierre espontáneo de las fístulas intestinales no habían sido controlados, se basaron en controles históricos o no eran enmascarados. Los resultados de estos estudios indicaban que el octreótido reducía el gasto fistuloso, mejoraba las tasas de cierre espontáneo de las fístulas, reducía el tiempo hasta el cierre espontáneo y disminuía la mortalidad. </a:t>
            </a:r>
            <a:endParaRPr dirty="0"/>
          </a:p>
        </p:txBody>
      </p:sp>
    </p:spTree>
    <p:extLst>
      <p:ext uri="{BB962C8B-B14F-4D97-AF65-F5344CB8AC3E}">
        <p14:creationId xmlns:p14="http://schemas.microsoft.com/office/powerpoint/2010/main" val="27122179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8100" indent="0">
              <a:buNone/>
            </a:pPr>
            <a:r>
              <a:rPr lang="es-PA" dirty="0"/>
              <a:t>Los estudios iniciales sobre los efectos del octreótido en el cierre espontáneo de las fístulas intestinales no habían sido controlados, se basaron en controles históricos o no eran enmascarados. Los resultados de estos estudios indicaban que el octreótido reducía el gasto fistuloso, mejoraba las tasas de cierre espontáneo de las fístulas, reducía el tiempo hasta el cierre espontáneo y disminuía la mortalidad. Sin embargo, en los estudios aleatorizados, de carácter doble ciego y controlado con placebo, en los que se han aplicado criterios rigurosos de selección, se han obtenido resultados menos favorables al octreótido. </a:t>
            </a:r>
            <a:r>
              <a:rPr lang="es-PA" baseline="30000" dirty="0"/>
              <a:t>149 150 151 </a:t>
            </a:r>
            <a:r>
              <a:rPr lang="es-PA" dirty="0"/>
              <a:t>Estos estudios, con un tamaño de muestra relativamente pequeño, no han mostrado efectos significativos del octreótido sobre las tasas de cierre de la fístula, las complicaciones o la mortalidad. Un dato sistemático de algunos estudios es la mejoría en el tiempo hasta el cierre de las fístulas tratadas con octreótido, probablemente al convertir una fístula de gasto alto en otra de gasto bajo. </a:t>
            </a:r>
            <a:r>
              <a:rPr lang="es-PA" baseline="30000" dirty="0"/>
              <a:t>152 153 154 </a:t>
            </a:r>
            <a:r>
              <a:rPr lang="es-PA" dirty="0"/>
              <a:t>En la actualidad, la utilidad del octreótido se limita a su uso ocasional en fístulas de gasto alto. Nuestro grupo recomienda un ensayo, limitado en el tiempo, para evaluar si la adición del octreótido reduce el gasto fistuloso. Si el gasto no disminuye en las primeras 72 h desde el inicio del tratamiento, se debe suspender el octreótido</a:t>
            </a:r>
          </a:p>
          <a:p>
            <a:pPr marL="38100" indent="0">
              <a:buNone/>
            </a:pPr>
            <a:endParaRPr lang="es-P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6782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8100" indent="0">
              <a:buNone/>
            </a:pPr>
            <a:endParaRPr lang="es-P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613068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sz="1100" b="0" i="0" u="none" strike="noStrike" cap="none" dirty="0">
                <a:solidFill>
                  <a:srgbClr val="000000"/>
                </a:solidFill>
                <a:effectLst/>
                <a:latin typeface="Arial"/>
                <a:ea typeface="Arial"/>
                <a:cs typeface="Arial"/>
                <a:sym typeface="Arial"/>
              </a:rPr>
              <a:t>Como la mayoría de las fístulas enterocutáneas ocurren en el postoperatorio, se necesita cierto ingenio para proteger la piel de los efectos cáusticos del material emitido por la fístula. </a:t>
            </a:r>
            <a:endParaRPr lang="es-PA" dirty="0"/>
          </a:p>
        </p:txBody>
      </p:sp>
    </p:spTree>
    <p:extLst>
      <p:ext uri="{BB962C8B-B14F-4D97-AF65-F5344CB8AC3E}">
        <p14:creationId xmlns:p14="http://schemas.microsoft.com/office/powerpoint/2010/main" val="411971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A" sz="1100" b="0" i="0" u="none" strike="noStrike" cap="none" dirty="0">
                <a:solidFill>
                  <a:srgbClr val="000000"/>
                </a:solidFill>
                <a:effectLst/>
                <a:latin typeface="Arial"/>
                <a:ea typeface="Arial"/>
                <a:cs typeface="Arial"/>
                <a:sym typeface="Arial"/>
              </a:rPr>
              <a:t>Por lo tanto, los pacien- tes con FEC pueden requerir manejo médico a largo plazo y cuando es posible, egresar del hospital con nutrición enteral (NE) o parenteral (NP), monitoreo estrecho de líquidos y electrólitos y cuidado de heridas complejas mientras se logran las condiciones óptimas para la intervención quirúrgica. </a:t>
            </a:r>
            <a:endParaRPr lang="es-PA" dirty="0"/>
          </a:p>
          <a:p>
            <a:pPr marL="139700" indent="0">
              <a:buNone/>
            </a:pPr>
            <a:endParaRPr lang="es-PA" dirty="0"/>
          </a:p>
        </p:txBody>
      </p:sp>
      <p:sp>
        <p:nvSpPr>
          <p:cNvPr id="4" name="Marcador de número de diapositiva 3"/>
          <p:cNvSpPr>
            <a:spLocks noGrp="1"/>
          </p:cNvSpPr>
          <p:nvPr>
            <p:ph type="sldNum" sz="quarter" idx="5"/>
          </p:nvPr>
        </p:nvSpPr>
        <p:spPr/>
        <p:txBody>
          <a:bodyPr/>
          <a:lstStyle/>
          <a:p>
            <a:fld id="{630A88C0-E185-3F4D-965E-44F2E1F96009}" type="slidenum">
              <a:rPr lang="es-PA" smtClean="0"/>
              <a:t>50</a:t>
            </a:fld>
            <a:endParaRPr lang="es-PA"/>
          </a:p>
        </p:txBody>
      </p:sp>
    </p:spTree>
    <p:extLst>
      <p:ext uri="{BB962C8B-B14F-4D97-AF65-F5344CB8AC3E}">
        <p14:creationId xmlns:p14="http://schemas.microsoft.com/office/powerpoint/2010/main" val="33324423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s-PA" sz="1100" b="0" i="0" u="none" strike="noStrike" cap="none" dirty="0">
                <a:solidFill>
                  <a:srgbClr val="000000"/>
                </a:solidFill>
                <a:effectLst/>
                <a:latin typeface="Arial"/>
                <a:ea typeface="Arial"/>
                <a:cs typeface="Arial"/>
                <a:sym typeface="Arial"/>
              </a:rPr>
              <a:t>el estu- dio incluye 34 pacientes que sufrieron una fístula del yeyuno o íleon notoriamente sintomática. Catorce fue- ron debidas a apendicitis y 16 del total eran lactantes. La operación con resección de la fístula fue necesaria en seis pacientes. En el resto la oclusión fue espontá- nea. Hubo seis muertos. El programa de manejo incluyó alimentación endovenosa a través de un catéter central, cuidados locales y el empleo de antimicrobianos. </a:t>
            </a:r>
          </a:p>
          <a:p>
            <a:endParaRPr lang="es-PA" dirty="0"/>
          </a:p>
        </p:txBody>
      </p:sp>
    </p:spTree>
    <p:extLst>
      <p:ext uri="{BB962C8B-B14F-4D97-AF65-F5344CB8AC3E}">
        <p14:creationId xmlns:p14="http://schemas.microsoft.com/office/powerpoint/2010/main" val="11875306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s-PA" sz="1100" b="0" i="0" u="none" strike="noStrike" cap="none" dirty="0">
                <a:solidFill>
                  <a:srgbClr val="000000"/>
                </a:solidFill>
                <a:effectLst/>
                <a:latin typeface="Arial"/>
                <a:ea typeface="Arial"/>
                <a:cs typeface="Arial"/>
                <a:sym typeface="Arial"/>
              </a:rPr>
              <a:t>el estu- dio incluye 34 pacientes que sufrieron una fístula del yeyuno o íleon notoriamente sintomática. Catorce fue- ron debidas a apendicitis y 16 del total eran lactantes. La operación con resección de la fístula fue necesaria en seis pacientes. En el resto la oclusión fue espontá- nea. Hubo seis muertos. El programa de manejo incluyó alimentación endovenosa a través de un catéter central, cuidados locales y el empleo de antimicrobianos. </a:t>
            </a:r>
          </a:p>
          <a:p>
            <a:endParaRPr lang="es-PA" dirty="0"/>
          </a:p>
        </p:txBody>
      </p:sp>
    </p:spTree>
    <p:extLst>
      <p:ext uri="{BB962C8B-B14F-4D97-AF65-F5344CB8AC3E}">
        <p14:creationId xmlns:p14="http://schemas.microsoft.com/office/powerpoint/2010/main" val="32830369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0445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53771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354667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529023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334641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PA" dirty="0"/>
              <a:t>Siete pacientes (con edades comprendidas entre 14 días y 13 años; media 7,1 años) con EF ingresaron en el servicio de cirugía pediátrica en el Hospital Universitario Aga Khan (AKUH), Karachi, desde enero de 2003 hasta diciembre de 2006. </a:t>
            </a:r>
          </a:p>
          <a:p>
            <a:endParaRPr lang="es-PA" dirty="0"/>
          </a:p>
          <a:p>
            <a:r>
              <a:rPr lang="es-PA" dirty="0"/>
              <a:t>En la presentación, 6 de los 7 pacientes tenían desequilibrio electrolítico líquido y sepsis (hemocultivos positivos). El tratamiento inicial incluyó la corrección del desequilibrio líquido-electrolito y el control de la sepsis (drenaje de abscesos intraabdominales bajo tomografía computarizada o ecografía en cuatro niños y antibióticos de amplio espectro). Todos los pacientes estaban desnutridos (pérdida de peso&gt; 10%, albúmina sérica baja; rango de 1.2 a 2.3 g / dl) y recibieron nutrición parenteral total (TPN) por una duración media de 32.5 días (rango de 16 a 55 días). Se usó análogo de somatostatina (10 mcg / kg por vía subcutánea cada 12 horas) en 2 pacientes, lo que redujo sustancialmente la salida de la fístula. Ninguna de las fístulas se curó espontáneamente. Seis pacientes se sometieron a procedimientos quirúrgicos incluyendo adhesiolisis n = 6), cierre de la perforación (n = 3) y resección y anastomosis del intestino delgado (n = 3)</a:t>
            </a:r>
          </a:p>
          <a:p>
            <a:r>
              <a:rPr lang="es-PA" dirty="0"/>
              <a:t>eis pacientes fueron dados de alta después de 23 a 93 días (media 56 días) de hospitalización. Los costos del tratamiento oscilaron entre $ 325.435 y $ 744.430 ($ 5,388 a $ 12,325)</a:t>
            </a:r>
          </a:p>
          <a:p>
            <a:endParaRPr lang="es-PA" dirty="0"/>
          </a:p>
          <a:p>
            <a:r>
              <a:rPr lang="es-PA" dirty="0"/>
              <a:t>a FE ocurrió después de fallas no intencionadas en técnicas quirúrgicas para procedimientos quirúrgicos pediátricos comunes  con la población adulta donde la mayoría de los FE se desarrollan después de las resecciones intestinales por neoplasias intraabdominales o pélvicas1</a:t>
            </a:r>
          </a:p>
        </p:txBody>
      </p:sp>
    </p:spTree>
    <p:extLst>
      <p:ext uri="{BB962C8B-B14F-4D97-AF65-F5344CB8AC3E}">
        <p14:creationId xmlns:p14="http://schemas.microsoft.com/office/powerpoint/2010/main" val="18368698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PA" dirty="0"/>
              <a:t>Los factores que contribuyen al desarrollo de ECF postoperatorios pueden clasificarse generalmente como específicos del paciente o específicos de la técnica. [4] Los factores de riesgo específicos para los pacientes incluyen operaciones para enfermedades malignas e inflamatorias, malnutrición, infección o sepsis, y operaciones en situaciones de emergencia con hipotensión concomitante, anemia, hipotermia o mala administración de oxígeno. [5,6]</a:t>
            </a:r>
          </a:p>
        </p:txBody>
      </p:sp>
      <p:sp>
        <p:nvSpPr>
          <p:cNvPr id="4" name="Marcador de número de diapositiva 3"/>
          <p:cNvSpPr>
            <a:spLocks noGrp="1"/>
          </p:cNvSpPr>
          <p:nvPr>
            <p:ph type="sldNum" sz="quarter" idx="5"/>
          </p:nvPr>
        </p:nvSpPr>
        <p:spPr/>
        <p:txBody>
          <a:bodyPr/>
          <a:lstStyle/>
          <a:p>
            <a:fld id="{630A88C0-E185-3F4D-965E-44F2E1F96009}" type="slidenum">
              <a:rPr lang="es-PA" smtClean="0"/>
              <a:t>60</a:t>
            </a:fld>
            <a:endParaRPr lang="es-PA"/>
          </a:p>
        </p:txBody>
      </p:sp>
    </p:spTree>
    <p:extLst>
      <p:ext uri="{BB962C8B-B14F-4D97-AF65-F5344CB8AC3E}">
        <p14:creationId xmlns:p14="http://schemas.microsoft.com/office/powerpoint/2010/main" val="18101613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PA" dirty="0"/>
              <a:t>El objetivo general de la gestión de la fístula es promover el cierre de la fístula. La cuantificación de la salida de la fístula permite un manejo más preciso del paciente y también puede proporcionar información pronóstica sobre la mortalidad y la probabilidad de un posible tratamiento quirúrgico. La fístula fue de alta producción en 32 pacientes (59,3%) y baja en 22 pacientes (40,7%). Las fístulas de alto rendimiento (&gt; 500 ml / día), típicas de las localizadas sobre el ligamento de Treitz, las que resultan de una interrupción completa de la continuidad intestinal (fístula final), y aquellas con tracto ancho (&gt; 2 cm) y epitelializado son menos propensas a cierre espontáneamente. [17] Las fístulas de salida moderada (200–500 ml / día) o de salida baja (&lt;200 ml / día) tienen más probabilidades de sufrir un cierre espontáneo que aquellas con salida alta. [17,18] Comunicación con una cavidad de absceso adyacente, presencia de cuerpos extraños, una obstrucción intestinal distal, neoplasia maligna o irradiación, y condiciones debilitantes (p. ej., tuberculosis, infección por hongos, etc.) son los otros factores que impiden el cierre espontáneo de la fístula. [19]</a:t>
            </a:r>
          </a:p>
        </p:txBody>
      </p:sp>
      <p:sp>
        <p:nvSpPr>
          <p:cNvPr id="4" name="Marcador de número de diapositiva 3"/>
          <p:cNvSpPr>
            <a:spLocks noGrp="1"/>
          </p:cNvSpPr>
          <p:nvPr>
            <p:ph type="sldNum" sz="quarter" idx="5"/>
          </p:nvPr>
        </p:nvSpPr>
        <p:spPr/>
        <p:txBody>
          <a:bodyPr/>
          <a:lstStyle/>
          <a:p>
            <a:fld id="{630A88C0-E185-3F4D-965E-44F2E1F96009}" type="slidenum">
              <a:rPr lang="es-PA" smtClean="0"/>
              <a:t>61</a:t>
            </a:fld>
            <a:endParaRPr lang="es-PA"/>
          </a:p>
        </p:txBody>
      </p:sp>
    </p:spTree>
    <p:extLst>
      <p:ext uri="{BB962C8B-B14F-4D97-AF65-F5344CB8AC3E}">
        <p14:creationId xmlns:p14="http://schemas.microsoft.com/office/powerpoint/2010/main" val="4770656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PA" dirty="0"/>
              <a:t>Este fue un análisis retrospectivo de una base de datos compuesta por 54 niños conecF tratados en nuestra unidad entre 2000 y 2009. La información se recopiló en un formulario de la base de datos del equipo de nutrición y de los archivos de los pacientes y se analizó la edad del paciente, sepsis, estado nutricional (proteína total / albúmina ), cuidado de heridas, anatomía (intestino delgado o grueso), salida de efluentes, manejo y su resultado.</a:t>
            </a:r>
          </a:p>
          <a:p>
            <a:r>
              <a:rPr lang="es-PA" dirty="0"/>
              <a:t>Se excluyeron las fugas anastomóticas intestinales que se desarrollaron en la primera semana después del procedimiento quirúrgico primario y se corrigieron de inmediato mediante re-laparotomía; sin embargo, cuando no se realizó una re-laparotomía y los pacientes desarrollaron una ECF, tales pacientes se incluyeron en el estudio. Una ECF se consideró cerrada cuando no había más comunicación entre la luz intestinal y la pared abdominal. La recurrencia se definió como una reconexión entre el intestino y la piel después de que la fístula se había cerrado previamente de forma espontánea o se había extirpado quirúrgicamente.</a:t>
            </a:r>
          </a:p>
          <a:p>
            <a:r>
              <a:rPr lang="es-PA" dirty="0"/>
              <a:t>Los análisis estadísticos se realizaron con el software SPSS (versión 15; SPSS Inc., Chicago, IL, EE. UU.). El análisis univariado se realizó utilizando la prueba de ji cuadrado de Pearson y la prueba exacta de Fisher, según corresponda. Todas las variables independientes con un valor de P de dos colas &lt;0.10 se ingresaron en un modelo de regresión logística múltiple. Los valores de P de dos colas &lt;0,05 se consideraron significativos</a:t>
            </a:r>
          </a:p>
        </p:txBody>
      </p:sp>
      <p:sp>
        <p:nvSpPr>
          <p:cNvPr id="4" name="Marcador de número de diapositiva 3"/>
          <p:cNvSpPr>
            <a:spLocks noGrp="1"/>
          </p:cNvSpPr>
          <p:nvPr>
            <p:ph type="sldNum" sz="quarter" idx="5"/>
          </p:nvPr>
        </p:nvSpPr>
        <p:spPr/>
        <p:txBody>
          <a:bodyPr/>
          <a:lstStyle/>
          <a:p>
            <a:fld id="{630A88C0-E185-3F4D-965E-44F2E1F96009}" type="slidenum">
              <a:rPr lang="es-PA" smtClean="0"/>
              <a:t>62</a:t>
            </a:fld>
            <a:endParaRPr lang="es-PA"/>
          </a:p>
        </p:txBody>
      </p:sp>
    </p:spTree>
    <p:extLst>
      <p:ext uri="{BB962C8B-B14F-4D97-AF65-F5344CB8AC3E}">
        <p14:creationId xmlns:p14="http://schemas.microsoft.com/office/powerpoint/2010/main" val="30919581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PA" dirty="0"/>
              <a:t>De los 54 pacientes tratados con ECF, 36 (66,7%) eran niños y 18 (33,3%) eran niñas (M: F = 2: 1). La edad media fue de 6 años (rango: 4-11 años). Las fístulas ocurrieron después de una mediana de 5 días (rango: 2–9 días) después de la cirugía inicial. Treinta y ocho (70,4%) pacientes fueron remitidos desde clínicas privadas y hospitales de distrito, mientras que los 16 restantes (29,6%) tuvieron sus operaciones iniciales en nuestro hospital. La duración media de la estancia hospitalaria fue de 42 días (rango: 22-180 días) en general, pero el período medio de tratamiento fue de 90 días (rango: 6-240 días). Las características de los pacientes son las que se muestran en la Tabla 1.</a:t>
            </a:r>
          </a:p>
          <a:p>
            <a:r>
              <a:rPr lang="es-PA" dirty="0"/>
              <a:t>Las operaciones iniciales que se complicaron con la fístula fueron la resección intestinal en 24 pacientes, el cierre primario de las perforaciones intestinales en 10, laparotomía exploratoria y adhesiololisis en 8, y la reparación de onfalocele sanado (hernia ventral) en otros 5 pacientes. Estas operaciones iniciales fueron urgentes en 42 (77.8%) y electivas en 12 (22.2%) casos.</a:t>
            </a:r>
          </a:p>
          <a:p>
            <a:r>
              <a:rPr lang="es-PA" dirty="0"/>
              <a:t>La fístula fue de alta producción en 32 pacientes (59,3%) y baja en 22 pacientes (40,7%). La fístula se determinó que estaba ubicada en el íleon, según su producción en aproximadamente dos tercios (32) de los pacientes. Cuarenta pacientes estaban desnutridos con hipoproteinemia (e hipoalbuminemia); la mayoría de la malnutrición ocurrió en las primeras 3 semanas de desarrollo de la fístula. Flujo, desarreglo de urea y electrolitos estuvo presente en 44 (81.8%) casos. El nivel medio de nitrógeno ureico en sangre (BUN), suero de sodio, potasio y cloruro fue de 6.6 mmol / l (2.4–7.1 mmol / l), 138 mmol / l (124–154 mmol / l), 2.7 mmol / l (2.2 –5.6.mmol / l) y 94 mmol / l (84-111 mmol / l), respectivamente.</a:t>
            </a:r>
          </a:p>
          <a:p>
            <a:r>
              <a:rPr lang="es-PA" dirty="0"/>
              <a:t>Quince de los pacientes tenían colección de abscesos intraabdominales en la presentación. El drenaje guiado por ultrasonido de los abscesos se intentó en 10 pacientes y tuvo éxito en 6, ninguno de los cuales requirió intervención adicional. En los nueve pacientes restantes, el procedimiento fue técnicamente imposible debido a la peritonitis fecal, la presencia de abscesos múltiples, las adherencias densas y el absceso multiloculado, lo que requirió un drenaje abierto mediante re-laparotomía.</a:t>
            </a:r>
          </a:p>
          <a:p>
            <a:endParaRPr lang="es-PA" dirty="0"/>
          </a:p>
          <a:p>
            <a:endParaRPr lang="es-PA"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s-PA" dirty="0"/>
              <a:t> Quince de nuestros pacientes que tenían una colección de abscesos intraabdominales en el momento de la presentación fueron drenados para prevenir este estado hipercatólico de sepsis. Se utilizó un drenaje de acceso mínimo en forma de drenaje guiado por ultrasonido de los abscesos para minimizar la respuesta metabólica a la cirugía y fue exitoso sin ninguna intervención adicional en 6 de cada 10 pacientes. Las series más recientes sugieren que la sepsis, con su desnutrición concomitante, es la principal causa de muerte en pacientes con ECF.</a:t>
            </a:r>
          </a:p>
          <a:p>
            <a:endParaRPr lang="es-PA" dirty="0"/>
          </a:p>
        </p:txBody>
      </p:sp>
      <p:sp>
        <p:nvSpPr>
          <p:cNvPr id="4" name="Marcador de número de diapositiva 3"/>
          <p:cNvSpPr>
            <a:spLocks noGrp="1"/>
          </p:cNvSpPr>
          <p:nvPr>
            <p:ph type="sldNum" sz="quarter" idx="5"/>
          </p:nvPr>
        </p:nvSpPr>
        <p:spPr/>
        <p:txBody>
          <a:bodyPr/>
          <a:lstStyle/>
          <a:p>
            <a:fld id="{630A88C0-E185-3F4D-965E-44F2E1F96009}" type="slidenum">
              <a:rPr lang="es-PA" smtClean="0"/>
              <a:t>63</a:t>
            </a:fld>
            <a:endParaRPr lang="es-PA"/>
          </a:p>
        </p:txBody>
      </p:sp>
    </p:spTree>
    <p:extLst>
      <p:ext uri="{BB962C8B-B14F-4D97-AF65-F5344CB8AC3E}">
        <p14:creationId xmlns:p14="http://schemas.microsoft.com/office/powerpoint/2010/main" val="30896009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PA" dirty="0"/>
              <a:t>La perforación intestinal tifoidea y la apendicitis complicada fueron las principales patologías iniciales que requirieron cirugía en 25 y 12 pacientes, respectivamente [Tabla 2]. Otras patologías iniciales incluyeron lesiones abdominales penetrantes causadas por puñaladas y disparos que dieron como resultado una perforación yeyunal en tres pacientes cada una, lesión de flecha en el abdomen que causó múltiples perforaciones yeyunales e íleon y obstrucciones intestinales. Las fístulas resultantes fueron principalmente de salida moderada a baja.</a:t>
            </a:r>
          </a:p>
          <a:p>
            <a:endParaRPr lang="es-PA" dirty="0"/>
          </a:p>
          <a:p>
            <a:endParaRPr lang="es-PA" dirty="0"/>
          </a:p>
        </p:txBody>
      </p:sp>
      <p:sp>
        <p:nvSpPr>
          <p:cNvPr id="4" name="Marcador de número de diapositiva 3"/>
          <p:cNvSpPr>
            <a:spLocks noGrp="1"/>
          </p:cNvSpPr>
          <p:nvPr>
            <p:ph type="sldNum" sz="quarter" idx="5"/>
          </p:nvPr>
        </p:nvSpPr>
        <p:spPr/>
        <p:txBody>
          <a:bodyPr/>
          <a:lstStyle/>
          <a:p>
            <a:fld id="{630A88C0-E185-3F4D-965E-44F2E1F96009}" type="slidenum">
              <a:rPr lang="es-PA" smtClean="0"/>
              <a:t>64</a:t>
            </a:fld>
            <a:endParaRPr lang="es-PA"/>
          </a:p>
        </p:txBody>
      </p:sp>
    </p:spTree>
    <p:extLst>
      <p:ext uri="{BB962C8B-B14F-4D97-AF65-F5344CB8AC3E}">
        <p14:creationId xmlns:p14="http://schemas.microsoft.com/office/powerpoint/2010/main" val="38106715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endParaRPr lang="es-PA" dirty="0"/>
          </a:p>
        </p:txBody>
      </p:sp>
      <p:sp>
        <p:nvSpPr>
          <p:cNvPr id="4" name="Marcador de número de diapositiva 3"/>
          <p:cNvSpPr>
            <a:spLocks noGrp="1"/>
          </p:cNvSpPr>
          <p:nvPr>
            <p:ph type="sldNum" sz="quarter" idx="5"/>
          </p:nvPr>
        </p:nvSpPr>
        <p:spPr/>
        <p:txBody>
          <a:bodyPr/>
          <a:lstStyle/>
          <a:p>
            <a:fld id="{630A88C0-E185-3F4D-965E-44F2E1F96009}" type="slidenum">
              <a:rPr lang="es-PA" smtClean="0"/>
              <a:t>65</a:t>
            </a:fld>
            <a:endParaRPr lang="es-PA"/>
          </a:p>
        </p:txBody>
      </p:sp>
    </p:spTree>
    <p:extLst>
      <p:ext uri="{BB962C8B-B14F-4D97-AF65-F5344CB8AC3E}">
        <p14:creationId xmlns:p14="http://schemas.microsoft.com/office/powerpoint/2010/main" val="4075539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770501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PA" dirty="0"/>
              <a:t>El cierre de la fístula ocurrió en 41 (75.9%) pacientes. El cierre espontáneo se produjo en 29 (53,7%) pacientes, mientras que la intervención quirúrgica logró el cierre en 12 (22,2%) pacientes [Tabla 3]. El éxito del cierre quirúrgico se realizó después de un período promedio de 11 días (rango: 7-24 días) para las fístulas en el yeyuno y 128 días (rango: 120-182 días) para aquellos en íleon, desde la aparición de la fístula. Por otro lado, el tiempo medio entre el desarrollo de la fístula y el cierre espontáneo fue de 72 días (rango: 42-120 días) para el íleon y 42 días (rango: 21-64 días) para el colon [Tabla 4].</a:t>
            </a:r>
          </a:p>
          <a:p>
            <a:r>
              <a:rPr lang="es-PA" dirty="0"/>
              <a:t>La tasa global de mortalidad relacionada con la fístula fue del 24,1% (13 pacientes); las muertes se debieron a sepsis grave (4), desarreglo electrolítico (4) o una combinación de sepsis y desnutrición (5). Nueve (16.7%) pacientes murieron a intervalos variables en el período postoperatorio.</a:t>
            </a:r>
          </a:p>
          <a:p>
            <a:r>
              <a:rPr lang="es-PA" dirty="0"/>
              <a:t>El cierre espontáneo se produjo predominantemente en pacientes con albúmina sérica&gt; 25 g / dl (P = 0,001) [Tabla 5]. Por otro lado, la ubicación yeyunal, el derrame de líquidos y electrólitos y la sepsis impactaron negativamente en el cierre espontáneo. El análisis de regresión logística múltiple mostró que el bajo rendimiento y los niveles normales y altos de albúmina sérica eran factores predictivos independientes para el cierre espontáneo. El cierre quirúrgico se asoció negativamente con un alto rendimiento (P = 0,002) y la localización yeyunal (P = 0,001) [Tabla 6].</a:t>
            </a:r>
          </a:p>
          <a:p>
            <a:r>
              <a:rPr lang="es-PA" dirty="0"/>
              <a:t>Hubo una fuerte relación positiva entre sepsis (P &lt;0,003), desarreglo electrolítico (P &lt;0,001), hipoalbuminemia &lt;25g / dl (P &lt;0,003), alto rendimiento&gt; 7,15 ml / kg / 24 hrs (P &lt;0,001), yeyunal ubicación (P &lt;0,004) y mortalidad [Tabla 7].</a:t>
            </a:r>
          </a:p>
          <a:p>
            <a:endParaRPr lang="es-PA" dirty="0"/>
          </a:p>
        </p:txBody>
      </p:sp>
      <p:sp>
        <p:nvSpPr>
          <p:cNvPr id="4" name="Marcador de número de diapositiva 3"/>
          <p:cNvSpPr>
            <a:spLocks noGrp="1"/>
          </p:cNvSpPr>
          <p:nvPr>
            <p:ph type="sldNum" sz="quarter" idx="5"/>
          </p:nvPr>
        </p:nvSpPr>
        <p:spPr/>
        <p:txBody>
          <a:bodyPr/>
          <a:lstStyle/>
          <a:p>
            <a:fld id="{630A88C0-E185-3F4D-965E-44F2E1F96009}" type="slidenum">
              <a:rPr lang="es-PA" smtClean="0"/>
              <a:t>66</a:t>
            </a:fld>
            <a:endParaRPr lang="es-PA"/>
          </a:p>
        </p:txBody>
      </p:sp>
    </p:spTree>
    <p:extLst>
      <p:ext uri="{BB962C8B-B14F-4D97-AF65-F5344CB8AC3E}">
        <p14:creationId xmlns:p14="http://schemas.microsoft.com/office/powerpoint/2010/main" val="6599602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A" dirty="0"/>
              <a:t>La tasa global de mortalidad relacionada con la fístula fue del 24,1% (13 pacientes); las muertes se debieron a sepsis grave (4), desarreglo electrolítico (4) o una combinación de sepsis y desnutrición (5). Nueve (16.7%) pacientes murieron a intervalos variables en el período postoperatorio.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a:p>
            <a:pPr marL="0" marR="0" lvl="0" indent="0" algn="l" defTabSz="914400" rtl="0" eaLnBrk="1" fontAlgn="auto" latinLnBrk="0" hangingPunct="1">
              <a:lnSpc>
                <a:spcPct val="100000"/>
              </a:lnSpc>
              <a:spcBef>
                <a:spcPts val="0"/>
              </a:spcBef>
              <a:spcAft>
                <a:spcPts val="0"/>
              </a:spcAft>
              <a:buClrTx/>
              <a:buSzTx/>
              <a:buFontTx/>
              <a:buNone/>
              <a:tabLst/>
              <a:defRPr/>
            </a:pPr>
            <a:r>
              <a:rPr lang="es-PA" dirty="0"/>
              <a:t>El éxito del cierre quirúrgico se realizó después de un período promedio de 11 días (rango: 7-24 días) para las fístulas en el yeyuno y 128 días (rango: 120-182 días) para aquellos en íleon, desde la aparición de la fístula. Por otro lado, el tiempo medio entre el desarrollo de la fístula y el cierre espontáneo fue de 72 días (rango: 42-120 días) para el íleon y 42 días (rango: 21-64 días) para el colon [Tabla 4].</a:t>
            </a:r>
          </a:p>
          <a:p>
            <a:endParaRPr lang="es-PA" dirty="0"/>
          </a:p>
        </p:txBody>
      </p:sp>
      <p:sp>
        <p:nvSpPr>
          <p:cNvPr id="4" name="Marcador de número de diapositiva 3"/>
          <p:cNvSpPr>
            <a:spLocks noGrp="1"/>
          </p:cNvSpPr>
          <p:nvPr>
            <p:ph type="sldNum" sz="quarter" idx="5"/>
          </p:nvPr>
        </p:nvSpPr>
        <p:spPr/>
        <p:txBody>
          <a:bodyPr/>
          <a:lstStyle/>
          <a:p>
            <a:fld id="{630A88C0-E185-3F4D-965E-44F2E1F96009}" type="slidenum">
              <a:rPr lang="es-PA" smtClean="0"/>
              <a:t>67</a:t>
            </a:fld>
            <a:endParaRPr lang="es-PA"/>
          </a:p>
        </p:txBody>
      </p:sp>
    </p:spTree>
    <p:extLst>
      <p:ext uri="{BB962C8B-B14F-4D97-AF65-F5344CB8AC3E}">
        <p14:creationId xmlns:p14="http://schemas.microsoft.com/office/powerpoint/2010/main" val="8626318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PA" dirty="0"/>
              <a:t>El cierre espontáneo se produjo predominantemente en pacientes con albúmina sérica&gt; 25 g / dl (P = 0,001) [Tabla 5]. Por otro lado, la ubicación yeyunal, el derrame de líquidos y electrólitos y la sepsis impactaron negativamente en el cierre espontáneo. El análisis de regresión logística múltiple mostró que el bajo rendimiento y los niveles normales y altos de albúmina sérica eran factores predictivos independientes para el cierre espontáneo. El cierre quirúrgico se asoció negativamente con un alto rendimiento (P = 0,002) y la localización yeyunal (P = 0,001) [Tabla 6].</a:t>
            </a:r>
          </a:p>
          <a:p>
            <a:r>
              <a:rPr lang="es-PA" dirty="0"/>
              <a:t>Hubo una fuerte relación positiva entre sepsis (P &lt;0,003), desarreglo electrolítico (P &lt;0,001), hipoalbuminemia &lt;25g / dl (P &lt;0,003), alto rendimiento&gt; 7,15 ml / kg / 24 hrs (P &lt;0,001), yeyunal ubicación (P &lt;0,004) y mortalidad [Tabla 7].</a:t>
            </a:r>
          </a:p>
          <a:p>
            <a:endParaRPr lang="es-PA" dirty="0"/>
          </a:p>
        </p:txBody>
      </p:sp>
      <p:sp>
        <p:nvSpPr>
          <p:cNvPr id="4" name="Marcador de número de diapositiva 3"/>
          <p:cNvSpPr>
            <a:spLocks noGrp="1"/>
          </p:cNvSpPr>
          <p:nvPr>
            <p:ph type="sldNum" sz="quarter" idx="5"/>
          </p:nvPr>
        </p:nvSpPr>
        <p:spPr/>
        <p:txBody>
          <a:bodyPr/>
          <a:lstStyle/>
          <a:p>
            <a:fld id="{630A88C0-E185-3F4D-965E-44F2E1F96009}" type="slidenum">
              <a:rPr lang="es-PA" smtClean="0"/>
              <a:t>68</a:t>
            </a:fld>
            <a:endParaRPr lang="es-PA"/>
          </a:p>
        </p:txBody>
      </p:sp>
    </p:spTree>
    <p:extLst>
      <p:ext uri="{BB962C8B-B14F-4D97-AF65-F5344CB8AC3E}">
        <p14:creationId xmlns:p14="http://schemas.microsoft.com/office/powerpoint/2010/main" val="21577727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dirty="0"/>
          </a:p>
        </p:txBody>
      </p:sp>
    </p:spTree>
    <p:extLst>
      <p:ext uri="{BB962C8B-B14F-4D97-AF65-F5344CB8AC3E}">
        <p14:creationId xmlns:p14="http://schemas.microsoft.com/office/powerpoint/2010/main" val="2644040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dirty="0"/>
              <a:t>Nuestra tasa general de mortalidad relacionada con la fístula fue del 24,1% (13 pacientes) y se debió a una sepsis grave y al trastorno de electrolitos o malnutrición. Estos pacientes con fístula intestinal postoperatoria en este estudio presentaron desnutrición severa con trastorno electrolítico y sepsis. La desnutrición ocurrió como un evento temprano (dentro de las primeras 3 semanas) del desarrollo de la fístula. Esto sugiere que la terapia nutricional debe recibir atención temprana y oportuna considerando que el período promedio que transcurrió antes del cierre espontáneo fue de más de 7 semanas.</a:t>
            </a:r>
          </a:p>
          <a:p>
            <a:endParaRPr lang="es-PA" dirty="0"/>
          </a:p>
          <a:p>
            <a:r>
              <a:rPr lang="es-PA" dirty="0"/>
              <a:t>La dieta rica en calorías y proteínas fortificada con multivitaminas administradas por vía oral o por sonda nasogástrica fue el modo de apoyo nutricional que se administró a nuestros pacientes. Esto se acompañó de una corrección agresiva del líquido y electrolito desordenado y el control de la sepsis, ya que siguen siendo las principales causas de muerte y, sobre todo, su presencia puede hacer que la malnutrición establecida sea difícil de corregir</a:t>
            </a:r>
          </a:p>
          <a:p>
            <a:r>
              <a:rPr lang="es-PA" dirty="0"/>
              <a:t>Esto se acompañó de una corrección agresiva del líquido y electrolito desordenado y el control de la sepsis, ya que siguen siendo las principales causas de muerte y, sobre todo, su presencia puede hacer que la malnutrición establecida sea difícil de corregir. La provisión de nutrición parenteral total se ha asociado con una mayor tasa de cierre espontáneo de fístulas en varias series. En pacientes que requieren el cierre quirúrgico de sus fístulas, cualquier mejora en el estado nutricional ayudará a mantener la continuidad intestinal al promover la cicatrización de heridas, mejorar el sistema inmunológico y preservar la masa de células magras. [3] El estado nutricional sigue siendo un importante predictor de mortalidad en pacientes con ECF.</a:t>
            </a:r>
          </a:p>
          <a:p>
            <a:r>
              <a:rPr lang="es-PA" dirty="0"/>
              <a:t>Observamos una mejor tasa de supervivencia entre los pacientes con albúmina sérica&gt; 35 g / dl y una correlación entre la hipoalbuminemia y la mortalidad. En otros estudios, el nivel de albúmina sérica inferior a 35 g / dl también se asoció con una tasa de mortalidad de hasta el 42%. [22] De manera similar, el nivel de transferrina sérica es un predictor tanto de la mortalidad como de la tasa de cierre espontáneo de ECF, mientras que la proteína de unión al retinol y la prealbúmina de unión a la tiroxina predijeron solo la mortalidad, [23,24] pero, curiosamente, en este grupo de pacientes, la albúmina sérica No predice ni la mortalidad ni el cierre espontáneo.</a:t>
            </a:r>
          </a:p>
        </p:txBody>
      </p:sp>
      <p:sp>
        <p:nvSpPr>
          <p:cNvPr id="4" name="Marcador de número de diapositiva 3"/>
          <p:cNvSpPr>
            <a:spLocks noGrp="1"/>
          </p:cNvSpPr>
          <p:nvPr>
            <p:ph type="sldNum" sz="quarter" idx="5"/>
          </p:nvPr>
        </p:nvSpPr>
        <p:spPr/>
        <p:txBody>
          <a:bodyPr/>
          <a:lstStyle/>
          <a:p>
            <a:fld id="{630A88C0-E185-3F4D-965E-44F2E1F96009}" type="slidenum">
              <a:rPr lang="es-PA" smtClean="0"/>
              <a:t>71</a:t>
            </a:fld>
            <a:endParaRPr lang="es-PA"/>
          </a:p>
        </p:txBody>
      </p:sp>
    </p:spTree>
    <p:extLst>
      <p:ext uri="{BB962C8B-B14F-4D97-AF65-F5344CB8AC3E}">
        <p14:creationId xmlns:p14="http://schemas.microsoft.com/office/powerpoint/2010/main" val="31398920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endParaRPr lang="es-PA" dirty="0"/>
          </a:p>
        </p:txBody>
      </p:sp>
    </p:spTree>
    <p:extLst>
      <p:ext uri="{BB962C8B-B14F-4D97-AF65-F5344CB8AC3E}">
        <p14:creationId xmlns:p14="http://schemas.microsoft.com/office/powerpoint/2010/main" val="23723556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3003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PA" sz="1100" b="0" i="0" u="none" strike="noStrike" cap="none" dirty="0">
                <a:solidFill>
                  <a:srgbClr val="000000"/>
                </a:solidFill>
                <a:effectLst/>
                <a:latin typeface="Arial"/>
                <a:ea typeface="Arial"/>
                <a:cs typeface="Arial"/>
                <a:sym typeface="Arial"/>
              </a:rPr>
              <a:t>Establecer la causa de la fístula es importante, porque suele influir en el tratamiento</a:t>
            </a:r>
            <a:endParaRPr dirty="0"/>
          </a:p>
        </p:txBody>
      </p:sp>
    </p:spTree>
    <p:extLst>
      <p:ext uri="{BB962C8B-B14F-4D97-AF65-F5344CB8AC3E}">
        <p14:creationId xmlns:p14="http://schemas.microsoft.com/office/powerpoint/2010/main" val="2868531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7491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228187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700185" y="1360350"/>
            <a:ext cx="5807400" cy="1546500"/>
          </a:xfrm>
          <a:prstGeom prst="rect">
            <a:avLst/>
          </a:prstGeom>
        </p:spPr>
        <p:txBody>
          <a:bodyPr spcFirstLastPara="1" wrap="square" lIns="91425" tIns="91425" rIns="91425" bIns="91425" anchor="t" anchorCtr="0"/>
          <a:lstStyle>
            <a:lvl1pPr lvl="0">
              <a:spcBef>
                <a:spcPts val="0"/>
              </a:spcBef>
              <a:spcAft>
                <a:spcPts val="0"/>
              </a:spcAft>
              <a:buClr>
                <a:srgbClr val="0091EA"/>
              </a:buClr>
              <a:buSzPts val="6000"/>
              <a:buNone/>
              <a:defRPr sz="6000" b="1">
                <a:solidFill>
                  <a:srgbClr val="0091EA"/>
                </a:solidFill>
              </a:defRPr>
            </a:lvl1pPr>
            <a:lvl2pPr lvl="1">
              <a:spcBef>
                <a:spcPts val="0"/>
              </a:spcBef>
              <a:spcAft>
                <a:spcPts val="0"/>
              </a:spcAft>
              <a:buClr>
                <a:srgbClr val="0091EA"/>
              </a:buClr>
              <a:buSzPts val="6000"/>
              <a:buNone/>
              <a:defRPr sz="6000" b="1">
                <a:solidFill>
                  <a:srgbClr val="0091EA"/>
                </a:solidFill>
              </a:defRPr>
            </a:lvl2pPr>
            <a:lvl3pPr lvl="2">
              <a:spcBef>
                <a:spcPts val="0"/>
              </a:spcBef>
              <a:spcAft>
                <a:spcPts val="0"/>
              </a:spcAft>
              <a:buClr>
                <a:srgbClr val="0091EA"/>
              </a:buClr>
              <a:buSzPts val="6000"/>
              <a:buNone/>
              <a:defRPr sz="6000" b="1">
                <a:solidFill>
                  <a:srgbClr val="0091EA"/>
                </a:solidFill>
              </a:defRPr>
            </a:lvl3pPr>
            <a:lvl4pPr lvl="3">
              <a:spcBef>
                <a:spcPts val="0"/>
              </a:spcBef>
              <a:spcAft>
                <a:spcPts val="0"/>
              </a:spcAft>
              <a:buClr>
                <a:srgbClr val="0091EA"/>
              </a:buClr>
              <a:buSzPts val="6000"/>
              <a:buNone/>
              <a:defRPr sz="6000" b="1">
                <a:solidFill>
                  <a:srgbClr val="0091EA"/>
                </a:solidFill>
              </a:defRPr>
            </a:lvl4pPr>
            <a:lvl5pPr lvl="4">
              <a:spcBef>
                <a:spcPts val="0"/>
              </a:spcBef>
              <a:spcAft>
                <a:spcPts val="0"/>
              </a:spcAft>
              <a:buClr>
                <a:srgbClr val="0091EA"/>
              </a:buClr>
              <a:buSzPts val="6000"/>
              <a:buNone/>
              <a:defRPr sz="6000" b="1">
                <a:solidFill>
                  <a:srgbClr val="0091EA"/>
                </a:solidFill>
              </a:defRPr>
            </a:lvl5pPr>
            <a:lvl6pPr lvl="5">
              <a:spcBef>
                <a:spcPts val="0"/>
              </a:spcBef>
              <a:spcAft>
                <a:spcPts val="0"/>
              </a:spcAft>
              <a:buClr>
                <a:srgbClr val="0091EA"/>
              </a:buClr>
              <a:buSzPts val="6000"/>
              <a:buNone/>
              <a:defRPr sz="6000" b="1">
                <a:solidFill>
                  <a:srgbClr val="0091EA"/>
                </a:solidFill>
              </a:defRPr>
            </a:lvl6pPr>
            <a:lvl7pPr lvl="6">
              <a:spcBef>
                <a:spcPts val="0"/>
              </a:spcBef>
              <a:spcAft>
                <a:spcPts val="0"/>
              </a:spcAft>
              <a:buClr>
                <a:srgbClr val="0091EA"/>
              </a:buClr>
              <a:buSzPts val="6000"/>
              <a:buNone/>
              <a:defRPr sz="6000" b="1">
                <a:solidFill>
                  <a:srgbClr val="0091EA"/>
                </a:solidFill>
              </a:defRPr>
            </a:lvl7pPr>
            <a:lvl8pPr lvl="7">
              <a:spcBef>
                <a:spcPts val="0"/>
              </a:spcBef>
              <a:spcAft>
                <a:spcPts val="0"/>
              </a:spcAft>
              <a:buClr>
                <a:srgbClr val="0091EA"/>
              </a:buClr>
              <a:buSzPts val="6000"/>
              <a:buNone/>
              <a:defRPr sz="6000" b="1">
                <a:solidFill>
                  <a:srgbClr val="0091EA"/>
                </a:solidFill>
              </a:defRPr>
            </a:lvl8pPr>
            <a:lvl9pPr lvl="8">
              <a:spcBef>
                <a:spcPts val="0"/>
              </a:spcBef>
              <a:spcAft>
                <a:spcPts val="0"/>
              </a:spcAft>
              <a:buClr>
                <a:srgbClr val="0091EA"/>
              </a:buClr>
              <a:buSzPts val="6000"/>
              <a:buNone/>
              <a:defRPr sz="6000" b="1">
                <a:solidFill>
                  <a:srgbClr val="0091EA"/>
                </a:solidFill>
              </a:defRPr>
            </a:lvl9pPr>
          </a:lstStyle>
          <a:p>
            <a:endParaRPr/>
          </a:p>
        </p:txBody>
      </p:sp>
      <p:sp>
        <p:nvSpPr>
          <p:cNvPr id="11" name="Google Shape;11;p2"/>
          <p:cNvSpPr/>
          <p:nvPr/>
        </p:nvSpPr>
        <p:spPr>
          <a:xfrm>
            <a:off x="6897625" y="6199950"/>
            <a:ext cx="126900" cy="1269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454375" y="5638800"/>
            <a:ext cx="126900" cy="1269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827727" y="4597554"/>
            <a:ext cx="75900" cy="759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677050" y="6577875"/>
            <a:ext cx="126900" cy="1269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972225" y="633400"/>
            <a:ext cx="126900" cy="1269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79635" y="3373479"/>
            <a:ext cx="126900" cy="1269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1843" y="791518"/>
            <a:ext cx="126900" cy="1269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26322" y="1339872"/>
            <a:ext cx="253800" cy="2538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04500" y="4963100"/>
            <a:ext cx="190200" cy="1905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803950" y="5654657"/>
            <a:ext cx="190200" cy="1905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6310" y="1990890"/>
            <a:ext cx="75900" cy="759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738050" y="271322"/>
            <a:ext cx="253800" cy="2538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71659" y="2504485"/>
            <a:ext cx="75900" cy="759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271584" y="474825"/>
            <a:ext cx="75900" cy="759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729213" y="6127438"/>
            <a:ext cx="253800" cy="2541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786150" y="410826"/>
            <a:ext cx="7571700" cy="936900"/>
          </a:xfrm>
          <a:prstGeom prst="rect">
            <a:avLst/>
          </a:prstGeom>
        </p:spPr>
        <p:txBody>
          <a:bodyPr spcFirstLastPara="1" wrap="square" lIns="91425" tIns="91425" rIns="91425" bIns="91425" anchor="b"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57" name="Google Shape;57;p8"/>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0"/>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complete pattern">
  <p:cSld name="BLANK_1">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1"/>
          <p:cNvSpPr/>
          <p:nvPr/>
        </p:nvSpPr>
        <p:spPr>
          <a:xfrm>
            <a:off x="-26550" y="-19800"/>
            <a:ext cx="9197100" cy="6897600"/>
          </a:xfrm>
          <a:prstGeom prst="rect">
            <a:avLst/>
          </a:prstGeom>
          <a:solidFill>
            <a:srgbClr val="CFD8DC">
              <a:alpha val="49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1"/>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11FFBB-C94D-A345-BD5E-1E2037DA7655}"/>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contenido 2">
            <a:extLst>
              <a:ext uri="{FF2B5EF4-FFF2-40B4-BE49-F238E27FC236}">
                <a16:creationId xmlns:a16="http://schemas.microsoft.com/office/drawing/2014/main" id="{1570F991-268B-A343-8794-7FA98FF9C252}"/>
              </a:ext>
            </a:extLst>
          </p:cNvPr>
          <p:cNvSpPr>
            <a:spLocks noGrp="1"/>
          </p:cNvSpPr>
          <p:nvPr>
            <p:ph idx="1"/>
          </p:nvPr>
        </p:nvSpPr>
        <p:spPr/>
        <p:txBody>
          <a:bodyPr/>
          <a:lstStyle/>
          <a:p>
            <a:r>
              <a:rPr lang="es-ES"/>
              <a:t>Editar los estilos de texto del patrón
Segundo nivel
Tercer nivel
Cuarto nivel
Quinto nivel</a:t>
            </a:r>
            <a:endParaRPr lang="es-PA"/>
          </a:p>
        </p:txBody>
      </p:sp>
      <p:sp>
        <p:nvSpPr>
          <p:cNvPr id="4" name="Marcador de fecha 3">
            <a:extLst>
              <a:ext uri="{FF2B5EF4-FFF2-40B4-BE49-F238E27FC236}">
                <a16:creationId xmlns:a16="http://schemas.microsoft.com/office/drawing/2014/main" id="{24B4DD0F-20EE-514C-BA25-A0D6552C9A5A}"/>
              </a:ext>
            </a:extLst>
          </p:cNvPr>
          <p:cNvSpPr>
            <a:spLocks noGrp="1"/>
          </p:cNvSpPr>
          <p:nvPr>
            <p:ph type="dt" sz="half" idx="10"/>
          </p:nvPr>
        </p:nvSpPr>
        <p:spPr/>
        <p:txBody>
          <a:bodyPr/>
          <a:lstStyle/>
          <a:p>
            <a:fld id="{0789886D-6DDD-9E4B-A062-17C8573E376E}" type="datetimeFigureOut">
              <a:rPr lang="es-PA" smtClean="0"/>
              <a:t>11/18/18</a:t>
            </a:fld>
            <a:endParaRPr lang="es-PA"/>
          </a:p>
        </p:txBody>
      </p:sp>
      <p:sp>
        <p:nvSpPr>
          <p:cNvPr id="5" name="Marcador de pie de página 4">
            <a:extLst>
              <a:ext uri="{FF2B5EF4-FFF2-40B4-BE49-F238E27FC236}">
                <a16:creationId xmlns:a16="http://schemas.microsoft.com/office/drawing/2014/main" id="{94CE61DE-ED67-D942-9A6F-D5B5EBF282AE}"/>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24517E3B-B26D-0040-AF01-5DE8676B304D}"/>
              </a:ext>
            </a:extLst>
          </p:cNvPr>
          <p:cNvSpPr>
            <a:spLocks noGrp="1"/>
          </p:cNvSpPr>
          <p:nvPr>
            <p:ph type="sldNum" sz="quarter" idx="12"/>
          </p:nvPr>
        </p:nvSpPr>
        <p:spPr/>
        <p:txBody>
          <a:bodyPr/>
          <a:lstStyle/>
          <a:p>
            <a:fld id="{CDEF360B-86D0-E948-9517-ED12510F8DE1}" type="slidenum">
              <a:rPr lang="es-PA" smtClean="0"/>
              <a:t>‹Nº›</a:t>
            </a:fld>
            <a:endParaRPr lang="es-PA"/>
          </a:p>
        </p:txBody>
      </p:sp>
    </p:spTree>
    <p:extLst>
      <p:ext uri="{BB962C8B-B14F-4D97-AF65-F5344CB8AC3E}">
        <p14:creationId xmlns:p14="http://schemas.microsoft.com/office/powerpoint/2010/main" val="22595706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86150" y="410826"/>
            <a:ext cx="7571700" cy="9369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1pPr>
            <a:lvl2pPr lvl="1">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2pPr>
            <a:lvl3pPr lvl="2">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3pPr>
            <a:lvl4pPr lvl="3">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4pPr>
            <a:lvl5pPr lvl="4">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5pPr>
            <a:lvl6pPr lvl="5">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6pPr>
            <a:lvl7pPr lvl="6">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7pPr>
            <a:lvl8pPr lvl="7">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8pPr>
            <a:lvl9pPr lvl="8">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786150" y="1682267"/>
            <a:ext cx="7571700" cy="4764900"/>
          </a:xfrm>
          <a:prstGeom prst="rect">
            <a:avLst/>
          </a:prstGeom>
          <a:noFill/>
          <a:ln>
            <a:noFill/>
          </a:ln>
        </p:spPr>
        <p:txBody>
          <a:bodyPr spcFirstLastPara="1" wrap="square" lIns="91425" tIns="91425" rIns="91425" bIns="91425" anchor="t" anchorCtr="0"/>
          <a:lstStyle>
            <a:lvl1pPr marL="457200" lvl="0" indent="-419100">
              <a:spcBef>
                <a:spcPts val="600"/>
              </a:spcBef>
              <a:spcAft>
                <a:spcPts val="0"/>
              </a:spcAft>
              <a:buClr>
                <a:srgbClr val="CFD8DC"/>
              </a:buClr>
              <a:buSzPts val="3000"/>
              <a:buFont typeface="Source Sans Pro"/>
              <a:buChar char="◎"/>
              <a:defRPr sz="3000">
                <a:solidFill>
                  <a:srgbClr val="263238"/>
                </a:solidFill>
                <a:latin typeface="Source Sans Pro"/>
                <a:ea typeface="Source Sans Pro"/>
                <a:cs typeface="Source Sans Pro"/>
                <a:sym typeface="Source Sans Pro"/>
              </a:defRPr>
            </a:lvl1pPr>
            <a:lvl2pPr marL="914400" lvl="1" indent="-381000">
              <a:spcBef>
                <a:spcPts val="0"/>
              </a:spcBef>
              <a:spcAft>
                <a:spcPts val="0"/>
              </a:spcAft>
              <a:buClr>
                <a:srgbClr val="CFD8DC"/>
              </a:buClr>
              <a:buSzPts val="2400"/>
              <a:buFont typeface="Source Sans Pro"/>
              <a:buChar char="○"/>
              <a:defRPr sz="2400">
                <a:solidFill>
                  <a:srgbClr val="263238"/>
                </a:solidFill>
                <a:latin typeface="Source Sans Pro"/>
                <a:ea typeface="Source Sans Pro"/>
                <a:cs typeface="Source Sans Pro"/>
                <a:sym typeface="Source Sans Pro"/>
              </a:defRPr>
            </a:lvl2pPr>
            <a:lvl3pPr marL="1371600" lvl="2" indent="-381000">
              <a:spcBef>
                <a:spcPts val="0"/>
              </a:spcBef>
              <a:spcAft>
                <a:spcPts val="0"/>
              </a:spcAft>
              <a:buClr>
                <a:srgbClr val="CFD8DC"/>
              </a:buClr>
              <a:buSzPts val="2400"/>
              <a:buFont typeface="Source Sans Pro"/>
              <a:buChar char="◉"/>
              <a:defRPr sz="2400">
                <a:solidFill>
                  <a:srgbClr val="263238"/>
                </a:solidFill>
                <a:latin typeface="Source Sans Pro"/>
                <a:ea typeface="Source Sans Pro"/>
                <a:cs typeface="Source Sans Pro"/>
                <a:sym typeface="Source Sans Pro"/>
              </a:defRPr>
            </a:lvl3pPr>
            <a:lvl4pPr marL="1828800" lvl="3" indent="-34290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4pPr>
            <a:lvl5pPr marL="2286000" lvl="4" indent="-34290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5pPr>
            <a:lvl6pPr marL="2743200" lvl="5" indent="-34290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6pPr>
            <a:lvl7pPr marL="3200400" lvl="6" indent="-34290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7pPr>
            <a:lvl8pPr marL="3657600" lvl="7" indent="-34290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8pPr>
            <a:lvl9pPr marL="4114800" lvl="8" indent="-34290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8404384" y="6333134"/>
            <a:ext cx="548700" cy="525000"/>
          </a:xfrm>
          <a:prstGeom prst="rect">
            <a:avLst/>
          </a:prstGeom>
          <a:noFill/>
          <a:ln>
            <a:noFill/>
          </a:ln>
        </p:spPr>
        <p:txBody>
          <a:bodyPr spcFirstLastPara="1" wrap="square" lIns="91425" tIns="91425" rIns="91425" bIns="91425" anchor="t" anchorCtr="0">
            <a:noAutofit/>
          </a:bodyPr>
          <a:lstStyle>
            <a:lvl1pPr lvl="0" algn="r">
              <a:buNone/>
              <a:defRPr sz="1300" b="1">
                <a:solidFill>
                  <a:srgbClr val="0091EA"/>
                </a:solidFill>
                <a:latin typeface="Source Sans Pro"/>
                <a:ea typeface="Source Sans Pro"/>
                <a:cs typeface="Source Sans Pro"/>
                <a:sym typeface="Source Sans Pro"/>
              </a:defRPr>
            </a:lvl1pPr>
            <a:lvl2pPr lvl="1" algn="r">
              <a:buNone/>
              <a:defRPr sz="1300" b="1">
                <a:solidFill>
                  <a:srgbClr val="0091EA"/>
                </a:solidFill>
                <a:latin typeface="Source Sans Pro"/>
                <a:ea typeface="Source Sans Pro"/>
                <a:cs typeface="Source Sans Pro"/>
                <a:sym typeface="Source Sans Pro"/>
              </a:defRPr>
            </a:lvl2pPr>
            <a:lvl3pPr lvl="2" algn="r">
              <a:buNone/>
              <a:defRPr sz="1300" b="1">
                <a:solidFill>
                  <a:srgbClr val="0091EA"/>
                </a:solidFill>
                <a:latin typeface="Source Sans Pro"/>
                <a:ea typeface="Source Sans Pro"/>
                <a:cs typeface="Source Sans Pro"/>
                <a:sym typeface="Source Sans Pro"/>
              </a:defRPr>
            </a:lvl3pPr>
            <a:lvl4pPr lvl="3" algn="r">
              <a:buNone/>
              <a:defRPr sz="1300" b="1">
                <a:solidFill>
                  <a:srgbClr val="0091EA"/>
                </a:solidFill>
                <a:latin typeface="Source Sans Pro"/>
                <a:ea typeface="Source Sans Pro"/>
                <a:cs typeface="Source Sans Pro"/>
                <a:sym typeface="Source Sans Pro"/>
              </a:defRPr>
            </a:lvl4pPr>
            <a:lvl5pPr lvl="4" algn="r">
              <a:buNone/>
              <a:defRPr sz="1300" b="1">
                <a:solidFill>
                  <a:srgbClr val="0091EA"/>
                </a:solidFill>
                <a:latin typeface="Source Sans Pro"/>
                <a:ea typeface="Source Sans Pro"/>
                <a:cs typeface="Source Sans Pro"/>
                <a:sym typeface="Source Sans Pro"/>
              </a:defRPr>
            </a:lvl5pPr>
            <a:lvl6pPr lvl="5" algn="r">
              <a:buNone/>
              <a:defRPr sz="1300" b="1">
                <a:solidFill>
                  <a:srgbClr val="0091EA"/>
                </a:solidFill>
                <a:latin typeface="Source Sans Pro"/>
                <a:ea typeface="Source Sans Pro"/>
                <a:cs typeface="Source Sans Pro"/>
                <a:sym typeface="Source Sans Pro"/>
              </a:defRPr>
            </a:lvl6pPr>
            <a:lvl7pPr lvl="6" algn="r">
              <a:buNone/>
              <a:defRPr sz="1300" b="1">
                <a:solidFill>
                  <a:srgbClr val="0091EA"/>
                </a:solidFill>
                <a:latin typeface="Source Sans Pro"/>
                <a:ea typeface="Source Sans Pro"/>
                <a:cs typeface="Source Sans Pro"/>
                <a:sym typeface="Source Sans Pro"/>
              </a:defRPr>
            </a:lvl7pPr>
            <a:lvl8pPr lvl="7" algn="r">
              <a:buNone/>
              <a:defRPr sz="1300" b="1">
                <a:solidFill>
                  <a:srgbClr val="0091EA"/>
                </a:solidFill>
                <a:latin typeface="Source Sans Pro"/>
                <a:ea typeface="Source Sans Pro"/>
                <a:cs typeface="Source Sans Pro"/>
                <a:sym typeface="Source Sans Pro"/>
              </a:defRPr>
            </a:lvl8pPr>
            <a:lvl9pPr lvl="8" algn="r">
              <a:buNone/>
              <a:defRPr sz="1300" b="1">
                <a:solidFill>
                  <a:srgbClr val="0091EA"/>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‹Nº›</a:t>
            </a:fld>
            <a:endParaRPr>
              <a:latin typeface="Roboto Slab"/>
              <a:ea typeface="Roboto Slab"/>
              <a:cs typeface="Roboto Slab"/>
              <a:sym typeface="Roboto Slab"/>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56" r:id="rId3"/>
    <p:sldLayoutId id="2147483657" r:id="rId4"/>
    <p:sldLayoutId id="2147483659"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26.tiff"/></Relationships>
</file>

<file path=ppt/slides/_rels/slide5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31.tiff"/></Relationships>
</file>

<file path=ppt/slides/_rels/slide6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2"/>
          <p:cNvSpPr txBox="1">
            <a:spLocks noGrp="1"/>
          </p:cNvSpPr>
          <p:nvPr>
            <p:ph type="ctrTitle"/>
          </p:nvPr>
        </p:nvSpPr>
        <p:spPr>
          <a:xfrm>
            <a:off x="3336600" y="1144450"/>
            <a:ext cx="5807400" cy="154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Fístula Enterocutánea</a:t>
            </a:r>
            <a:endParaRPr dirty="0"/>
          </a:p>
        </p:txBody>
      </p:sp>
      <p:sp>
        <p:nvSpPr>
          <p:cNvPr id="2" name="Rectángulo 1">
            <a:extLst>
              <a:ext uri="{FF2B5EF4-FFF2-40B4-BE49-F238E27FC236}">
                <a16:creationId xmlns:a16="http://schemas.microsoft.com/office/drawing/2014/main" id="{8BE1C0FE-909A-3949-A887-E02ACA75517A}"/>
              </a:ext>
            </a:extLst>
          </p:cNvPr>
          <p:cNvSpPr/>
          <p:nvPr/>
        </p:nvSpPr>
        <p:spPr>
          <a:xfrm>
            <a:off x="3479530" y="3788462"/>
            <a:ext cx="6196020" cy="1631216"/>
          </a:xfrm>
          <a:prstGeom prst="rect">
            <a:avLst/>
          </a:prstGeom>
        </p:spPr>
        <p:txBody>
          <a:bodyPr wrap="square">
            <a:spAutoFit/>
          </a:bodyPr>
          <a:lstStyle/>
          <a:p>
            <a:pPr algn="ctr"/>
            <a:r>
              <a:rPr lang="es-PA" sz="2000" dirty="0">
                <a:latin typeface="Book Antiqua" panose="02040602050305030304" pitchFamily="18" charset="0"/>
              </a:rPr>
              <a:t>Dra. Audrid González Cornejo</a:t>
            </a:r>
          </a:p>
          <a:p>
            <a:pPr algn="ctr"/>
            <a:r>
              <a:rPr lang="es-PA" sz="2000" dirty="0">
                <a:latin typeface="Book Antiqua" panose="02040602050305030304" pitchFamily="18" charset="0"/>
              </a:rPr>
              <a:t>MR. Cirugía General</a:t>
            </a:r>
          </a:p>
          <a:p>
            <a:pPr algn="ctr"/>
            <a:r>
              <a:rPr lang="es-PA" sz="2000" dirty="0">
                <a:latin typeface="Book Antiqua" panose="02040602050305030304" pitchFamily="18" charset="0"/>
              </a:rPr>
              <a:t>Hospital Materno Infantil </a:t>
            </a:r>
          </a:p>
          <a:p>
            <a:pPr algn="ctr"/>
            <a:r>
              <a:rPr lang="es-PA" sz="2000" dirty="0">
                <a:latin typeface="Book Antiqua" panose="02040602050305030304" pitchFamily="18" charset="0"/>
              </a:rPr>
              <a:t>José Domingo de Obaldía. </a:t>
            </a:r>
          </a:p>
          <a:p>
            <a:pPr algn="ctr"/>
            <a:r>
              <a:rPr lang="es-PA" sz="2000" dirty="0">
                <a:latin typeface="Book Antiqua" panose="02040602050305030304" pitchFamily="18" charset="0"/>
              </a:rPr>
              <a:t>Noviembre, 2018</a:t>
            </a:r>
            <a:r>
              <a:rPr lang="es-PA" sz="2000" dirty="0"/>
              <a:t>. </a:t>
            </a:r>
          </a:p>
        </p:txBody>
      </p:sp>
      <p:pic>
        <p:nvPicPr>
          <p:cNvPr id="3" name="Imagen 2">
            <a:extLst>
              <a:ext uri="{FF2B5EF4-FFF2-40B4-BE49-F238E27FC236}">
                <a16:creationId xmlns:a16="http://schemas.microsoft.com/office/drawing/2014/main" id="{E58E2FC3-64D1-1C49-B45B-8F4BC368D92E}"/>
              </a:ext>
            </a:extLst>
          </p:cNvPr>
          <p:cNvPicPr>
            <a:picLocks noChangeAspect="1"/>
          </p:cNvPicPr>
          <p:nvPr/>
        </p:nvPicPr>
        <p:blipFill>
          <a:blip r:embed="rId3"/>
          <a:stretch>
            <a:fillRect/>
          </a:stretch>
        </p:blipFill>
        <p:spPr>
          <a:xfrm>
            <a:off x="0" y="497541"/>
            <a:ext cx="3479530" cy="571187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4"/>
          <p:cNvSpPr txBox="1">
            <a:spLocks noGrp="1"/>
          </p:cNvSpPr>
          <p:nvPr>
            <p:ph type="body" idx="4294967295"/>
          </p:nvPr>
        </p:nvSpPr>
        <p:spPr>
          <a:xfrm>
            <a:off x="1065249" y="753859"/>
            <a:ext cx="7496297" cy="4414381"/>
          </a:xfrm>
          <a:prstGeom prst="rect">
            <a:avLst/>
          </a:prstGeom>
        </p:spPr>
        <p:txBody>
          <a:bodyPr spcFirstLastPara="1" wrap="square" lIns="91425" tIns="91425" rIns="91425" bIns="91425" anchor="t" anchorCtr="0">
            <a:noAutofit/>
          </a:bodyPr>
          <a:lstStyle/>
          <a:p>
            <a:pPr marL="38100" indent="0" algn="just">
              <a:buNone/>
            </a:pPr>
            <a:endParaRPr lang="es-PA" dirty="0"/>
          </a:p>
          <a:p>
            <a:pPr algn="just"/>
            <a:endParaRPr lang="es-PA" sz="2600" dirty="0"/>
          </a:p>
          <a:p>
            <a:pPr algn="just"/>
            <a:r>
              <a:rPr lang="es-PA" dirty="0"/>
              <a:t>Existe una asociación entre FEC de alto gasto y mayores tasas de mortalidad en comparación con FEC de bajo gasto. </a:t>
            </a:r>
            <a:endParaRPr lang="es-PA" sz="2800" dirty="0"/>
          </a:p>
          <a:p>
            <a:pPr algn="just"/>
            <a:endParaRPr sz="2600"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
        <p:nvSpPr>
          <p:cNvPr id="10" name="CuadroTexto 9">
            <a:extLst>
              <a:ext uri="{FF2B5EF4-FFF2-40B4-BE49-F238E27FC236}">
                <a16:creationId xmlns:a16="http://schemas.microsoft.com/office/drawing/2014/main" id="{3FEAD924-F6BF-2A48-A0E3-BE02E0AAFE09}"/>
              </a:ext>
            </a:extLst>
          </p:cNvPr>
          <p:cNvSpPr txBox="1"/>
          <p:nvPr/>
        </p:nvSpPr>
        <p:spPr>
          <a:xfrm>
            <a:off x="674000" y="6168307"/>
            <a:ext cx="7976605" cy="400110"/>
          </a:xfrm>
          <a:prstGeom prst="rect">
            <a:avLst/>
          </a:prstGeom>
          <a:noFill/>
        </p:spPr>
        <p:txBody>
          <a:bodyPr wrap="square" rtlCol="0">
            <a:spAutoFit/>
          </a:bodyPr>
          <a:lstStyle/>
          <a:p>
            <a:pPr algn="just"/>
            <a:r>
              <a:rPr lang="es-PA" sz="1000" dirty="0"/>
              <a:t>Evenson AR, Fischer JE. Current management of enterocuta- neous fistula. J Gastrointest Surg. 2006;10(3):455-64. </a:t>
            </a:r>
          </a:p>
          <a:p>
            <a:pPr algn="just"/>
            <a:r>
              <a:rPr lang="es-PA" sz="1000" dirty="0"/>
              <a:t>Lloyd DA, Gabe SM, Windsor AC. Nutrition and manage- ment of enterocutaneous fistula. Br J Surg</a:t>
            </a:r>
            <a:r>
              <a:rPr lang="es-PA" sz="1000" i="1" dirty="0"/>
              <a:t>. </a:t>
            </a:r>
            <a:r>
              <a:rPr lang="es-PA" sz="1000" dirty="0"/>
              <a:t>2006;93(9):1045- 55. </a:t>
            </a:r>
          </a:p>
        </p:txBody>
      </p:sp>
    </p:spTree>
    <p:extLst>
      <p:ext uri="{BB962C8B-B14F-4D97-AF65-F5344CB8AC3E}">
        <p14:creationId xmlns:p14="http://schemas.microsoft.com/office/powerpoint/2010/main" val="214876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E9A3FA-3355-F44F-B5E5-FC4B3A2323F3}"/>
              </a:ext>
            </a:extLst>
          </p:cNvPr>
          <p:cNvSpPr>
            <a:spLocks noGrp="1"/>
          </p:cNvSpPr>
          <p:nvPr>
            <p:ph type="title"/>
          </p:nvPr>
        </p:nvSpPr>
        <p:spPr/>
        <p:txBody>
          <a:bodyPr/>
          <a:lstStyle/>
          <a:p>
            <a:pPr algn="ctr"/>
            <a:r>
              <a:rPr lang="es-PA" sz="4000" dirty="0"/>
              <a:t>Fístulas Yeyunales </a:t>
            </a:r>
          </a:p>
        </p:txBody>
      </p:sp>
      <p:sp>
        <p:nvSpPr>
          <p:cNvPr id="3" name="Marcador de contenido 2">
            <a:extLst>
              <a:ext uri="{FF2B5EF4-FFF2-40B4-BE49-F238E27FC236}">
                <a16:creationId xmlns:a16="http://schemas.microsoft.com/office/drawing/2014/main" id="{55161EBA-4AD6-634B-A940-FB227DB13754}"/>
              </a:ext>
            </a:extLst>
          </p:cNvPr>
          <p:cNvSpPr>
            <a:spLocks noGrp="1"/>
          </p:cNvSpPr>
          <p:nvPr>
            <p:ph idx="1"/>
          </p:nvPr>
        </p:nvSpPr>
        <p:spPr/>
        <p:txBody>
          <a:bodyPr/>
          <a:lstStyle/>
          <a:p>
            <a:endParaRPr lang="es-PA"/>
          </a:p>
        </p:txBody>
      </p:sp>
      <p:pic>
        <p:nvPicPr>
          <p:cNvPr id="4" name="Imagen 3">
            <a:extLst>
              <a:ext uri="{FF2B5EF4-FFF2-40B4-BE49-F238E27FC236}">
                <a16:creationId xmlns:a16="http://schemas.microsoft.com/office/drawing/2014/main" id="{A09A2B99-47B6-AD4F-AE03-159D968095CD}"/>
              </a:ext>
            </a:extLst>
          </p:cNvPr>
          <p:cNvPicPr>
            <a:picLocks noChangeAspect="1"/>
          </p:cNvPicPr>
          <p:nvPr/>
        </p:nvPicPr>
        <p:blipFill>
          <a:blip r:embed="rId3"/>
          <a:stretch>
            <a:fillRect/>
          </a:stretch>
        </p:blipFill>
        <p:spPr>
          <a:xfrm>
            <a:off x="786150" y="1621551"/>
            <a:ext cx="7741161" cy="4825616"/>
          </a:xfrm>
          <a:prstGeom prst="rect">
            <a:avLst/>
          </a:prstGeom>
        </p:spPr>
      </p:pic>
      <p:sp>
        <p:nvSpPr>
          <p:cNvPr id="5" name="CuadroTexto 4">
            <a:extLst>
              <a:ext uri="{FF2B5EF4-FFF2-40B4-BE49-F238E27FC236}">
                <a16:creationId xmlns:a16="http://schemas.microsoft.com/office/drawing/2014/main" id="{83B425BA-AFFC-2A43-A254-7B53129F5B09}"/>
              </a:ext>
            </a:extLst>
          </p:cNvPr>
          <p:cNvSpPr txBox="1"/>
          <p:nvPr/>
        </p:nvSpPr>
        <p:spPr>
          <a:xfrm>
            <a:off x="359387" y="6418128"/>
            <a:ext cx="7976605" cy="507831"/>
          </a:xfrm>
          <a:prstGeom prst="rect">
            <a:avLst/>
          </a:prstGeom>
          <a:noFill/>
        </p:spPr>
        <p:txBody>
          <a:bodyPr wrap="square" rtlCol="0">
            <a:spAutoFit/>
          </a:bodyPr>
          <a:lstStyle/>
          <a:p>
            <a:r>
              <a:rPr lang="es-PA" sz="900" dirty="0"/>
              <a:t>Abscesos abdominales y fístulas entericas. Maingot's Abdominal Operations. Ed 12. Pag 216-34.</a:t>
            </a:r>
          </a:p>
          <a:p>
            <a:r>
              <a:rPr lang="es-PA" sz="900" dirty="0"/>
              <a:t>Fístulas Enterocutaneas. Enciclopedia de Cirugía Digestiva. F. Galindo y Col. Capítulo III-255.</a:t>
            </a:r>
          </a:p>
          <a:p>
            <a:pPr algn="just"/>
            <a:endParaRPr lang="es-PA" sz="900" dirty="0"/>
          </a:p>
        </p:txBody>
      </p:sp>
    </p:spTree>
    <p:extLst>
      <p:ext uri="{BB962C8B-B14F-4D97-AF65-F5344CB8AC3E}">
        <p14:creationId xmlns:p14="http://schemas.microsoft.com/office/powerpoint/2010/main" val="142888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119338"/>
            <a:ext cx="5642100" cy="154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5400" b="1" dirty="0"/>
              <a:t>Complicaciones</a:t>
            </a:r>
            <a:endParaRPr sz="5400" b="1" dirty="0"/>
          </a:p>
        </p:txBody>
      </p:sp>
      <p:sp>
        <p:nvSpPr>
          <p:cNvPr id="87" name="Google Shape;87;p14"/>
          <p:cNvSpPr txBox="1">
            <a:spLocks noGrp="1"/>
          </p:cNvSpPr>
          <p:nvPr>
            <p:ph type="body" idx="4294967295"/>
          </p:nvPr>
        </p:nvSpPr>
        <p:spPr>
          <a:xfrm>
            <a:off x="628114" y="1845316"/>
            <a:ext cx="7810611" cy="4321567"/>
          </a:xfrm>
          <a:prstGeom prst="rect">
            <a:avLst/>
          </a:prstGeom>
        </p:spPr>
        <p:txBody>
          <a:bodyPr spcFirstLastPara="1" wrap="square" lIns="91425" tIns="91425" rIns="91425" bIns="91425" anchor="t" anchorCtr="0">
            <a:noAutofit/>
          </a:bodyPr>
          <a:lstStyle/>
          <a:p>
            <a:pPr algn="just"/>
            <a:r>
              <a:rPr lang="es-PA" dirty="0"/>
              <a:t>Relacionada con la forma de presentación: </a:t>
            </a:r>
          </a:p>
          <a:p>
            <a:pPr lvl="1" algn="just"/>
            <a:r>
              <a:rPr lang="es-PA" dirty="0"/>
              <a:t>Peritonitis.</a:t>
            </a:r>
          </a:p>
          <a:p>
            <a:pPr lvl="1" algn="just"/>
            <a:r>
              <a:rPr lang="es-PA" dirty="0"/>
              <a:t>Abscesos.</a:t>
            </a:r>
          </a:p>
          <a:p>
            <a:pPr lvl="1" algn="just"/>
            <a:r>
              <a:rPr lang="es-PA" dirty="0"/>
              <a:t>Fístula interna.</a:t>
            </a:r>
          </a:p>
          <a:p>
            <a:pPr lvl="1" algn="just"/>
            <a:r>
              <a:rPr lang="es-PA" dirty="0"/>
              <a:t>Fístula enterocutánea</a:t>
            </a:r>
          </a:p>
          <a:p>
            <a:pPr lvl="1" algn="just"/>
            <a:endParaRPr lang="es-PA" dirty="0"/>
          </a:p>
          <a:p>
            <a:pPr algn="just"/>
            <a:r>
              <a:rPr lang="es-PA" dirty="0"/>
              <a:t>Relacionadas a la pérdida de líquido entérico</a:t>
            </a:r>
          </a:p>
          <a:p>
            <a:pPr lvl="1" algn="just"/>
            <a:r>
              <a:rPr lang="es-PA" dirty="0"/>
              <a:t>Deshidratación</a:t>
            </a:r>
          </a:p>
          <a:p>
            <a:pPr lvl="1" algn="just"/>
            <a:r>
              <a:rPr lang="es-PA" dirty="0"/>
              <a:t>Cambios metabólicos</a:t>
            </a:r>
          </a:p>
          <a:p>
            <a:pPr lvl="1" algn="just"/>
            <a:r>
              <a:rPr lang="es-PA" dirty="0"/>
              <a:t>Catabolismo y desnutrición</a:t>
            </a:r>
          </a:p>
          <a:p>
            <a:pPr lvl="0" indent="-457200" algn="l" rtl="0">
              <a:spcBef>
                <a:spcPts val="600"/>
              </a:spcBef>
              <a:spcAft>
                <a:spcPts val="0"/>
              </a:spcAft>
              <a:buFont typeface="Wingdings" pitchFamily="2" charset="2"/>
              <a:buChar char="v"/>
            </a:pPr>
            <a:endParaRPr sz="2600"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9" name="CuadroTexto 8">
            <a:extLst>
              <a:ext uri="{FF2B5EF4-FFF2-40B4-BE49-F238E27FC236}">
                <a16:creationId xmlns:a16="http://schemas.microsoft.com/office/drawing/2014/main" id="{981EE9CF-917A-554C-9983-A41C69859E41}"/>
              </a:ext>
            </a:extLst>
          </p:cNvPr>
          <p:cNvSpPr txBox="1"/>
          <p:nvPr/>
        </p:nvSpPr>
        <p:spPr>
          <a:xfrm>
            <a:off x="359387" y="6418128"/>
            <a:ext cx="7976605" cy="507831"/>
          </a:xfrm>
          <a:prstGeom prst="rect">
            <a:avLst/>
          </a:prstGeom>
          <a:noFill/>
        </p:spPr>
        <p:txBody>
          <a:bodyPr wrap="square" rtlCol="0">
            <a:spAutoFit/>
          </a:bodyPr>
          <a:lstStyle/>
          <a:p>
            <a:r>
              <a:rPr lang="es-PA" sz="900" dirty="0"/>
              <a:t>Abscesos abdominales y fístulas entericas. Maingot's Abdominal Operations. Ed 12. Pag 216-34.</a:t>
            </a:r>
          </a:p>
          <a:p>
            <a:r>
              <a:rPr lang="es-PA" sz="900" dirty="0"/>
              <a:t>Fístulas Enterocutaneas. Enciclopedia de Cirugía Digestiva. F. Galindo y Col. Capítulo III-255.</a:t>
            </a:r>
          </a:p>
          <a:p>
            <a:pPr algn="just"/>
            <a:endParaRPr lang="es-PA" sz="900" dirty="0"/>
          </a:p>
        </p:txBody>
      </p:sp>
    </p:spTree>
    <p:extLst>
      <p:ext uri="{BB962C8B-B14F-4D97-AF65-F5344CB8AC3E}">
        <p14:creationId xmlns:p14="http://schemas.microsoft.com/office/powerpoint/2010/main" val="753282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23"/>
          <p:cNvSpPr/>
          <p:nvPr/>
        </p:nvSpPr>
        <p:spPr>
          <a:xfrm>
            <a:off x="3190800" y="2133600"/>
            <a:ext cx="2724300" cy="2724300"/>
          </a:xfrm>
          <a:prstGeom prst="ellipse">
            <a:avLst/>
          </a:prstGeom>
          <a:noFill/>
          <a:ln w="9525" cap="flat" cmpd="sng">
            <a:solidFill>
              <a:srgbClr val="0091EA"/>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rgbClr val="FF0000"/>
                </a:solidFill>
                <a:latin typeface="Source Sans Pro"/>
                <a:ea typeface="Source Sans Pro"/>
                <a:cs typeface="Source Sans Pro"/>
                <a:sym typeface="Source Sans Pro"/>
              </a:rPr>
              <a:t>MALNUTRICIÓN</a:t>
            </a:r>
            <a:endParaRPr sz="2000" b="1" dirty="0">
              <a:solidFill>
                <a:srgbClr val="FF0000"/>
              </a:solidFill>
              <a:latin typeface="Source Sans Pro"/>
              <a:ea typeface="Source Sans Pro"/>
              <a:cs typeface="Source Sans Pro"/>
              <a:sym typeface="Source Sans Pro"/>
            </a:endParaRPr>
          </a:p>
        </p:txBody>
      </p:sp>
      <p:sp>
        <p:nvSpPr>
          <p:cNvPr id="169" name="Google Shape;169;p23"/>
          <p:cNvSpPr/>
          <p:nvPr/>
        </p:nvSpPr>
        <p:spPr>
          <a:xfrm>
            <a:off x="733350" y="2133600"/>
            <a:ext cx="2724300" cy="2724300"/>
          </a:xfrm>
          <a:prstGeom prst="ellipse">
            <a:avLst/>
          </a:prstGeom>
          <a:noFill/>
          <a:ln w="9525" cap="flat" cmpd="sng">
            <a:solidFill>
              <a:srgbClr val="0091EA"/>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rgbClr val="FF0000"/>
                </a:solidFill>
                <a:latin typeface="Source Sans Pro"/>
                <a:ea typeface="Source Sans Pro"/>
                <a:cs typeface="Source Sans Pro"/>
                <a:sym typeface="Source Sans Pro"/>
              </a:rPr>
              <a:t>SEPSIS </a:t>
            </a:r>
            <a:endParaRPr sz="2000" b="1" dirty="0">
              <a:solidFill>
                <a:srgbClr val="FF0000"/>
              </a:solidFill>
              <a:latin typeface="Source Sans Pro"/>
              <a:ea typeface="Source Sans Pro"/>
              <a:cs typeface="Source Sans Pro"/>
              <a:sym typeface="Source Sans Pro"/>
            </a:endParaRPr>
          </a:p>
        </p:txBody>
      </p:sp>
      <p:sp>
        <p:nvSpPr>
          <p:cNvPr id="170" name="Google Shape;170;p23"/>
          <p:cNvSpPr/>
          <p:nvPr/>
        </p:nvSpPr>
        <p:spPr>
          <a:xfrm>
            <a:off x="5686350" y="2133600"/>
            <a:ext cx="2724300" cy="2724300"/>
          </a:xfrm>
          <a:prstGeom prst="ellipse">
            <a:avLst/>
          </a:prstGeom>
          <a:noFill/>
          <a:ln w="9525" cap="flat" cmpd="sng">
            <a:solidFill>
              <a:srgbClr val="0091EA"/>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rgbClr val="FF0000"/>
                </a:solidFill>
                <a:latin typeface="Source Sans Pro"/>
                <a:ea typeface="Source Sans Pro"/>
                <a:cs typeface="Source Sans Pro"/>
                <a:sym typeface="Source Sans Pro"/>
              </a:rPr>
              <a:t>DESEQUILIBRIOELECTRÓLITICO</a:t>
            </a:r>
            <a:endParaRPr sz="2000" b="1" dirty="0">
              <a:solidFill>
                <a:srgbClr val="FF0000"/>
              </a:solidFill>
              <a:latin typeface="Source Sans Pro"/>
              <a:ea typeface="Source Sans Pro"/>
              <a:cs typeface="Source Sans Pro"/>
              <a:sym typeface="Source Sans Pro"/>
            </a:endParaRPr>
          </a:p>
        </p:txBody>
      </p:sp>
      <p:sp>
        <p:nvSpPr>
          <p:cNvPr id="171" name="Google Shape;171;p23"/>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9" name="CuadroTexto 8">
            <a:extLst>
              <a:ext uri="{FF2B5EF4-FFF2-40B4-BE49-F238E27FC236}">
                <a16:creationId xmlns:a16="http://schemas.microsoft.com/office/drawing/2014/main" id="{EB4971C2-750E-E04A-AB8C-574AAAB763BB}"/>
              </a:ext>
            </a:extLst>
          </p:cNvPr>
          <p:cNvSpPr txBox="1"/>
          <p:nvPr/>
        </p:nvSpPr>
        <p:spPr>
          <a:xfrm>
            <a:off x="359387" y="6418128"/>
            <a:ext cx="7976605" cy="507831"/>
          </a:xfrm>
          <a:prstGeom prst="rect">
            <a:avLst/>
          </a:prstGeom>
          <a:noFill/>
        </p:spPr>
        <p:txBody>
          <a:bodyPr wrap="square" rtlCol="0">
            <a:spAutoFit/>
          </a:bodyPr>
          <a:lstStyle/>
          <a:p>
            <a:r>
              <a:rPr lang="es-PA" sz="900" dirty="0"/>
              <a:t>Abscesos abdominales y fístulas entericas. Maingot's Abdominal Operations. Ed 12. Pag 216-34.</a:t>
            </a:r>
          </a:p>
          <a:p>
            <a:r>
              <a:rPr lang="es-PA" sz="900" dirty="0"/>
              <a:t>Fístulas Enterocutaneas. Enciclopedia de Cirugía Digestiva. F. Galindo y Col. Capítulo III-255.</a:t>
            </a:r>
          </a:p>
          <a:p>
            <a:pPr algn="just"/>
            <a:endParaRPr lang="es-PA" sz="900" dirty="0"/>
          </a:p>
        </p:txBody>
      </p:sp>
    </p:spTree>
    <p:extLst>
      <p:ext uri="{BB962C8B-B14F-4D97-AF65-F5344CB8AC3E}">
        <p14:creationId xmlns:p14="http://schemas.microsoft.com/office/powerpoint/2010/main" val="3744900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276446" y="119338"/>
            <a:ext cx="8867553" cy="154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sz="3600" b="1" dirty="0"/>
              <a:t>Factores asociados a cierre espontáneo   </a:t>
            </a:r>
            <a:endParaRPr sz="3600" b="1" dirty="0"/>
          </a:p>
        </p:txBody>
      </p:sp>
      <p:sp>
        <p:nvSpPr>
          <p:cNvPr id="87" name="Google Shape;87;p14"/>
          <p:cNvSpPr txBox="1">
            <a:spLocks noGrp="1"/>
          </p:cNvSpPr>
          <p:nvPr>
            <p:ph type="body" idx="4294967295"/>
          </p:nvPr>
        </p:nvSpPr>
        <p:spPr>
          <a:xfrm>
            <a:off x="908087" y="1845317"/>
            <a:ext cx="8044997" cy="3282000"/>
          </a:xfrm>
          <a:prstGeom prst="rect">
            <a:avLst/>
          </a:prstGeom>
        </p:spPr>
        <p:txBody>
          <a:bodyPr spcFirstLastPara="1" wrap="square" lIns="91425" tIns="91425" rIns="91425" bIns="91425" anchor="t" anchorCtr="0">
            <a:noAutofit/>
          </a:bodyPr>
          <a:lstStyle/>
          <a:p>
            <a:r>
              <a:rPr lang="es-PA" dirty="0"/>
              <a:t>Descarga baja</a:t>
            </a:r>
          </a:p>
          <a:p>
            <a:r>
              <a:rPr lang="es-PA" dirty="0"/>
              <a:t>Largo de las vía &gt; 2 cm</a:t>
            </a:r>
          </a:p>
          <a:p>
            <a:r>
              <a:rPr lang="es-PA" dirty="0"/>
              <a:t>Orificio pequeño &lt;1 cm</a:t>
            </a:r>
          </a:p>
          <a:p>
            <a:r>
              <a:rPr lang="es-PA" dirty="0"/>
              <a:t>Buena nutrición</a:t>
            </a:r>
          </a:p>
          <a:p>
            <a:r>
              <a:rPr lang="es-PA" dirty="0"/>
              <a:t>Estado libre de abceso, septicemia o enfermedad inflamatoria intestinal activa.</a:t>
            </a:r>
          </a:p>
          <a:p>
            <a:pPr lvl="0" indent="-457200" algn="l" rtl="0">
              <a:spcBef>
                <a:spcPts val="600"/>
              </a:spcBef>
              <a:spcAft>
                <a:spcPts val="0"/>
              </a:spcAft>
              <a:buFont typeface="Wingdings" pitchFamily="2" charset="2"/>
              <a:buChar char="v"/>
            </a:pPr>
            <a:endParaRPr sz="2600"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Tree>
    <p:extLst>
      <p:ext uri="{BB962C8B-B14F-4D97-AF65-F5344CB8AC3E}">
        <p14:creationId xmlns:p14="http://schemas.microsoft.com/office/powerpoint/2010/main" val="581026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119338"/>
            <a:ext cx="7813882" cy="154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sz="4800" b="1" dirty="0"/>
              <a:t>Factores no asociados a cierre espontáneo   </a:t>
            </a:r>
            <a:endParaRPr sz="4800" b="1" dirty="0"/>
          </a:p>
        </p:txBody>
      </p:sp>
      <p:sp>
        <p:nvSpPr>
          <p:cNvPr id="87" name="Google Shape;87;p14"/>
          <p:cNvSpPr txBox="1">
            <a:spLocks noGrp="1"/>
          </p:cNvSpPr>
          <p:nvPr>
            <p:ph type="body" idx="4294967295"/>
          </p:nvPr>
        </p:nvSpPr>
        <p:spPr>
          <a:xfrm>
            <a:off x="908087" y="1845317"/>
            <a:ext cx="8044997" cy="3282000"/>
          </a:xfrm>
          <a:prstGeom prst="rect">
            <a:avLst/>
          </a:prstGeom>
        </p:spPr>
        <p:txBody>
          <a:bodyPr spcFirstLastPara="1" wrap="square" lIns="91425" tIns="91425" rIns="91425" bIns="91425" anchor="t" anchorCtr="0">
            <a:noAutofit/>
          </a:bodyPr>
          <a:lstStyle/>
          <a:p>
            <a:endParaRPr lang="es-PA" dirty="0"/>
          </a:p>
          <a:p>
            <a:pPr lvl="0" indent="-457200" algn="l" rtl="0">
              <a:spcBef>
                <a:spcPts val="600"/>
              </a:spcBef>
              <a:spcAft>
                <a:spcPts val="0"/>
              </a:spcAft>
              <a:buFont typeface="Wingdings" pitchFamily="2" charset="2"/>
              <a:buChar char="v"/>
            </a:pPr>
            <a:endParaRPr sz="2600"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pic>
        <p:nvPicPr>
          <p:cNvPr id="3" name="Imagen 2">
            <a:extLst>
              <a:ext uri="{FF2B5EF4-FFF2-40B4-BE49-F238E27FC236}">
                <a16:creationId xmlns:a16="http://schemas.microsoft.com/office/drawing/2014/main" id="{38C082DE-3F11-1244-B870-FC6D3CAA4468}"/>
              </a:ext>
            </a:extLst>
          </p:cNvPr>
          <p:cNvPicPr>
            <a:picLocks noChangeAspect="1"/>
          </p:cNvPicPr>
          <p:nvPr/>
        </p:nvPicPr>
        <p:blipFill>
          <a:blip r:embed="rId3"/>
          <a:stretch>
            <a:fillRect/>
          </a:stretch>
        </p:blipFill>
        <p:spPr>
          <a:xfrm>
            <a:off x="0" y="1871025"/>
            <a:ext cx="9144000" cy="3657600"/>
          </a:xfrm>
          <a:prstGeom prst="rect">
            <a:avLst/>
          </a:prstGeom>
        </p:spPr>
      </p:pic>
    </p:spTree>
    <p:extLst>
      <p:ext uri="{BB962C8B-B14F-4D97-AF65-F5344CB8AC3E}">
        <p14:creationId xmlns:p14="http://schemas.microsoft.com/office/powerpoint/2010/main" val="3085658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119338"/>
            <a:ext cx="7813882" cy="154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sz="4800" b="1" dirty="0"/>
              <a:t>Factores no asociados a cierre espontáneo   </a:t>
            </a:r>
            <a:endParaRPr sz="4800" b="1" dirty="0"/>
          </a:p>
        </p:txBody>
      </p:sp>
      <p:sp>
        <p:nvSpPr>
          <p:cNvPr id="87" name="Google Shape;87;p14"/>
          <p:cNvSpPr txBox="1">
            <a:spLocks noGrp="1"/>
          </p:cNvSpPr>
          <p:nvPr>
            <p:ph type="body" idx="4294967295"/>
          </p:nvPr>
        </p:nvSpPr>
        <p:spPr>
          <a:xfrm>
            <a:off x="908087" y="1845317"/>
            <a:ext cx="8044997" cy="3282000"/>
          </a:xfrm>
          <a:prstGeom prst="rect">
            <a:avLst/>
          </a:prstGeom>
        </p:spPr>
        <p:txBody>
          <a:bodyPr spcFirstLastPara="1" wrap="square" lIns="91425" tIns="91425" rIns="91425" bIns="91425" anchor="t" anchorCtr="0">
            <a:noAutofit/>
          </a:bodyPr>
          <a:lstStyle/>
          <a:p>
            <a:endParaRPr lang="es-PA" dirty="0"/>
          </a:p>
          <a:p>
            <a:pPr lvl="0" indent="-457200" algn="l" rtl="0">
              <a:spcBef>
                <a:spcPts val="600"/>
              </a:spcBef>
              <a:spcAft>
                <a:spcPts val="0"/>
              </a:spcAft>
              <a:buFont typeface="Wingdings" pitchFamily="2" charset="2"/>
              <a:buChar char="v"/>
            </a:pPr>
            <a:endParaRPr sz="2600"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
        <p:nvSpPr>
          <p:cNvPr id="10" name="Google Shape;87;p14">
            <a:extLst>
              <a:ext uri="{FF2B5EF4-FFF2-40B4-BE49-F238E27FC236}">
                <a16:creationId xmlns:a16="http://schemas.microsoft.com/office/drawing/2014/main" id="{904ACF0A-E31D-0D4A-BFF1-5AEEC23B9B2A}"/>
              </a:ext>
            </a:extLst>
          </p:cNvPr>
          <p:cNvSpPr txBox="1">
            <a:spLocks/>
          </p:cNvSpPr>
          <p:nvPr/>
        </p:nvSpPr>
        <p:spPr>
          <a:xfrm>
            <a:off x="908086" y="1900020"/>
            <a:ext cx="8044997" cy="42194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CFD8DC"/>
              </a:buClr>
              <a:buSzPts val="3000"/>
              <a:buFont typeface="Source Sans Pro"/>
              <a:buChar char="◎"/>
              <a:defRPr sz="3000" b="0" i="0" u="none" strike="noStrike" cap="none">
                <a:solidFill>
                  <a:srgbClr val="26323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CFD8DC"/>
              </a:buClr>
              <a:buSzPts val="2400"/>
              <a:buFont typeface="Source Sans Pro"/>
              <a:buChar char="○"/>
              <a:defRPr sz="2400" b="0" i="0" u="none" strike="noStrike" cap="none">
                <a:solidFill>
                  <a:srgbClr val="26323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CFD8DC"/>
              </a:buClr>
              <a:buSzPts val="2400"/>
              <a:buFont typeface="Source Sans Pro"/>
              <a:buChar char="◉"/>
              <a:defRPr sz="2400" b="0" i="0" u="none" strike="noStrike" cap="none">
                <a:solidFill>
                  <a:srgbClr val="26323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9pPr>
          </a:lstStyle>
          <a:p>
            <a:r>
              <a:rPr lang="es-PA" b="1" dirty="0">
                <a:solidFill>
                  <a:srgbClr val="FF0000"/>
                </a:solidFill>
              </a:rPr>
              <a:t>F </a:t>
            </a:r>
            <a:r>
              <a:rPr lang="es-PA" dirty="0"/>
              <a:t>- Cuerpo Foráneo</a:t>
            </a:r>
          </a:p>
          <a:p>
            <a:r>
              <a:rPr lang="es-PA" b="1" dirty="0">
                <a:solidFill>
                  <a:srgbClr val="FF0000"/>
                </a:solidFill>
              </a:rPr>
              <a:t>R </a:t>
            </a:r>
            <a:r>
              <a:rPr lang="es-PA" dirty="0"/>
              <a:t>- Radiación</a:t>
            </a:r>
          </a:p>
          <a:p>
            <a:r>
              <a:rPr lang="es-PA" b="1" dirty="0">
                <a:solidFill>
                  <a:srgbClr val="FF0000"/>
                </a:solidFill>
              </a:rPr>
              <a:t>I </a:t>
            </a:r>
            <a:r>
              <a:rPr lang="es-PA" dirty="0"/>
              <a:t>- Inflamacion o Infección</a:t>
            </a:r>
          </a:p>
          <a:p>
            <a:r>
              <a:rPr lang="es-PA" b="1" dirty="0">
                <a:solidFill>
                  <a:srgbClr val="FF0000"/>
                </a:solidFill>
              </a:rPr>
              <a:t>E</a:t>
            </a:r>
            <a:r>
              <a:rPr lang="es-PA" dirty="0"/>
              <a:t>- Epitelizacion</a:t>
            </a:r>
          </a:p>
          <a:p>
            <a:r>
              <a:rPr lang="es-PA" b="1" dirty="0">
                <a:solidFill>
                  <a:srgbClr val="FF0000"/>
                </a:solidFill>
              </a:rPr>
              <a:t>N</a:t>
            </a:r>
            <a:r>
              <a:rPr lang="es-PA" dirty="0"/>
              <a:t>- Neoplasias </a:t>
            </a:r>
          </a:p>
          <a:p>
            <a:r>
              <a:rPr lang="es-PA" b="1" dirty="0">
                <a:solidFill>
                  <a:srgbClr val="FF0000"/>
                </a:solidFill>
              </a:rPr>
              <a:t>D-</a:t>
            </a:r>
            <a:r>
              <a:rPr lang="es-PA" dirty="0"/>
              <a:t> Obstrucción Distal</a:t>
            </a:r>
          </a:p>
          <a:p>
            <a:endParaRPr lang="es-PA" dirty="0"/>
          </a:p>
        </p:txBody>
      </p:sp>
    </p:spTree>
    <p:extLst>
      <p:ext uri="{BB962C8B-B14F-4D97-AF65-F5344CB8AC3E}">
        <p14:creationId xmlns:p14="http://schemas.microsoft.com/office/powerpoint/2010/main" val="1081584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119338"/>
            <a:ext cx="7813882" cy="154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sz="4800" b="1" dirty="0"/>
              <a:t>Diagnóstico </a:t>
            </a:r>
            <a:endParaRPr sz="4800" b="1" dirty="0"/>
          </a:p>
        </p:txBody>
      </p:sp>
      <p:sp>
        <p:nvSpPr>
          <p:cNvPr id="87" name="Google Shape;87;p14"/>
          <p:cNvSpPr txBox="1">
            <a:spLocks noGrp="1"/>
          </p:cNvSpPr>
          <p:nvPr>
            <p:ph type="body" idx="4294967295"/>
          </p:nvPr>
        </p:nvSpPr>
        <p:spPr>
          <a:xfrm>
            <a:off x="908087" y="1845317"/>
            <a:ext cx="7496297" cy="3282000"/>
          </a:xfrm>
          <a:prstGeom prst="rect">
            <a:avLst/>
          </a:prstGeom>
        </p:spPr>
        <p:txBody>
          <a:bodyPr spcFirstLastPara="1" wrap="square" lIns="91425" tIns="91425" rIns="91425" bIns="91425" anchor="t" anchorCtr="0">
            <a:noAutofit/>
          </a:bodyPr>
          <a:lstStyle/>
          <a:p>
            <a:r>
              <a:rPr lang="es-PA" b="1" i="1" dirty="0">
                <a:solidFill>
                  <a:schemeClr val="accent1">
                    <a:lumMod val="50000"/>
                  </a:schemeClr>
                </a:solidFill>
              </a:rPr>
              <a:t>Fistulograma</a:t>
            </a:r>
            <a:r>
              <a:rPr lang="es-PA" i="1" dirty="0">
                <a:solidFill>
                  <a:schemeClr val="accent1">
                    <a:lumMod val="50000"/>
                  </a:schemeClr>
                </a:solidFill>
              </a:rPr>
              <a:t>: </a:t>
            </a:r>
          </a:p>
          <a:p>
            <a:pPr algn="just"/>
            <a:r>
              <a:rPr lang="es-PA" dirty="0"/>
              <a:t>Es el mejor estudio que puede realizarse en tractos fistulosos maduros (&gt;10días).</a:t>
            </a:r>
          </a:p>
          <a:p>
            <a:pPr algn="just"/>
            <a:endParaRPr lang="es-PA" dirty="0"/>
          </a:p>
          <a:p>
            <a:pPr algn="just"/>
            <a:r>
              <a:rPr lang="es-PA" dirty="0"/>
              <a:t>Proporciona una buena visualización de las vías y sitios de comunicación enteral.</a:t>
            </a:r>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4483183" y="3927621"/>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spTree>
    <p:extLst>
      <p:ext uri="{BB962C8B-B14F-4D97-AF65-F5344CB8AC3E}">
        <p14:creationId xmlns:p14="http://schemas.microsoft.com/office/powerpoint/2010/main" val="3809613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42645B80-6925-834C-870D-70159B4C39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PA" smtClean="0"/>
              <a:t>18</a:t>
            </a:fld>
            <a:endParaRPr lang="es-PA"/>
          </a:p>
        </p:txBody>
      </p:sp>
      <p:pic>
        <p:nvPicPr>
          <p:cNvPr id="3" name="Imagen 2">
            <a:extLst>
              <a:ext uri="{FF2B5EF4-FFF2-40B4-BE49-F238E27FC236}">
                <a16:creationId xmlns:a16="http://schemas.microsoft.com/office/drawing/2014/main" id="{1A641DED-92CB-6F4A-9498-EDCA34F1DA11}"/>
              </a:ext>
            </a:extLst>
          </p:cNvPr>
          <p:cNvPicPr>
            <a:picLocks noChangeAspect="1"/>
          </p:cNvPicPr>
          <p:nvPr/>
        </p:nvPicPr>
        <p:blipFill>
          <a:blip r:embed="rId2"/>
          <a:stretch>
            <a:fillRect/>
          </a:stretch>
        </p:blipFill>
        <p:spPr>
          <a:xfrm>
            <a:off x="952500" y="920750"/>
            <a:ext cx="7239000" cy="5016500"/>
          </a:xfrm>
          <a:prstGeom prst="rect">
            <a:avLst/>
          </a:prstGeom>
        </p:spPr>
      </p:pic>
    </p:spTree>
    <p:extLst>
      <p:ext uri="{BB962C8B-B14F-4D97-AF65-F5344CB8AC3E}">
        <p14:creationId xmlns:p14="http://schemas.microsoft.com/office/powerpoint/2010/main" val="1436139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119338"/>
            <a:ext cx="7813882" cy="154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sz="4800" b="1" dirty="0"/>
              <a:t>Diagnóstico </a:t>
            </a:r>
            <a:endParaRPr sz="4800" b="1" dirty="0"/>
          </a:p>
        </p:txBody>
      </p:sp>
      <p:sp>
        <p:nvSpPr>
          <p:cNvPr id="87" name="Google Shape;87;p14"/>
          <p:cNvSpPr txBox="1">
            <a:spLocks noGrp="1"/>
          </p:cNvSpPr>
          <p:nvPr>
            <p:ph type="body" idx="4294967295"/>
          </p:nvPr>
        </p:nvSpPr>
        <p:spPr>
          <a:xfrm>
            <a:off x="908087" y="1845317"/>
            <a:ext cx="8044997" cy="4228912"/>
          </a:xfrm>
          <a:prstGeom prst="rect">
            <a:avLst/>
          </a:prstGeom>
        </p:spPr>
        <p:txBody>
          <a:bodyPr spcFirstLastPara="1" wrap="square" lIns="91425" tIns="91425" rIns="91425" bIns="91425" anchor="t" anchorCtr="0">
            <a:noAutofit/>
          </a:bodyPr>
          <a:lstStyle/>
          <a:p>
            <a:r>
              <a:rPr lang="es-PA" b="1" i="1" dirty="0">
                <a:solidFill>
                  <a:schemeClr val="accent1">
                    <a:lumMod val="50000"/>
                  </a:schemeClr>
                </a:solidFill>
              </a:rPr>
              <a:t>SEGD: </a:t>
            </a:r>
            <a:r>
              <a:rPr lang="es-PA" b="1" dirty="0"/>
              <a:t> </a:t>
            </a:r>
          </a:p>
          <a:p>
            <a:pPr marL="38100" indent="0">
              <a:buNone/>
            </a:pPr>
            <a:r>
              <a:rPr lang="es-PA" dirty="0"/>
              <a:t>No es más sensible que un fistulograma.</a:t>
            </a:r>
          </a:p>
          <a:p>
            <a:pPr marL="38100" indent="0">
              <a:buNone/>
            </a:pPr>
            <a:endParaRPr lang="es-PA" dirty="0"/>
          </a:p>
          <a:p>
            <a:r>
              <a:rPr lang="es-PA" b="1" i="1" dirty="0">
                <a:solidFill>
                  <a:schemeClr val="accent1">
                    <a:lumMod val="50000"/>
                  </a:schemeClr>
                </a:solidFill>
              </a:rPr>
              <a:t>Enema de contraste:</a:t>
            </a:r>
          </a:p>
          <a:p>
            <a:pPr marL="38100" indent="0">
              <a:buNone/>
            </a:pPr>
            <a:r>
              <a:rPr lang="es-PA" dirty="0"/>
              <a:t>Fístulas rectales o colónicas.</a:t>
            </a:r>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spTree>
    <p:extLst>
      <p:ext uri="{BB962C8B-B14F-4D97-AF65-F5344CB8AC3E}">
        <p14:creationId xmlns:p14="http://schemas.microsoft.com/office/powerpoint/2010/main" val="2565613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1777712" y="198473"/>
            <a:ext cx="5642100" cy="154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6000" b="1" dirty="0"/>
              <a:t>Definición </a:t>
            </a:r>
            <a:endParaRPr sz="6000" b="1" dirty="0"/>
          </a:p>
        </p:txBody>
      </p:sp>
      <p:sp>
        <p:nvSpPr>
          <p:cNvPr id="87" name="Google Shape;87;p14"/>
          <p:cNvSpPr txBox="1">
            <a:spLocks noGrp="1"/>
          </p:cNvSpPr>
          <p:nvPr>
            <p:ph type="body" idx="4294967295"/>
          </p:nvPr>
        </p:nvSpPr>
        <p:spPr>
          <a:xfrm>
            <a:off x="908087" y="2084389"/>
            <a:ext cx="7496297" cy="4414381"/>
          </a:xfrm>
          <a:prstGeom prst="rect">
            <a:avLst/>
          </a:prstGeom>
        </p:spPr>
        <p:txBody>
          <a:bodyPr spcFirstLastPara="1" wrap="square" lIns="91425" tIns="91425" rIns="91425" bIns="91425" anchor="t" anchorCtr="0">
            <a:noAutofit/>
          </a:bodyPr>
          <a:lstStyle/>
          <a:p>
            <a:pPr algn="just"/>
            <a:r>
              <a:rPr lang="es-PA" dirty="0"/>
              <a:t>Se refiere a la comunicación anormal entre dos superficies epitelizadas.</a:t>
            </a:r>
          </a:p>
          <a:p>
            <a:pPr marL="38100" indent="0" algn="just">
              <a:buNone/>
            </a:pPr>
            <a:endParaRPr lang="es-PA" dirty="0"/>
          </a:p>
          <a:p>
            <a:pPr marL="38100" indent="0" algn="just">
              <a:buNone/>
            </a:pPr>
            <a:endParaRPr lang="es-PA" dirty="0"/>
          </a:p>
          <a:p>
            <a:pPr algn="just"/>
            <a:r>
              <a:rPr lang="es-PA" dirty="0"/>
              <a:t>Complicación que más desgasta y frusta al cirujano. </a:t>
            </a:r>
          </a:p>
          <a:p>
            <a:pPr lvl="0" indent="-457200" algn="l" rtl="0">
              <a:spcBef>
                <a:spcPts val="600"/>
              </a:spcBef>
              <a:spcAft>
                <a:spcPts val="0"/>
              </a:spcAft>
              <a:buFont typeface="Wingdings" pitchFamily="2" charset="2"/>
              <a:buChar char="v"/>
            </a:pPr>
            <a:endParaRPr sz="2600"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pic>
        <p:nvPicPr>
          <p:cNvPr id="2" name="Imagen 1">
            <a:extLst>
              <a:ext uri="{FF2B5EF4-FFF2-40B4-BE49-F238E27FC236}">
                <a16:creationId xmlns:a16="http://schemas.microsoft.com/office/drawing/2014/main" id="{024053C7-9FBA-5642-8B0C-FAC874249989}"/>
              </a:ext>
            </a:extLst>
          </p:cNvPr>
          <p:cNvPicPr>
            <a:picLocks noChangeAspect="1"/>
          </p:cNvPicPr>
          <p:nvPr/>
        </p:nvPicPr>
        <p:blipFill>
          <a:blip r:embed="rId4"/>
          <a:stretch>
            <a:fillRect/>
          </a:stretch>
        </p:blipFill>
        <p:spPr>
          <a:xfrm>
            <a:off x="6327662" y="119338"/>
            <a:ext cx="2763299" cy="2184020"/>
          </a:xfrm>
          <a:prstGeom prst="ellipse">
            <a:avLst/>
          </a:prstGeom>
          <a:ln>
            <a:noFill/>
          </a:ln>
          <a:effectLst>
            <a:softEdge rad="112500"/>
          </a:effectLst>
        </p:spPr>
      </p:pic>
      <p:sp>
        <p:nvSpPr>
          <p:cNvPr id="10" name="CuadroTexto 9">
            <a:extLst>
              <a:ext uri="{FF2B5EF4-FFF2-40B4-BE49-F238E27FC236}">
                <a16:creationId xmlns:a16="http://schemas.microsoft.com/office/drawing/2014/main" id="{0A192195-28A7-FA4D-98E3-9BFC64A538D1}"/>
              </a:ext>
            </a:extLst>
          </p:cNvPr>
          <p:cNvSpPr txBox="1"/>
          <p:nvPr/>
        </p:nvSpPr>
        <p:spPr>
          <a:xfrm>
            <a:off x="359387" y="6418128"/>
            <a:ext cx="7976605" cy="507831"/>
          </a:xfrm>
          <a:prstGeom prst="rect">
            <a:avLst/>
          </a:prstGeom>
          <a:noFill/>
        </p:spPr>
        <p:txBody>
          <a:bodyPr wrap="square" rtlCol="0">
            <a:spAutoFit/>
          </a:bodyPr>
          <a:lstStyle/>
          <a:p>
            <a:r>
              <a:rPr lang="es-PA" sz="900" dirty="0"/>
              <a:t>Abscesos abdominales y fístulas entericas. Maingot's Abdominal Operations. Ed 12. Pag 216-34.</a:t>
            </a:r>
          </a:p>
          <a:p>
            <a:r>
              <a:rPr lang="es-PA" sz="900" dirty="0"/>
              <a:t>Fístulas Enterocutaneas. Enciclopedia de Cirugía Digestiva. F. Galindo y Col. Capítulo III-255.</a:t>
            </a:r>
          </a:p>
          <a:p>
            <a:pPr algn="just"/>
            <a:endParaRPr lang="es-PA" sz="9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119338"/>
            <a:ext cx="7813882" cy="154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sz="4800" b="1" dirty="0"/>
              <a:t>Diagnóstico </a:t>
            </a:r>
            <a:endParaRPr sz="4800" b="1" dirty="0"/>
          </a:p>
        </p:txBody>
      </p:sp>
      <p:sp>
        <p:nvSpPr>
          <p:cNvPr id="87" name="Google Shape;87;p14"/>
          <p:cNvSpPr txBox="1">
            <a:spLocks noGrp="1"/>
          </p:cNvSpPr>
          <p:nvPr>
            <p:ph type="body" idx="4294967295"/>
          </p:nvPr>
        </p:nvSpPr>
        <p:spPr>
          <a:xfrm>
            <a:off x="908087" y="1845317"/>
            <a:ext cx="8044997" cy="3282000"/>
          </a:xfrm>
          <a:prstGeom prst="rect">
            <a:avLst/>
          </a:prstGeom>
        </p:spPr>
        <p:txBody>
          <a:bodyPr spcFirstLastPara="1" wrap="square" lIns="91425" tIns="91425" rIns="91425" bIns="91425" anchor="t" anchorCtr="0">
            <a:noAutofit/>
          </a:bodyPr>
          <a:lstStyle/>
          <a:p>
            <a:r>
              <a:rPr lang="es-PA" i="1" dirty="0">
                <a:solidFill>
                  <a:schemeClr val="accent1">
                    <a:lumMod val="50000"/>
                  </a:schemeClr>
                </a:solidFill>
              </a:rPr>
              <a:t>Tomografía computada </a:t>
            </a:r>
          </a:p>
          <a:p>
            <a:r>
              <a:rPr lang="es-PA" dirty="0"/>
              <a:t>Descartar absceso o colecciones </a:t>
            </a:r>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spTree>
    <p:extLst>
      <p:ext uri="{BB962C8B-B14F-4D97-AF65-F5344CB8AC3E}">
        <p14:creationId xmlns:p14="http://schemas.microsoft.com/office/powerpoint/2010/main" val="4041050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1366ACF-E0BE-C240-B920-654BA5B8E20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PA" smtClean="0"/>
              <a:t>21</a:t>
            </a:fld>
            <a:endParaRPr lang="es-PA"/>
          </a:p>
        </p:txBody>
      </p:sp>
      <p:pic>
        <p:nvPicPr>
          <p:cNvPr id="3" name="Imagen 2">
            <a:extLst>
              <a:ext uri="{FF2B5EF4-FFF2-40B4-BE49-F238E27FC236}">
                <a16:creationId xmlns:a16="http://schemas.microsoft.com/office/drawing/2014/main" id="{4EC995F2-BB06-2441-A5CD-4D5CEDAB5F35}"/>
              </a:ext>
            </a:extLst>
          </p:cNvPr>
          <p:cNvPicPr>
            <a:picLocks noChangeAspect="1"/>
          </p:cNvPicPr>
          <p:nvPr/>
        </p:nvPicPr>
        <p:blipFill>
          <a:blip r:embed="rId2"/>
          <a:stretch>
            <a:fillRect/>
          </a:stretch>
        </p:blipFill>
        <p:spPr>
          <a:xfrm>
            <a:off x="0" y="-126609"/>
            <a:ext cx="9144000" cy="6459743"/>
          </a:xfrm>
          <a:prstGeom prst="rect">
            <a:avLst/>
          </a:prstGeom>
        </p:spPr>
      </p:pic>
    </p:spTree>
    <p:extLst>
      <p:ext uri="{BB962C8B-B14F-4D97-AF65-F5344CB8AC3E}">
        <p14:creationId xmlns:p14="http://schemas.microsoft.com/office/powerpoint/2010/main" val="118455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8"/>
          <p:cNvSpPr/>
          <p:nvPr/>
        </p:nvSpPr>
        <p:spPr>
          <a:xfrm>
            <a:off x="4860600" y="1212825"/>
            <a:ext cx="2470200" cy="24702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8"/>
          <p:cNvSpPr txBox="1">
            <a:spLocks noGrp="1"/>
          </p:cNvSpPr>
          <p:nvPr>
            <p:ph type="ctrTitle" idx="4294967295"/>
          </p:nvPr>
        </p:nvSpPr>
        <p:spPr>
          <a:xfrm>
            <a:off x="933782" y="549101"/>
            <a:ext cx="7281863" cy="154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sz="6000" b="1" dirty="0"/>
              <a:t>Manejo interdisciplinario </a:t>
            </a:r>
            <a:endParaRPr sz="6000" b="1" dirty="0"/>
          </a:p>
        </p:txBody>
      </p:sp>
      <p:cxnSp>
        <p:nvCxnSpPr>
          <p:cNvPr id="120" name="Google Shape;120;p18"/>
          <p:cNvCxnSpPr/>
          <p:nvPr/>
        </p:nvCxnSpPr>
        <p:spPr>
          <a:xfrm rot="10800000" flipH="1">
            <a:off x="6282450" y="705375"/>
            <a:ext cx="121500" cy="518700"/>
          </a:xfrm>
          <a:prstGeom prst="straightConnector1">
            <a:avLst/>
          </a:prstGeom>
          <a:noFill/>
          <a:ln w="9525" cap="flat" cmpd="sng">
            <a:solidFill>
              <a:srgbClr val="CFD8DC"/>
            </a:solidFill>
            <a:prstDash val="solid"/>
            <a:round/>
            <a:headEnd type="none" w="med" len="med"/>
            <a:tailEnd type="none" w="med" len="med"/>
          </a:ln>
        </p:spPr>
      </p:cxnSp>
      <p:cxnSp>
        <p:nvCxnSpPr>
          <p:cNvPr id="121" name="Google Shape;121;p18"/>
          <p:cNvCxnSpPr/>
          <p:nvPr/>
        </p:nvCxnSpPr>
        <p:spPr>
          <a:xfrm flipH="1">
            <a:off x="7133575" y="1483475"/>
            <a:ext cx="332400" cy="267600"/>
          </a:xfrm>
          <a:prstGeom prst="straightConnector1">
            <a:avLst/>
          </a:prstGeom>
          <a:noFill/>
          <a:ln w="9525" cap="flat" cmpd="sng">
            <a:solidFill>
              <a:srgbClr val="CFD8DC"/>
            </a:solidFill>
            <a:prstDash val="solid"/>
            <a:round/>
            <a:headEnd type="none" w="med" len="med"/>
            <a:tailEnd type="none" w="med" len="med"/>
          </a:ln>
        </p:spPr>
      </p:cxnSp>
      <p:cxnSp>
        <p:nvCxnSpPr>
          <p:cNvPr id="122" name="Google Shape;122;p18"/>
          <p:cNvCxnSpPr>
            <a:endCxn id="117" idx="6"/>
          </p:cNvCxnSpPr>
          <p:nvPr/>
        </p:nvCxnSpPr>
        <p:spPr>
          <a:xfrm flipH="1">
            <a:off x="7330800" y="2440126"/>
            <a:ext cx="1124100" cy="7800"/>
          </a:xfrm>
          <a:prstGeom prst="straightConnector1">
            <a:avLst/>
          </a:prstGeom>
          <a:noFill/>
          <a:ln w="9525" cap="flat" cmpd="sng">
            <a:solidFill>
              <a:srgbClr val="CFD8DC"/>
            </a:solidFill>
            <a:prstDash val="solid"/>
            <a:round/>
            <a:headEnd type="none" w="med" len="med"/>
            <a:tailEnd type="none" w="med" len="med"/>
          </a:ln>
        </p:spPr>
      </p:cxnSp>
      <p:sp>
        <p:nvSpPr>
          <p:cNvPr id="123" name="Google Shape;123;p18"/>
          <p:cNvSpPr/>
          <p:nvPr/>
        </p:nvSpPr>
        <p:spPr>
          <a:xfrm>
            <a:off x="5057825" y="1410050"/>
            <a:ext cx="2075700" cy="2075700"/>
          </a:xfrm>
          <a:prstGeom prst="ellipse">
            <a:avLst/>
          </a:prstGeom>
          <a:noFill/>
          <a:ln w="19050"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8"/>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pic>
        <p:nvPicPr>
          <p:cNvPr id="2" name="Imagen 1">
            <a:extLst>
              <a:ext uri="{FF2B5EF4-FFF2-40B4-BE49-F238E27FC236}">
                <a16:creationId xmlns:a16="http://schemas.microsoft.com/office/drawing/2014/main" id="{C196B650-E35A-1547-BCB3-BA06323B297D}"/>
              </a:ext>
            </a:extLst>
          </p:cNvPr>
          <p:cNvPicPr>
            <a:picLocks noChangeAspect="1"/>
          </p:cNvPicPr>
          <p:nvPr/>
        </p:nvPicPr>
        <p:blipFill>
          <a:blip r:embed="rId3"/>
          <a:stretch>
            <a:fillRect/>
          </a:stretch>
        </p:blipFill>
        <p:spPr>
          <a:xfrm>
            <a:off x="2583913" y="2440126"/>
            <a:ext cx="4356100" cy="3810000"/>
          </a:xfrm>
          <a:prstGeom prst="rect">
            <a:avLst/>
          </a:prstGeom>
        </p:spPr>
      </p:pic>
    </p:spTree>
    <p:extLst>
      <p:ext uri="{BB962C8B-B14F-4D97-AF65-F5344CB8AC3E}">
        <p14:creationId xmlns:p14="http://schemas.microsoft.com/office/powerpoint/2010/main" val="208799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119338"/>
            <a:ext cx="7813882" cy="154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sz="4800" b="1" dirty="0"/>
              <a:t>Tratamiento Conservador  </a:t>
            </a:r>
            <a:endParaRPr sz="4800" b="1" dirty="0"/>
          </a:p>
        </p:txBody>
      </p:sp>
      <p:sp>
        <p:nvSpPr>
          <p:cNvPr id="87" name="Google Shape;87;p14"/>
          <p:cNvSpPr txBox="1">
            <a:spLocks noGrp="1"/>
          </p:cNvSpPr>
          <p:nvPr>
            <p:ph type="body" idx="4294967295"/>
          </p:nvPr>
        </p:nvSpPr>
        <p:spPr>
          <a:xfrm>
            <a:off x="908087" y="1845317"/>
            <a:ext cx="8044997" cy="3282000"/>
          </a:xfrm>
          <a:prstGeom prst="rect">
            <a:avLst/>
          </a:prstGeom>
        </p:spPr>
        <p:txBody>
          <a:bodyPr spcFirstLastPara="1" wrap="square" lIns="91425" tIns="91425" rIns="91425" bIns="91425" anchor="t" anchorCtr="0">
            <a:noAutofit/>
          </a:bodyPr>
          <a:lstStyle/>
          <a:p>
            <a:r>
              <a:rPr lang="es-PA" b="1" i="1" dirty="0">
                <a:solidFill>
                  <a:srgbClr val="FF0000"/>
                </a:solidFill>
              </a:rPr>
              <a:t>Cierre espontáneo </a:t>
            </a:r>
          </a:p>
          <a:p>
            <a:endParaRPr lang="es-PA" b="1" i="1" dirty="0">
              <a:solidFill>
                <a:srgbClr val="FF0000"/>
              </a:solidFill>
            </a:endParaRPr>
          </a:p>
          <a:p>
            <a:r>
              <a:rPr lang="es-PA" dirty="0"/>
              <a:t>Corrección de líquidos y electrolitos</a:t>
            </a:r>
          </a:p>
          <a:p>
            <a:r>
              <a:rPr lang="es-PA" dirty="0"/>
              <a:t>Controlar infección </a:t>
            </a:r>
          </a:p>
          <a:p>
            <a:r>
              <a:rPr lang="es-PA" dirty="0"/>
              <a:t>Apoyo nutricional</a:t>
            </a:r>
          </a:p>
          <a:p>
            <a:r>
              <a:rPr lang="es-PA" dirty="0"/>
              <a:t>Control de drenaje</a:t>
            </a:r>
          </a:p>
          <a:p>
            <a:r>
              <a:rPr lang="es-PA" dirty="0"/>
              <a:t>Protección de la piel</a:t>
            </a:r>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spTree>
    <p:extLst>
      <p:ext uri="{BB962C8B-B14F-4D97-AF65-F5344CB8AC3E}">
        <p14:creationId xmlns:p14="http://schemas.microsoft.com/office/powerpoint/2010/main" val="880971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119338"/>
            <a:ext cx="7813882" cy="154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sz="4800" b="1" dirty="0"/>
              <a:t>Control de Infección </a:t>
            </a:r>
            <a:endParaRPr sz="4800" b="1" dirty="0"/>
          </a:p>
        </p:txBody>
      </p:sp>
      <p:sp>
        <p:nvSpPr>
          <p:cNvPr id="87" name="Google Shape;87;p14"/>
          <p:cNvSpPr txBox="1">
            <a:spLocks noGrp="1"/>
          </p:cNvSpPr>
          <p:nvPr>
            <p:ph type="body" idx="4294967295"/>
          </p:nvPr>
        </p:nvSpPr>
        <p:spPr>
          <a:xfrm>
            <a:off x="908087" y="1845317"/>
            <a:ext cx="7496297" cy="3282000"/>
          </a:xfrm>
          <a:prstGeom prst="rect">
            <a:avLst/>
          </a:prstGeom>
        </p:spPr>
        <p:txBody>
          <a:bodyPr spcFirstLastPara="1" wrap="square" lIns="91425" tIns="91425" rIns="91425" bIns="91425" anchor="t" anchorCtr="0">
            <a:noAutofit/>
          </a:bodyPr>
          <a:lstStyle/>
          <a:p>
            <a:pPr algn="just"/>
            <a:r>
              <a:rPr lang="es-PA" dirty="0"/>
              <a:t>Abscesos intraabdominales: excluirlos por TC con doble contraste. Si tiene se debe realizar drenaje percutáneo.</a:t>
            </a:r>
          </a:p>
          <a:p>
            <a:pPr algn="just"/>
            <a:endParaRPr lang="es-PA" dirty="0"/>
          </a:p>
          <a:p>
            <a:pPr algn="just"/>
            <a:r>
              <a:rPr lang="es-PA" dirty="0"/>
              <a:t>Antibióticos: sólo se utilizan cuando hay infección y es necesario.</a:t>
            </a:r>
          </a:p>
          <a:p>
            <a:pPr algn="just"/>
            <a:endParaRPr lang="es-PA" dirty="0"/>
          </a:p>
          <a:p>
            <a:pPr algn="just"/>
            <a:r>
              <a:rPr lang="es-PA" dirty="0"/>
              <a:t>Heridas infectadas</a:t>
            </a:r>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spTree>
    <p:extLst>
      <p:ext uri="{BB962C8B-B14F-4D97-AF65-F5344CB8AC3E}">
        <p14:creationId xmlns:p14="http://schemas.microsoft.com/office/powerpoint/2010/main" val="2818671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908D6E6-CAC4-344E-ACCD-4C59C4E16F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PA" smtClean="0"/>
              <a:t>25</a:t>
            </a:fld>
            <a:endParaRPr lang="es-PA"/>
          </a:p>
        </p:txBody>
      </p:sp>
      <p:pic>
        <p:nvPicPr>
          <p:cNvPr id="3" name="Imagen 2">
            <a:extLst>
              <a:ext uri="{FF2B5EF4-FFF2-40B4-BE49-F238E27FC236}">
                <a16:creationId xmlns:a16="http://schemas.microsoft.com/office/drawing/2014/main" id="{6BB87431-2787-2B4A-A22B-4EFBEADF648E}"/>
              </a:ext>
            </a:extLst>
          </p:cNvPr>
          <p:cNvPicPr>
            <a:picLocks noChangeAspect="1"/>
          </p:cNvPicPr>
          <p:nvPr/>
        </p:nvPicPr>
        <p:blipFill>
          <a:blip r:embed="rId2"/>
          <a:stretch>
            <a:fillRect/>
          </a:stretch>
        </p:blipFill>
        <p:spPr>
          <a:xfrm>
            <a:off x="1728928" y="1935480"/>
            <a:ext cx="6172200" cy="3456432"/>
          </a:xfrm>
          <a:prstGeom prst="rect">
            <a:avLst/>
          </a:prstGeom>
        </p:spPr>
      </p:pic>
      <p:sp>
        <p:nvSpPr>
          <p:cNvPr id="4" name="Google Shape;85;p14">
            <a:extLst>
              <a:ext uri="{FF2B5EF4-FFF2-40B4-BE49-F238E27FC236}">
                <a16:creationId xmlns:a16="http://schemas.microsoft.com/office/drawing/2014/main" id="{4E276011-9ACB-7F42-AE61-DC2D09D5B77E}"/>
              </a:ext>
            </a:extLst>
          </p:cNvPr>
          <p:cNvSpPr txBox="1">
            <a:spLocks/>
          </p:cNvSpPr>
          <p:nvPr/>
        </p:nvSpPr>
        <p:spPr>
          <a:xfrm>
            <a:off x="908087" y="119338"/>
            <a:ext cx="7813882" cy="1546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1pPr>
            <a:lvl2pPr marR="0" lvl="1"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2pPr>
            <a:lvl3pPr marR="0" lvl="2"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3pPr>
            <a:lvl4pPr marR="0" lvl="3"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4pPr>
            <a:lvl5pPr marR="0" lvl="4"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5pPr>
            <a:lvl6pPr marR="0" lvl="5"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6pPr>
            <a:lvl7pPr marR="0" lvl="6"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7pPr>
            <a:lvl8pPr marR="0" lvl="7"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8pPr>
            <a:lvl9pPr marR="0" lvl="8"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9pPr>
          </a:lstStyle>
          <a:p>
            <a:pPr algn="ctr"/>
            <a:r>
              <a:rPr lang="es-ES" sz="4800" b="1" dirty="0"/>
              <a:t>Nutrición </a:t>
            </a:r>
          </a:p>
        </p:txBody>
      </p:sp>
      <p:sp>
        <p:nvSpPr>
          <p:cNvPr id="5" name="Google Shape;87;p14">
            <a:extLst>
              <a:ext uri="{FF2B5EF4-FFF2-40B4-BE49-F238E27FC236}">
                <a16:creationId xmlns:a16="http://schemas.microsoft.com/office/drawing/2014/main" id="{F673AB6E-FA64-D846-95EB-1FDA7CE1AE50}"/>
              </a:ext>
            </a:extLst>
          </p:cNvPr>
          <p:cNvSpPr txBox="1">
            <a:spLocks/>
          </p:cNvSpPr>
          <p:nvPr/>
        </p:nvSpPr>
        <p:spPr>
          <a:xfrm>
            <a:off x="528815" y="5391912"/>
            <a:ext cx="7496297" cy="3282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CFD8DC"/>
              </a:buClr>
              <a:buSzPts val="3000"/>
              <a:buFont typeface="Source Sans Pro"/>
              <a:buChar char="◎"/>
              <a:defRPr sz="3000" b="0" i="0" u="none" strike="noStrike" cap="none">
                <a:solidFill>
                  <a:srgbClr val="26323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CFD8DC"/>
              </a:buClr>
              <a:buSzPts val="2400"/>
              <a:buFont typeface="Source Sans Pro"/>
              <a:buChar char="○"/>
              <a:defRPr sz="2400" b="0" i="0" u="none" strike="noStrike" cap="none">
                <a:solidFill>
                  <a:srgbClr val="26323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CFD8DC"/>
              </a:buClr>
              <a:buSzPts val="2400"/>
              <a:buFont typeface="Source Sans Pro"/>
              <a:buChar char="◉"/>
              <a:defRPr sz="2400" b="0" i="0" u="none" strike="noStrike" cap="none">
                <a:solidFill>
                  <a:srgbClr val="26323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9pPr>
          </a:lstStyle>
          <a:p>
            <a:pPr algn="just"/>
            <a:r>
              <a:rPr lang="es-PA" dirty="0"/>
              <a:t>Pilar fundamental </a:t>
            </a:r>
          </a:p>
        </p:txBody>
      </p:sp>
    </p:spTree>
    <p:extLst>
      <p:ext uri="{BB962C8B-B14F-4D97-AF65-F5344CB8AC3E}">
        <p14:creationId xmlns:p14="http://schemas.microsoft.com/office/powerpoint/2010/main" val="1281135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4365735-2797-8B40-A533-AD16E3850C8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PA" smtClean="0"/>
              <a:t>26</a:t>
            </a:fld>
            <a:endParaRPr lang="es-PA"/>
          </a:p>
        </p:txBody>
      </p:sp>
      <p:pic>
        <p:nvPicPr>
          <p:cNvPr id="3" name="Imagen 2">
            <a:extLst>
              <a:ext uri="{FF2B5EF4-FFF2-40B4-BE49-F238E27FC236}">
                <a16:creationId xmlns:a16="http://schemas.microsoft.com/office/drawing/2014/main" id="{D6D0B3BA-0DF6-874C-8E97-2B40ADF823F2}"/>
              </a:ext>
            </a:extLst>
          </p:cNvPr>
          <p:cNvPicPr>
            <a:picLocks noChangeAspect="1"/>
          </p:cNvPicPr>
          <p:nvPr/>
        </p:nvPicPr>
        <p:blipFill>
          <a:blip r:embed="rId3"/>
          <a:stretch>
            <a:fillRect/>
          </a:stretch>
        </p:blipFill>
        <p:spPr>
          <a:xfrm>
            <a:off x="0" y="705650"/>
            <a:ext cx="9144000" cy="4560876"/>
          </a:xfrm>
          <a:prstGeom prst="rect">
            <a:avLst/>
          </a:prstGeom>
        </p:spPr>
      </p:pic>
    </p:spTree>
    <p:extLst>
      <p:ext uri="{BB962C8B-B14F-4D97-AF65-F5344CB8AC3E}">
        <p14:creationId xmlns:p14="http://schemas.microsoft.com/office/powerpoint/2010/main" val="3961233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663708"/>
            <a:ext cx="7813882" cy="1546500"/>
          </a:xfrm>
          <a:prstGeom prst="rect">
            <a:avLst/>
          </a:prstGeom>
        </p:spPr>
        <p:txBody>
          <a:bodyPr spcFirstLastPara="1" wrap="square" lIns="91425" tIns="91425" rIns="91425" bIns="91425" anchor="b" anchorCtr="0">
            <a:noAutofit/>
          </a:bodyPr>
          <a:lstStyle/>
          <a:p>
            <a:pPr algn="ctr"/>
            <a:br>
              <a:rPr lang="es-PA" sz="4800" dirty="0"/>
            </a:br>
            <a:br>
              <a:rPr lang="es-PA" sz="4800" dirty="0"/>
            </a:br>
            <a:r>
              <a:rPr lang="es-PA" sz="4800" dirty="0"/>
              <a:t>Objetivos </a:t>
            </a:r>
            <a:br>
              <a:rPr lang="es-PA" dirty="0"/>
            </a:br>
            <a:endParaRPr sz="4800" b="1" dirty="0"/>
          </a:p>
        </p:txBody>
      </p:sp>
      <p:sp>
        <p:nvSpPr>
          <p:cNvPr id="87" name="Google Shape;87;p14"/>
          <p:cNvSpPr txBox="1">
            <a:spLocks noGrp="1"/>
          </p:cNvSpPr>
          <p:nvPr>
            <p:ph type="body" idx="4294967295"/>
          </p:nvPr>
        </p:nvSpPr>
        <p:spPr>
          <a:xfrm>
            <a:off x="908087" y="1845317"/>
            <a:ext cx="7496297" cy="3282000"/>
          </a:xfrm>
          <a:prstGeom prst="rect">
            <a:avLst/>
          </a:prstGeom>
        </p:spPr>
        <p:txBody>
          <a:bodyPr spcFirstLastPara="1" wrap="square" lIns="91425" tIns="91425" rIns="91425" bIns="91425" anchor="t" anchorCtr="0">
            <a:noAutofit/>
          </a:bodyPr>
          <a:lstStyle/>
          <a:p>
            <a:pPr marL="38100" indent="0" algn="just">
              <a:buNone/>
            </a:pPr>
            <a:endParaRPr lang="es-PA" dirty="0"/>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27</a:t>
            </a:fld>
            <a:endParaRPr/>
          </a:p>
        </p:txBody>
      </p:sp>
      <p:sp>
        <p:nvSpPr>
          <p:cNvPr id="9" name="Google Shape;87;p14">
            <a:extLst>
              <a:ext uri="{FF2B5EF4-FFF2-40B4-BE49-F238E27FC236}">
                <a16:creationId xmlns:a16="http://schemas.microsoft.com/office/drawing/2014/main" id="{609429EB-E2C6-7D42-9B46-BBDED8BD6B70}"/>
              </a:ext>
            </a:extLst>
          </p:cNvPr>
          <p:cNvSpPr txBox="1">
            <a:spLocks/>
          </p:cNvSpPr>
          <p:nvPr/>
        </p:nvSpPr>
        <p:spPr>
          <a:xfrm>
            <a:off x="1060487" y="1997717"/>
            <a:ext cx="7496297" cy="3282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CFD8DC"/>
              </a:buClr>
              <a:buSzPts val="3000"/>
              <a:buFont typeface="Source Sans Pro"/>
              <a:buChar char="◎"/>
              <a:defRPr sz="3000" b="0" i="0" u="none" strike="noStrike" cap="none">
                <a:solidFill>
                  <a:srgbClr val="26323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CFD8DC"/>
              </a:buClr>
              <a:buSzPts val="2400"/>
              <a:buFont typeface="Source Sans Pro"/>
              <a:buChar char="○"/>
              <a:defRPr sz="2400" b="0" i="0" u="none" strike="noStrike" cap="none">
                <a:solidFill>
                  <a:srgbClr val="26323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CFD8DC"/>
              </a:buClr>
              <a:buSzPts val="2400"/>
              <a:buFont typeface="Source Sans Pro"/>
              <a:buChar char="◉"/>
              <a:defRPr sz="2400" b="0" i="0" u="none" strike="noStrike" cap="none">
                <a:solidFill>
                  <a:srgbClr val="26323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9pPr>
          </a:lstStyle>
          <a:p>
            <a:endParaRPr lang="es-PA" dirty="0"/>
          </a:p>
        </p:txBody>
      </p:sp>
      <p:sp>
        <p:nvSpPr>
          <p:cNvPr id="10" name="Google Shape;87;p14">
            <a:extLst>
              <a:ext uri="{FF2B5EF4-FFF2-40B4-BE49-F238E27FC236}">
                <a16:creationId xmlns:a16="http://schemas.microsoft.com/office/drawing/2014/main" id="{DC219C18-80C0-F844-845C-A4850C8E2959}"/>
              </a:ext>
            </a:extLst>
          </p:cNvPr>
          <p:cNvSpPr txBox="1">
            <a:spLocks/>
          </p:cNvSpPr>
          <p:nvPr/>
        </p:nvSpPr>
        <p:spPr>
          <a:xfrm>
            <a:off x="790028" y="1601417"/>
            <a:ext cx="7496297" cy="3282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CFD8DC"/>
              </a:buClr>
              <a:buSzPts val="3000"/>
              <a:buFont typeface="Source Sans Pro"/>
              <a:buChar char="◎"/>
              <a:defRPr sz="3000" b="0" i="0" u="none" strike="noStrike" cap="none">
                <a:solidFill>
                  <a:srgbClr val="26323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CFD8DC"/>
              </a:buClr>
              <a:buSzPts val="2400"/>
              <a:buFont typeface="Source Sans Pro"/>
              <a:buChar char="○"/>
              <a:defRPr sz="2400" b="0" i="0" u="none" strike="noStrike" cap="none">
                <a:solidFill>
                  <a:srgbClr val="26323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CFD8DC"/>
              </a:buClr>
              <a:buSzPts val="2400"/>
              <a:buFont typeface="Source Sans Pro"/>
              <a:buChar char="◉"/>
              <a:defRPr sz="2400" b="0" i="0" u="none" strike="noStrike" cap="none">
                <a:solidFill>
                  <a:srgbClr val="26323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CFD8DC"/>
              </a:buClr>
              <a:buSzPts val="1800"/>
              <a:buFont typeface="Source Sans Pro"/>
              <a:buChar char="■"/>
              <a:defRPr sz="1800" b="0" i="0" u="none" strike="noStrike" cap="none">
                <a:solidFill>
                  <a:srgbClr val="263238"/>
                </a:solidFill>
                <a:latin typeface="Source Sans Pro"/>
                <a:ea typeface="Source Sans Pro"/>
                <a:cs typeface="Source Sans Pro"/>
                <a:sym typeface="Source Sans Pro"/>
              </a:defRPr>
            </a:lvl9pPr>
          </a:lstStyle>
          <a:p>
            <a:pPr algn="just"/>
            <a:r>
              <a:rPr lang="es-PA" dirty="0"/>
              <a:t>Proporcionar los requerimientos calóricos estimados. </a:t>
            </a:r>
          </a:p>
          <a:p>
            <a:pPr algn="just"/>
            <a:endParaRPr lang="es-PA" dirty="0"/>
          </a:p>
          <a:p>
            <a:pPr algn="just"/>
            <a:r>
              <a:rPr lang="es-PA" dirty="0"/>
              <a:t>Mantener el equilibrio de líquidos y electrólitos. </a:t>
            </a:r>
          </a:p>
          <a:p>
            <a:pPr algn="just"/>
            <a:endParaRPr lang="es-PA" dirty="0"/>
          </a:p>
          <a:p>
            <a:pPr algn="just"/>
            <a:r>
              <a:rPr lang="es-PA" dirty="0"/>
              <a:t>Mejorar el cierre espontáneo de la FEC siempre que sea posible. </a:t>
            </a:r>
          </a:p>
          <a:p>
            <a:endParaRPr lang="es-PA" dirty="0"/>
          </a:p>
        </p:txBody>
      </p:sp>
    </p:spTree>
    <p:extLst>
      <p:ext uri="{BB962C8B-B14F-4D97-AF65-F5344CB8AC3E}">
        <p14:creationId xmlns:p14="http://schemas.microsoft.com/office/powerpoint/2010/main" val="112407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862031" y="266426"/>
            <a:ext cx="7813882" cy="1546500"/>
          </a:xfrm>
          <a:prstGeom prst="rect">
            <a:avLst/>
          </a:prstGeom>
        </p:spPr>
        <p:txBody>
          <a:bodyPr spcFirstLastPara="1" wrap="square" lIns="91425" tIns="91425" rIns="91425" bIns="91425" anchor="b" anchorCtr="0">
            <a:noAutofit/>
          </a:bodyPr>
          <a:lstStyle/>
          <a:p>
            <a:pPr algn="ctr"/>
            <a:br>
              <a:rPr lang="es-PA" sz="4800" dirty="0"/>
            </a:br>
            <a:br>
              <a:rPr lang="es-PA" sz="4800" dirty="0"/>
            </a:br>
            <a:r>
              <a:rPr lang="es-PA" sz="4800" dirty="0"/>
              <a:t>Apoyo Nutricional</a:t>
            </a:r>
            <a:br>
              <a:rPr lang="es-PA" dirty="0"/>
            </a:br>
            <a:endParaRPr sz="4800" b="1" dirty="0"/>
          </a:p>
        </p:txBody>
      </p:sp>
      <p:sp>
        <p:nvSpPr>
          <p:cNvPr id="87" name="Google Shape;87;p14"/>
          <p:cNvSpPr txBox="1">
            <a:spLocks noGrp="1"/>
          </p:cNvSpPr>
          <p:nvPr>
            <p:ph type="body" idx="4294967295"/>
          </p:nvPr>
        </p:nvSpPr>
        <p:spPr>
          <a:xfrm>
            <a:off x="862031" y="4002471"/>
            <a:ext cx="7496297" cy="2330663"/>
          </a:xfrm>
          <a:prstGeom prst="rect">
            <a:avLst/>
          </a:prstGeom>
        </p:spPr>
        <p:txBody>
          <a:bodyPr spcFirstLastPara="1" wrap="square" lIns="91425" tIns="91425" rIns="91425" bIns="91425" anchor="t" anchorCtr="0">
            <a:noAutofit/>
          </a:bodyPr>
          <a:lstStyle/>
          <a:p>
            <a:pPr algn="just"/>
            <a:endParaRPr lang="es-PA" dirty="0"/>
          </a:p>
          <a:p>
            <a:pPr algn="just"/>
            <a:r>
              <a:rPr lang="es-PA" dirty="0"/>
              <a:t>Nada por boca.</a:t>
            </a:r>
          </a:p>
          <a:p>
            <a:pPr algn="just"/>
            <a:r>
              <a:rPr lang="es-PA" dirty="0"/>
              <a:t>Nutrición parenteral total.  </a:t>
            </a:r>
          </a:p>
          <a:p>
            <a:pPr algn="just"/>
            <a:endParaRPr lang="es-PA" dirty="0"/>
          </a:p>
          <a:p>
            <a:pPr marL="38100" indent="0" algn="just">
              <a:buNone/>
            </a:pPr>
            <a:r>
              <a:rPr lang="es-PA" dirty="0"/>
              <a:t> </a:t>
            </a:r>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28</a:t>
            </a:fld>
            <a:endParaRPr/>
          </a:p>
        </p:txBody>
      </p:sp>
      <p:pic>
        <p:nvPicPr>
          <p:cNvPr id="2" name="Imagen 1">
            <a:extLst>
              <a:ext uri="{FF2B5EF4-FFF2-40B4-BE49-F238E27FC236}">
                <a16:creationId xmlns:a16="http://schemas.microsoft.com/office/drawing/2014/main" id="{02F4303E-AAD0-E24D-A63B-630CC87FE724}"/>
              </a:ext>
            </a:extLst>
          </p:cNvPr>
          <p:cNvPicPr>
            <a:picLocks noChangeAspect="1"/>
          </p:cNvPicPr>
          <p:nvPr/>
        </p:nvPicPr>
        <p:blipFill>
          <a:blip r:embed="rId3"/>
          <a:stretch>
            <a:fillRect/>
          </a:stretch>
        </p:blipFill>
        <p:spPr>
          <a:xfrm>
            <a:off x="1951894" y="1245415"/>
            <a:ext cx="5060081" cy="2904638"/>
          </a:xfrm>
          <a:prstGeom prst="rect">
            <a:avLst/>
          </a:prstGeom>
        </p:spPr>
      </p:pic>
    </p:spTree>
    <p:extLst>
      <p:ext uri="{BB962C8B-B14F-4D97-AF65-F5344CB8AC3E}">
        <p14:creationId xmlns:p14="http://schemas.microsoft.com/office/powerpoint/2010/main" val="309342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663708"/>
            <a:ext cx="7813882" cy="1546500"/>
          </a:xfrm>
          <a:prstGeom prst="rect">
            <a:avLst/>
          </a:prstGeom>
        </p:spPr>
        <p:txBody>
          <a:bodyPr spcFirstLastPara="1" wrap="square" lIns="91425" tIns="91425" rIns="91425" bIns="91425" anchor="b" anchorCtr="0">
            <a:noAutofit/>
          </a:bodyPr>
          <a:lstStyle/>
          <a:p>
            <a:pPr algn="ctr"/>
            <a:br>
              <a:rPr lang="es-PA" sz="4800" dirty="0"/>
            </a:br>
            <a:br>
              <a:rPr lang="es-PA" sz="4800" dirty="0"/>
            </a:br>
            <a:r>
              <a:rPr lang="es-PA" sz="4800" dirty="0"/>
              <a:t>Nutrición enteral </a:t>
            </a:r>
            <a:br>
              <a:rPr lang="es-PA" dirty="0"/>
            </a:br>
            <a:endParaRPr sz="4800" b="1" dirty="0"/>
          </a:p>
        </p:txBody>
      </p:sp>
      <p:sp>
        <p:nvSpPr>
          <p:cNvPr id="87" name="Google Shape;87;p14"/>
          <p:cNvSpPr txBox="1">
            <a:spLocks noGrp="1"/>
          </p:cNvSpPr>
          <p:nvPr>
            <p:ph type="body" idx="4294967295"/>
          </p:nvPr>
        </p:nvSpPr>
        <p:spPr>
          <a:xfrm>
            <a:off x="692365" y="1599591"/>
            <a:ext cx="7496297" cy="2589637"/>
          </a:xfrm>
          <a:prstGeom prst="rect">
            <a:avLst/>
          </a:prstGeom>
        </p:spPr>
        <p:txBody>
          <a:bodyPr spcFirstLastPara="1" wrap="square" lIns="91425" tIns="91425" rIns="91425" bIns="91425" anchor="t" anchorCtr="0">
            <a:noAutofit/>
          </a:bodyPr>
          <a:lstStyle/>
          <a:p>
            <a:pPr algn="just"/>
            <a:r>
              <a:rPr lang="es-PA" dirty="0"/>
              <a:t>Uso de dieta oral o Nutrición Enteral (NE) se ha propuesto como un medio para alimentar al paciente y preservar la integridad de la mucosa intestinal. </a:t>
            </a:r>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pic>
        <p:nvPicPr>
          <p:cNvPr id="2" name="Imagen 1">
            <a:extLst>
              <a:ext uri="{FF2B5EF4-FFF2-40B4-BE49-F238E27FC236}">
                <a16:creationId xmlns:a16="http://schemas.microsoft.com/office/drawing/2014/main" id="{46874967-421D-8044-8F1A-3AAC478A1F33}"/>
              </a:ext>
            </a:extLst>
          </p:cNvPr>
          <p:cNvPicPr>
            <a:picLocks noChangeAspect="1"/>
          </p:cNvPicPr>
          <p:nvPr/>
        </p:nvPicPr>
        <p:blipFill>
          <a:blip r:embed="rId3"/>
          <a:stretch>
            <a:fillRect/>
          </a:stretch>
        </p:blipFill>
        <p:spPr>
          <a:xfrm>
            <a:off x="2462857" y="3805667"/>
            <a:ext cx="4421089" cy="2947393"/>
          </a:xfrm>
          <a:prstGeom prst="rect">
            <a:avLst/>
          </a:prstGeom>
        </p:spPr>
      </p:pic>
    </p:spTree>
    <p:extLst>
      <p:ext uri="{BB962C8B-B14F-4D97-AF65-F5344CB8AC3E}">
        <p14:creationId xmlns:p14="http://schemas.microsoft.com/office/powerpoint/2010/main" val="2113479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1"/>
        <p:cNvGrpSpPr/>
        <p:nvPr/>
      </p:nvGrpSpPr>
      <p:grpSpPr>
        <a:xfrm>
          <a:off x="0" y="0"/>
          <a:ext cx="0" cy="0"/>
          <a:chOff x="0" y="0"/>
          <a:chExt cx="0" cy="0"/>
        </a:xfrm>
      </p:grpSpPr>
      <p:pic>
        <p:nvPicPr>
          <p:cNvPr id="222" name="Google Shape;222;p26" descr="mapa_linea_n-01.png"/>
          <p:cNvPicPr preferRelativeResize="0"/>
          <p:nvPr/>
        </p:nvPicPr>
        <p:blipFill>
          <a:blip r:embed="rId4">
            <a:alphaModFix/>
          </a:blip>
          <a:stretch>
            <a:fillRect/>
          </a:stretch>
        </p:blipFill>
        <p:spPr>
          <a:xfrm>
            <a:off x="0" y="1118616"/>
            <a:ext cx="9144000" cy="4620768"/>
          </a:xfrm>
          <a:prstGeom prst="rect">
            <a:avLst/>
          </a:prstGeom>
          <a:noFill/>
          <a:ln>
            <a:noFill/>
          </a:ln>
        </p:spPr>
      </p:pic>
      <p:sp>
        <p:nvSpPr>
          <p:cNvPr id="223" name="Google Shape;223;p26"/>
          <p:cNvSpPr txBox="1">
            <a:spLocks noGrp="1"/>
          </p:cNvSpPr>
          <p:nvPr>
            <p:ph type="title"/>
          </p:nvPr>
        </p:nvSpPr>
        <p:spPr>
          <a:xfrm>
            <a:off x="587276" y="146553"/>
            <a:ext cx="7571700" cy="93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3600" dirty="0"/>
              <a:t>Epidemiología </a:t>
            </a:r>
            <a:endParaRPr sz="3600" dirty="0"/>
          </a:p>
        </p:txBody>
      </p:sp>
      <p:grpSp>
        <p:nvGrpSpPr>
          <p:cNvPr id="225" name="Google Shape;225;p26"/>
          <p:cNvGrpSpPr/>
          <p:nvPr/>
        </p:nvGrpSpPr>
        <p:grpSpPr>
          <a:xfrm>
            <a:off x="724273" y="2585914"/>
            <a:ext cx="240435" cy="240435"/>
            <a:chOff x="3683125" y="481100"/>
            <a:chExt cx="270000" cy="270000"/>
          </a:xfrm>
        </p:grpSpPr>
        <p:sp>
          <p:nvSpPr>
            <p:cNvPr id="226" name="Google Shape;226;p26"/>
            <p:cNvSpPr/>
            <p:nvPr/>
          </p:nvSpPr>
          <p:spPr>
            <a:xfrm>
              <a:off x="3683125" y="481100"/>
              <a:ext cx="270000" cy="270000"/>
            </a:xfrm>
            <a:prstGeom prst="ellipse">
              <a:avLst/>
            </a:prstGeom>
            <a:noFill/>
            <a:ln w="28575"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6"/>
            <p:cNvSpPr/>
            <p:nvPr/>
          </p:nvSpPr>
          <p:spPr>
            <a:xfrm>
              <a:off x="3737075" y="535050"/>
              <a:ext cx="162000" cy="1620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26"/>
          <p:cNvGrpSpPr/>
          <p:nvPr/>
        </p:nvGrpSpPr>
        <p:grpSpPr>
          <a:xfrm>
            <a:off x="2416673" y="4562239"/>
            <a:ext cx="240435" cy="240435"/>
            <a:chOff x="3683125" y="481100"/>
            <a:chExt cx="270000" cy="270000"/>
          </a:xfrm>
        </p:grpSpPr>
        <p:sp>
          <p:nvSpPr>
            <p:cNvPr id="229" name="Google Shape;229;p26"/>
            <p:cNvSpPr/>
            <p:nvPr/>
          </p:nvSpPr>
          <p:spPr>
            <a:xfrm>
              <a:off x="3683125" y="481100"/>
              <a:ext cx="270000" cy="270000"/>
            </a:xfrm>
            <a:prstGeom prst="ellipse">
              <a:avLst/>
            </a:prstGeom>
            <a:noFill/>
            <a:ln w="28575"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6"/>
            <p:cNvSpPr/>
            <p:nvPr/>
          </p:nvSpPr>
          <p:spPr>
            <a:xfrm>
              <a:off x="3737075" y="535050"/>
              <a:ext cx="162000" cy="1620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231;p26"/>
          <p:cNvGrpSpPr/>
          <p:nvPr/>
        </p:nvGrpSpPr>
        <p:grpSpPr>
          <a:xfrm>
            <a:off x="3744723" y="2388114"/>
            <a:ext cx="240435" cy="240435"/>
            <a:chOff x="3683125" y="481100"/>
            <a:chExt cx="270000" cy="270000"/>
          </a:xfrm>
        </p:grpSpPr>
        <p:sp>
          <p:nvSpPr>
            <p:cNvPr id="232" name="Google Shape;232;p26"/>
            <p:cNvSpPr/>
            <p:nvPr/>
          </p:nvSpPr>
          <p:spPr>
            <a:xfrm>
              <a:off x="3683125" y="481100"/>
              <a:ext cx="270000" cy="270000"/>
            </a:xfrm>
            <a:prstGeom prst="ellipse">
              <a:avLst/>
            </a:prstGeom>
            <a:noFill/>
            <a:ln w="28575"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6"/>
            <p:cNvSpPr/>
            <p:nvPr/>
          </p:nvSpPr>
          <p:spPr>
            <a:xfrm>
              <a:off x="3737075" y="535050"/>
              <a:ext cx="162000" cy="1620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26"/>
          <p:cNvGrpSpPr/>
          <p:nvPr/>
        </p:nvGrpSpPr>
        <p:grpSpPr>
          <a:xfrm>
            <a:off x="4180823" y="3354389"/>
            <a:ext cx="240435" cy="240435"/>
            <a:chOff x="3683125" y="481100"/>
            <a:chExt cx="270000" cy="270000"/>
          </a:xfrm>
        </p:grpSpPr>
        <p:sp>
          <p:nvSpPr>
            <p:cNvPr id="235" name="Google Shape;235;p26"/>
            <p:cNvSpPr/>
            <p:nvPr/>
          </p:nvSpPr>
          <p:spPr>
            <a:xfrm>
              <a:off x="3683125" y="481100"/>
              <a:ext cx="270000" cy="270000"/>
            </a:xfrm>
            <a:prstGeom prst="ellipse">
              <a:avLst/>
            </a:prstGeom>
            <a:noFill/>
            <a:ln w="28575"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6"/>
            <p:cNvSpPr/>
            <p:nvPr/>
          </p:nvSpPr>
          <p:spPr>
            <a:xfrm>
              <a:off x="3737075" y="535050"/>
              <a:ext cx="162000" cy="1620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6"/>
          <p:cNvGrpSpPr/>
          <p:nvPr/>
        </p:nvGrpSpPr>
        <p:grpSpPr>
          <a:xfrm>
            <a:off x="6846223" y="2956039"/>
            <a:ext cx="240435" cy="240435"/>
            <a:chOff x="3683125" y="481100"/>
            <a:chExt cx="270000" cy="270000"/>
          </a:xfrm>
        </p:grpSpPr>
        <p:sp>
          <p:nvSpPr>
            <p:cNvPr id="238" name="Google Shape;238;p26"/>
            <p:cNvSpPr/>
            <p:nvPr/>
          </p:nvSpPr>
          <p:spPr>
            <a:xfrm>
              <a:off x="3683125" y="481100"/>
              <a:ext cx="270000" cy="270000"/>
            </a:xfrm>
            <a:prstGeom prst="ellipse">
              <a:avLst/>
            </a:prstGeom>
            <a:noFill/>
            <a:ln w="28575"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6"/>
            <p:cNvSpPr/>
            <p:nvPr/>
          </p:nvSpPr>
          <p:spPr>
            <a:xfrm>
              <a:off x="3737075" y="535050"/>
              <a:ext cx="162000" cy="1620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26"/>
          <p:cNvGrpSpPr/>
          <p:nvPr/>
        </p:nvGrpSpPr>
        <p:grpSpPr>
          <a:xfrm>
            <a:off x="7598473" y="4863789"/>
            <a:ext cx="240435" cy="240435"/>
            <a:chOff x="3683125" y="481100"/>
            <a:chExt cx="270000" cy="270000"/>
          </a:xfrm>
        </p:grpSpPr>
        <p:sp>
          <p:nvSpPr>
            <p:cNvPr id="241" name="Google Shape;241;p26"/>
            <p:cNvSpPr/>
            <p:nvPr/>
          </p:nvSpPr>
          <p:spPr>
            <a:xfrm>
              <a:off x="3683125" y="481100"/>
              <a:ext cx="270000" cy="270000"/>
            </a:xfrm>
            <a:prstGeom prst="ellipse">
              <a:avLst/>
            </a:prstGeom>
            <a:noFill/>
            <a:ln w="28575"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6"/>
            <p:cNvSpPr/>
            <p:nvPr/>
          </p:nvSpPr>
          <p:spPr>
            <a:xfrm>
              <a:off x="3737075" y="535050"/>
              <a:ext cx="162000" cy="1620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p26"/>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
        <p:nvSpPr>
          <p:cNvPr id="24" name="Google Shape;223;p26">
            <a:extLst>
              <a:ext uri="{FF2B5EF4-FFF2-40B4-BE49-F238E27FC236}">
                <a16:creationId xmlns:a16="http://schemas.microsoft.com/office/drawing/2014/main" id="{78CDE59B-2D27-C049-B172-8C4C231E25CC}"/>
              </a:ext>
            </a:extLst>
          </p:cNvPr>
          <p:cNvSpPr txBox="1">
            <a:spLocks/>
          </p:cNvSpPr>
          <p:nvPr/>
        </p:nvSpPr>
        <p:spPr>
          <a:xfrm>
            <a:off x="1409948" y="5306097"/>
            <a:ext cx="7571700" cy="936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1pPr>
            <a:lvl2pPr marR="0" lvl="1"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2pPr>
            <a:lvl3pPr marR="0" lvl="2"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3pPr>
            <a:lvl4pPr marR="0" lvl="3"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4pPr>
            <a:lvl5pPr marR="0" lvl="4"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5pPr>
            <a:lvl6pPr marR="0" lvl="5"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6pPr>
            <a:lvl7pPr marR="0" lvl="6"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7pPr>
            <a:lvl8pPr marR="0" lvl="7"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8pPr>
            <a:lvl9pPr marR="0" lvl="8"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9pPr>
          </a:lstStyle>
          <a:p>
            <a:pPr marL="457200" indent="-457200" algn="ctr">
              <a:buFont typeface="Arial" panose="020B0604020202020204" pitchFamily="34" charset="0"/>
              <a:buChar char="•"/>
            </a:pPr>
            <a:r>
              <a:rPr lang="es-ES" sz="2800" dirty="0">
                <a:solidFill>
                  <a:srgbClr val="FF0000"/>
                </a:solidFill>
              </a:rPr>
              <a:t>Mortalidad del 5%</a:t>
            </a:r>
          </a:p>
          <a:p>
            <a:pPr marL="457200" indent="-457200" algn="ctr">
              <a:buFont typeface="Arial" panose="020B0604020202020204" pitchFamily="34" charset="0"/>
              <a:buChar char="•"/>
            </a:pPr>
            <a:r>
              <a:rPr lang="es-ES" sz="2800" dirty="0">
                <a:solidFill>
                  <a:srgbClr val="FF0000"/>
                </a:solidFill>
              </a:rPr>
              <a:t>No hay incidencia real reportada  </a:t>
            </a:r>
          </a:p>
        </p:txBody>
      </p:sp>
      <p:sp>
        <p:nvSpPr>
          <p:cNvPr id="25" name="CuadroTexto 24">
            <a:extLst>
              <a:ext uri="{FF2B5EF4-FFF2-40B4-BE49-F238E27FC236}">
                <a16:creationId xmlns:a16="http://schemas.microsoft.com/office/drawing/2014/main" id="{F2DC858F-0E4D-E94B-8D85-643BBD40D803}"/>
              </a:ext>
            </a:extLst>
          </p:cNvPr>
          <p:cNvSpPr txBox="1"/>
          <p:nvPr/>
        </p:nvSpPr>
        <p:spPr>
          <a:xfrm>
            <a:off x="359387" y="6418128"/>
            <a:ext cx="7976605" cy="507831"/>
          </a:xfrm>
          <a:prstGeom prst="rect">
            <a:avLst/>
          </a:prstGeom>
          <a:noFill/>
        </p:spPr>
        <p:txBody>
          <a:bodyPr wrap="square" rtlCol="0">
            <a:spAutoFit/>
          </a:bodyPr>
          <a:lstStyle/>
          <a:p>
            <a:r>
              <a:rPr lang="es-PA" sz="900" dirty="0"/>
              <a:t>Abscesos abdominales y fístulas entericas. Maingot's Abdominal Operations. Ed 12. Pag 216-34.</a:t>
            </a:r>
          </a:p>
          <a:p>
            <a:r>
              <a:rPr lang="es-PA" sz="900" dirty="0"/>
              <a:t>Fístulas Enterocutaneas. Enciclopedia de Cirugía Digestiva. F. Galindo y Col. Capítulo III-255.</a:t>
            </a:r>
          </a:p>
          <a:p>
            <a:pPr algn="just"/>
            <a:endParaRPr lang="es-PA" sz="9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663708"/>
            <a:ext cx="7813882" cy="2079492"/>
          </a:xfrm>
          <a:prstGeom prst="rect">
            <a:avLst/>
          </a:prstGeom>
        </p:spPr>
        <p:txBody>
          <a:bodyPr spcFirstLastPara="1" wrap="square" lIns="91425" tIns="91425" rIns="91425" bIns="91425" anchor="b" anchorCtr="0">
            <a:noAutofit/>
          </a:bodyPr>
          <a:lstStyle/>
          <a:p>
            <a:pPr algn="just"/>
            <a:br>
              <a:rPr lang="es-PA" sz="4800" dirty="0"/>
            </a:br>
            <a:br>
              <a:rPr lang="es-PA" sz="4800" dirty="0"/>
            </a:br>
            <a:r>
              <a:rPr lang="es-PA" sz="2800" b="1" dirty="0"/>
              <a:t>Pregunta 1: En pacientes adultos con FEC ¿Qué factores describen mejor el estado nutricional? </a:t>
            </a:r>
            <a:br>
              <a:rPr lang="es-PA" dirty="0"/>
            </a:br>
            <a:br>
              <a:rPr lang="es-PA" dirty="0"/>
            </a:br>
            <a:endParaRPr sz="4800" b="1" dirty="0"/>
          </a:p>
        </p:txBody>
      </p:sp>
      <p:sp>
        <p:nvSpPr>
          <p:cNvPr id="87" name="Google Shape;87;p14"/>
          <p:cNvSpPr txBox="1">
            <a:spLocks noGrp="1"/>
          </p:cNvSpPr>
          <p:nvPr>
            <p:ph type="body" idx="4294967295"/>
          </p:nvPr>
        </p:nvSpPr>
        <p:spPr>
          <a:xfrm>
            <a:off x="908087" y="1845317"/>
            <a:ext cx="7496297" cy="3282000"/>
          </a:xfrm>
          <a:prstGeom prst="rect">
            <a:avLst/>
          </a:prstGeom>
        </p:spPr>
        <p:txBody>
          <a:bodyPr spcFirstLastPara="1" wrap="square" lIns="91425" tIns="91425" rIns="91425" bIns="91425" anchor="t" anchorCtr="0">
            <a:noAutofit/>
          </a:bodyPr>
          <a:lstStyle/>
          <a:p>
            <a:r>
              <a:rPr lang="es-PA" dirty="0"/>
              <a:t>Historia nutricional, incluyendo la pérdida no intencionada de peso y la estimación de ingesta calórica o  de nutrientes; así como la exploración física.</a:t>
            </a:r>
          </a:p>
          <a:p>
            <a:endParaRPr lang="es-PA" dirty="0"/>
          </a:p>
          <a:p>
            <a:r>
              <a:rPr lang="es-PA" dirty="0"/>
              <a:t>Concentraciones de proteínas séricas antes y durante la terapia nutricional. </a:t>
            </a:r>
          </a:p>
          <a:p>
            <a:pPr marL="38100" indent="0">
              <a:buNone/>
            </a:pPr>
            <a:endParaRPr lang="es-PA" dirty="0"/>
          </a:p>
          <a:p>
            <a:r>
              <a:rPr lang="es-PA" b="1" dirty="0"/>
              <a:t>Calidad de la evidencia: </a:t>
            </a:r>
            <a:r>
              <a:rPr lang="es-PA" dirty="0"/>
              <a:t>muy baja. </a:t>
            </a:r>
            <a:br>
              <a:rPr lang="es-PA" dirty="0"/>
            </a:br>
            <a:endParaRPr lang="es-PA" dirty="0"/>
          </a:p>
          <a:p>
            <a:pPr algn="just"/>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30</a:t>
            </a:fld>
            <a:endParaRPr/>
          </a:p>
        </p:txBody>
      </p:sp>
    </p:spTree>
    <p:extLst>
      <p:ext uri="{BB962C8B-B14F-4D97-AF65-F5344CB8AC3E}">
        <p14:creationId xmlns:p14="http://schemas.microsoft.com/office/powerpoint/2010/main" val="1894554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663708"/>
            <a:ext cx="7813882" cy="1546500"/>
          </a:xfrm>
          <a:prstGeom prst="rect">
            <a:avLst/>
          </a:prstGeom>
        </p:spPr>
        <p:txBody>
          <a:bodyPr spcFirstLastPara="1" wrap="square" lIns="91425" tIns="91425" rIns="91425" bIns="91425" anchor="b" anchorCtr="0">
            <a:noAutofit/>
          </a:bodyPr>
          <a:lstStyle/>
          <a:p>
            <a:pPr algn="ctr"/>
            <a:br>
              <a:rPr lang="es-PA" sz="4800" dirty="0"/>
            </a:br>
            <a:br>
              <a:rPr lang="es-PA" sz="4800" dirty="0"/>
            </a:br>
            <a:r>
              <a:rPr lang="es-PA" b="1" dirty="0"/>
              <a:t>Pregunta 1: En pacientes adultos con FEC ¿Qué factores describen mejor el estado nutricional? </a:t>
            </a:r>
            <a:br>
              <a:rPr lang="es-PA" dirty="0"/>
            </a:br>
            <a:br>
              <a:rPr lang="es-PA" dirty="0"/>
            </a:br>
            <a:endParaRPr sz="4800" b="1" dirty="0"/>
          </a:p>
        </p:txBody>
      </p:sp>
      <p:sp>
        <p:nvSpPr>
          <p:cNvPr id="87" name="Google Shape;87;p14"/>
          <p:cNvSpPr txBox="1">
            <a:spLocks noGrp="1"/>
          </p:cNvSpPr>
          <p:nvPr>
            <p:ph type="body" idx="4294967295"/>
          </p:nvPr>
        </p:nvSpPr>
        <p:spPr>
          <a:xfrm>
            <a:off x="908087" y="1845317"/>
            <a:ext cx="7496297" cy="3282000"/>
          </a:xfrm>
          <a:prstGeom prst="rect">
            <a:avLst/>
          </a:prstGeom>
        </p:spPr>
        <p:txBody>
          <a:bodyPr spcFirstLastPara="1" wrap="square" lIns="91425" tIns="91425" rIns="91425" bIns="91425" anchor="t" anchorCtr="0">
            <a:noAutofit/>
          </a:bodyPr>
          <a:lstStyle/>
          <a:p>
            <a:r>
              <a:rPr lang="es-PA" dirty="0"/>
              <a:t>identificación de 2 o más de las siguientes 6 características para detectar y diagnosticar desnutri- ción: insuficiente consumo de energía, pérdida de peso, pérdida de masa muscular, pérdida de grasa subcutá- nea, acumulación de líquido localizada o generalizada que puede ocultar la pérdida de peso y estado funcional disminuido medido a través de fuerza de prensión de la mano </a:t>
            </a:r>
          </a:p>
          <a:p>
            <a:endParaRPr lang="es-PA" dirty="0"/>
          </a:p>
          <a:p>
            <a:endParaRPr lang="es-PA" dirty="0"/>
          </a:p>
          <a:p>
            <a:r>
              <a:rPr lang="es-PA" b="1" dirty="0"/>
              <a:t>Calidad de la evidencia: </a:t>
            </a:r>
            <a:r>
              <a:rPr lang="es-PA" dirty="0"/>
              <a:t>muy baja. </a:t>
            </a:r>
          </a:p>
          <a:p>
            <a:br>
              <a:rPr lang="es-PA" dirty="0"/>
            </a:br>
            <a:endParaRPr lang="es-PA" dirty="0"/>
          </a:p>
          <a:p>
            <a:pPr algn="just"/>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31</a:t>
            </a:fld>
            <a:endParaRPr/>
          </a:p>
        </p:txBody>
      </p:sp>
    </p:spTree>
    <p:extLst>
      <p:ext uri="{BB962C8B-B14F-4D97-AF65-F5344CB8AC3E}">
        <p14:creationId xmlns:p14="http://schemas.microsoft.com/office/powerpoint/2010/main" val="2290509311"/>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663708"/>
            <a:ext cx="7813882" cy="2079492"/>
          </a:xfrm>
          <a:prstGeom prst="rect">
            <a:avLst/>
          </a:prstGeom>
        </p:spPr>
        <p:txBody>
          <a:bodyPr spcFirstLastPara="1" wrap="square" lIns="91425" tIns="91425" rIns="91425" bIns="91425" anchor="b" anchorCtr="0">
            <a:noAutofit/>
          </a:bodyPr>
          <a:lstStyle/>
          <a:p>
            <a:pPr algn="just"/>
            <a:br>
              <a:rPr lang="es-PA" sz="4800" dirty="0"/>
            </a:br>
            <a:br>
              <a:rPr lang="es-PA" sz="4800" dirty="0"/>
            </a:br>
            <a:r>
              <a:rPr lang="es-PA" sz="2800" b="1" dirty="0"/>
              <a:t>Pregunta 1: En pacientes adultos con FEC ¿Qué factores describen mejor el estado nutricional? </a:t>
            </a:r>
            <a:br>
              <a:rPr lang="es-PA" dirty="0"/>
            </a:br>
            <a:br>
              <a:rPr lang="es-PA" dirty="0"/>
            </a:br>
            <a:endParaRPr sz="4800" b="1" dirty="0"/>
          </a:p>
        </p:txBody>
      </p:sp>
      <p:sp>
        <p:nvSpPr>
          <p:cNvPr id="87" name="Google Shape;87;p14"/>
          <p:cNvSpPr txBox="1">
            <a:spLocks noGrp="1"/>
          </p:cNvSpPr>
          <p:nvPr>
            <p:ph type="body" idx="4294967295"/>
          </p:nvPr>
        </p:nvSpPr>
        <p:spPr>
          <a:xfrm>
            <a:off x="908087" y="1845317"/>
            <a:ext cx="7496297" cy="3282000"/>
          </a:xfrm>
          <a:prstGeom prst="rect">
            <a:avLst/>
          </a:prstGeom>
        </p:spPr>
        <p:txBody>
          <a:bodyPr spcFirstLastPara="1" wrap="square" lIns="91425" tIns="91425" rIns="91425" bIns="91425" anchor="t" anchorCtr="0">
            <a:noAutofit/>
          </a:bodyPr>
          <a:lstStyle/>
          <a:p>
            <a:r>
              <a:rPr lang="es-PA" sz="2400" dirty="0">
                <a:latin typeface="ArnoPro"/>
              </a:rPr>
              <a:t>Aguilar, 2007. </a:t>
            </a:r>
          </a:p>
          <a:p>
            <a:pPr lvl="1"/>
            <a:r>
              <a:rPr lang="es-PA" dirty="0">
                <a:latin typeface="ArnoPro"/>
              </a:rPr>
              <a:t>Retrospectivo durante un período de 10 años. </a:t>
            </a:r>
          </a:p>
          <a:p>
            <a:pPr lvl="1"/>
            <a:endParaRPr lang="es-PA" dirty="0">
              <a:latin typeface="ArnoPro"/>
            </a:endParaRPr>
          </a:p>
          <a:p>
            <a:pPr lvl="1"/>
            <a:r>
              <a:rPr lang="es-PA" dirty="0">
                <a:latin typeface="ArnoPro"/>
              </a:rPr>
              <a:t>Aumento en la concentración de albúmina sérica posterior al uso de NP se asoció a un gasto por fístula significativamente menor y mejoría en la tasa de cierre espontáneo. </a:t>
            </a:r>
          </a:p>
          <a:p>
            <a:pPr lvl="1"/>
            <a:endParaRPr lang="es-PA" dirty="0">
              <a:latin typeface="ArnoPro"/>
            </a:endParaRPr>
          </a:p>
          <a:p>
            <a:pPr lvl="1"/>
            <a:r>
              <a:rPr lang="es-PA" dirty="0">
                <a:latin typeface="ArnoPro"/>
              </a:rPr>
              <a:t>La probabilidad de cierre espontáneo de la fístula fue 18,1 veces mayor cuando la albúmina sérica mejoró que cuando no lo hizo.  </a:t>
            </a:r>
            <a:endParaRPr lang="es-PA" dirty="0"/>
          </a:p>
          <a:p>
            <a:br>
              <a:rPr lang="es-PA" dirty="0"/>
            </a:br>
            <a:endParaRPr lang="es-PA" dirty="0"/>
          </a:p>
          <a:p>
            <a:pPr algn="just"/>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32</a:t>
            </a:fld>
            <a:endParaRPr/>
          </a:p>
        </p:txBody>
      </p:sp>
      <p:sp>
        <p:nvSpPr>
          <p:cNvPr id="10" name="CuadroTexto 9">
            <a:extLst>
              <a:ext uri="{FF2B5EF4-FFF2-40B4-BE49-F238E27FC236}">
                <a16:creationId xmlns:a16="http://schemas.microsoft.com/office/drawing/2014/main" id="{349F56A1-0082-D841-BEEB-A059B122AD53}"/>
              </a:ext>
            </a:extLst>
          </p:cNvPr>
          <p:cNvSpPr txBox="1"/>
          <p:nvPr/>
        </p:nvSpPr>
        <p:spPr>
          <a:xfrm>
            <a:off x="546854" y="6333134"/>
            <a:ext cx="7976605" cy="553998"/>
          </a:xfrm>
          <a:prstGeom prst="rect">
            <a:avLst/>
          </a:prstGeom>
          <a:noFill/>
        </p:spPr>
        <p:txBody>
          <a:bodyPr wrap="square" rtlCol="0">
            <a:spAutoFit/>
          </a:bodyPr>
          <a:lstStyle/>
          <a:p>
            <a:pPr algn="just"/>
            <a:r>
              <a:rPr lang="es-PA" sz="1000" dirty="0"/>
              <a:t>de Aguilar-Nascimento JE, Caporossi C, Dock-Nascimento DB, de Arruda IS, Moreno K, Moreno W. Oral glutamine in addition to parenteral nutrition improves mortality and the healing of high-output intestinal fistulas. Nutr Hosp. 2007;22(6):672-6. </a:t>
            </a:r>
          </a:p>
          <a:p>
            <a:pPr algn="just"/>
            <a:r>
              <a:rPr lang="es-PA" sz="1000" dirty="0"/>
              <a:t>. </a:t>
            </a:r>
          </a:p>
        </p:txBody>
      </p:sp>
    </p:spTree>
    <p:extLst>
      <p:ext uri="{BB962C8B-B14F-4D97-AF65-F5344CB8AC3E}">
        <p14:creationId xmlns:p14="http://schemas.microsoft.com/office/powerpoint/2010/main" val="437104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663708"/>
            <a:ext cx="7813882" cy="2079492"/>
          </a:xfrm>
          <a:prstGeom prst="rect">
            <a:avLst/>
          </a:prstGeom>
        </p:spPr>
        <p:txBody>
          <a:bodyPr spcFirstLastPara="1" wrap="square" lIns="91425" tIns="91425" rIns="91425" bIns="91425" anchor="b" anchorCtr="0">
            <a:noAutofit/>
          </a:bodyPr>
          <a:lstStyle/>
          <a:p>
            <a:pPr algn="just"/>
            <a:br>
              <a:rPr lang="es-PA" sz="4800" dirty="0"/>
            </a:br>
            <a:br>
              <a:rPr lang="es-PA" sz="4800" dirty="0"/>
            </a:br>
            <a:r>
              <a:rPr lang="es-PA" sz="2800" b="1" dirty="0"/>
              <a:t>Pregunta 1: En pacientes adultos con FEC ¿Qué factores describen mejor el estado nutricional? </a:t>
            </a:r>
            <a:br>
              <a:rPr lang="es-PA" dirty="0"/>
            </a:br>
            <a:br>
              <a:rPr lang="es-PA" dirty="0"/>
            </a:br>
            <a:endParaRPr sz="4800" b="1" dirty="0"/>
          </a:p>
        </p:txBody>
      </p:sp>
      <p:sp>
        <p:nvSpPr>
          <p:cNvPr id="87" name="Google Shape;87;p14"/>
          <p:cNvSpPr txBox="1">
            <a:spLocks noGrp="1"/>
          </p:cNvSpPr>
          <p:nvPr>
            <p:ph type="body" idx="4294967295"/>
          </p:nvPr>
        </p:nvSpPr>
        <p:spPr>
          <a:xfrm>
            <a:off x="908087" y="1845316"/>
            <a:ext cx="7496297" cy="4174483"/>
          </a:xfrm>
          <a:prstGeom prst="rect">
            <a:avLst/>
          </a:prstGeom>
        </p:spPr>
        <p:txBody>
          <a:bodyPr spcFirstLastPara="1" wrap="square" lIns="91425" tIns="91425" rIns="91425" bIns="91425" anchor="t" anchorCtr="0">
            <a:noAutofit/>
          </a:bodyPr>
          <a:lstStyle/>
          <a:p>
            <a:pPr algn="just"/>
            <a:r>
              <a:rPr lang="es-PA" sz="2400" dirty="0">
                <a:latin typeface="ArnoPro"/>
              </a:rPr>
              <a:t>En un estudio prospectivo </a:t>
            </a:r>
          </a:p>
          <a:p>
            <a:pPr lvl="1" algn="just"/>
            <a:r>
              <a:rPr lang="es-PA" dirty="0">
                <a:latin typeface="ArnoPro"/>
              </a:rPr>
              <a:t>terapia nutricional enteral y parenteral</a:t>
            </a:r>
          </a:p>
          <a:p>
            <a:pPr lvl="1" algn="just"/>
            <a:endParaRPr lang="es-PA" dirty="0">
              <a:latin typeface="ArnoPro"/>
            </a:endParaRPr>
          </a:p>
          <a:p>
            <a:pPr lvl="1" algn="just"/>
            <a:r>
              <a:rPr lang="es-PA" dirty="0">
                <a:latin typeface="ArnoPro"/>
              </a:rPr>
              <a:t>concentración de albúmina sérica disminuyó durante el tratamiento de la FEC</a:t>
            </a:r>
          </a:p>
          <a:p>
            <a:pPr lvl="1" algn="just"/>
            <a:endParaRPr lang="es-PA" dirty="0">
              <a:latin typeface="ArnoPro"/>
            </a:endParaRPr>
          </a:p>
          <a:p>
            <a:pPr lvl="1" algn="just"/>
            <a:r>
              <a:rPr lang="es-PA" dirty="0">
                <a:latin typeface="ArnoPro"/>
              </a:rPr>
              <a:t>volvió a niveles preoperatorios después del cierre de la fístula. </a:t>
            </a:r>
            <a:endParaRPr lang="es-PA" dirty="0"/>
          </a:p>
          <a:p>
            <a:br>
              <a:rPr lang="es-PA" dirty="0"/>
            </a:br>
            <a:endParaRPr lang="es-PA" dirty="0"/>
          </a:p>
          <a:p>
            <a:pPr algn="just"/>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33</a:t>
            </a:fld>
            <a:endParaRPr/>
          </a:p>
        </p:txBody>
      </p:sp>
    </p:spTree>
    <p:extLst>
      <p:ext uri="{BB962C8B-B14F-4D97-AF65-F5344CB8AC3E}">
        <p14:creationId xmlns:p14="http://schemas.microsoft.com/office/powerpoint/2010/main" val="3474929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663708"/>
            <a:ext cx="7813882" cy="2079492"/>
          </a:xfrm>
          <a:prstGeom prst="rect">
            <a:avLst/>
          </a:prstGeom>
        </p:spPr>
        <p:txBody>
          <a:bodyPr spcFirstLastPara="1" wrap="square" lIns="91425" tIns="91425" rIns="91425" bIns="91425" anchor="b" anchorCtr="0">
            <a:noAutofit/>
          </a:bodyPr>
          <a:lstStyle/>
          <a:p>
            <a:pPr algn="just"/>
            <a:br>
              <a:rPr lang="es-PA" sz="4800" dirty="0"/>
            </a:br>
            <a:br>
              <a:rPr lang="es-PA" sz="4800" dirty="0"/>
            </a:br>
            <a:r>
              <a:rPr lang="es-PA" sz="2800" b="1" dirty="0"/>
              <a:t>Pregunta 1: En pacientes adultos con FEC ¿Qué factores describen mejor el estado nutricional? </a:t>
            </a:r>
            <a:br>
              <a:rPr lang="es-PA" dirty="0"/>
            </a:br>
            <a:br>
              <a:rPr lang="es-PA" dirty="0"/>
            </a:br>
            <a:endParaRPr sz="4800" b="1" dirty="0"/>
          </a:p>
        </p:txBody>
      </p:sp>
      <p:sp>
        <p:nvSpPr>
          <p:cNvPr id="87" name="Google Shape;87;p14"/>
          <p:cNvSpPr txBox="1">
            <a:spLocks noGrp="1"/>
          </p:cNvSpPr>
          <p:nvPr>
            <p:ph type="body" idx="4294967295"/>
          </p:nvPr>
        </p:nvSpPr>
        <p:spPr>
          <a:xfrm>
            <a:off x="908087" y="1845317"/>
            <a:ext cx="7496297" cy="3282000"/>
          </a:xfrm>
          <a:prstGeom prst="rect">
            <a:avLst/>
          </a:prstGeom>
        </p:spPr>
        <p:txBody>
          <a:bodyPr spcFirstLastPara="1" wrap="square" lIns="91425" tIns="91425" rIns="91425" bIns="91425" anchor="t" anchorCtr="0">
            <a:noAutofit/>
          </a:bodyPr>
          <a:lstStyle/>
          <a:p>
            <a:pPr algn="just"/>
            <a:r>
              <a:rPr lang="es-PA" dirty="0">
                <a:latin typeface="ArnoPro"/>
              </a:rPr>
              <a:t>La mayor concentración de transferrina sérica predijo el cierre espontáneo. </a:t>
            </a:r>
          </a:p>
          <a:p>
            <a:pPr algn="just"/>
            <a:endParaRPr lang="es-PA" dirty="0">
              <a:latin typeface="ArnoPro"/>
            </a:endParaRPr>
          </a:p>
          <a:p>
            <a:pPr algn="just"/>
            <a:r>
              <a:rPr lang="es-PA" dirty="0">
                <a:latin typeface="ArnoPro"/>
              </a:rPr>
              <a:t>Baja concentración de transferrina, proteína transportadora de retinol y prealbúmina fueron predictores de mortalidad. </a:t>
            </a:r>
            <a:br>
              <a:rPr lang="es-PA" dirty="0"/>
            </a:br>
            <a:endParaRPr lang="es-PA" dirty="0"/>
          </a:p>
          <a:p>
            <a:pPr algn="just"/>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34</a:t>
            </a:fld>
            <a:endParaRPr/>
          </a:p>
        </p:txBody>
      </p:sp>
      <p:sp>
        <p:nvSpPr>
          <p:cNvPr id="10" name="CuadroTexto 9">
            <a:extLst>
              <a:ext uri="{FF2B5EF4-FFF2-40B4-BE49-F238E27FC236}">
                <a16:creationId xmlns:a16="http://schemas.microsoft.com/office/drawing/2014/main" id="{349F56A1-0082-D841-BEEB-A059B122AD53}"/>
              </a:ext>
            </a:extLst>
          </p:cNvPr>
          <p:cNvSpPr txBox="1"/>
          <p:nvPr/>
        </p:nvSpPr>
        <p:spPr>
          <a:xfrm>
            <a:off x="674000" y="6168307"/>
            <a:ext cx="7976605" cy="553998"/>
          </a:xfrm>
          <a:prstGeom prst="rect">
            <a:avLst/>
          </a:prstGeom>
          <a:noFill/>
        </p:spPr>
        <p:txBody>
          <a:bodyPr wrap="square" rtlCol="0">
            <a:spAutoFit/>
          </a:bodyPr>
          <a:lstStyle/>
          <a:p>
            <a:pPr algn="just"/>
            <a:r>
              <a:rPr lang="es-PA" sz="1000" dirty="0"/>
              <a:t>Dardai E, Pirityi S, Nagy L. Parenteral and enteral nutrition and the enterocutaneous fistula treatment. I. Investigations on fistula output, nutritional status complications. Acta Chir Hung. 1991;32(4):287-303. </a:t>
            </a:r>
          </a:p>
          <a:p>
            <a:pPr algn="just"/>
            <a:r>
              <a:rPr lang="es-PA" sz="1000" dirty="0"/>
              <a:t>. </a:t>
            </a:r>
          </a:p>
        </p:txBody>
      </p:sp>
    </p:spTree>
    <p:extLst>
      <p:ext uri="{BB962C8B-B14F-4D97-AF65-F5344CB8AC3E}">
        <p14:creationId xmlns:p14="http://schemas.microsoft.com/office/powerpoint/2010/main" val="1604339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663708"/>
            <a:ext cx="7813882" cy="2079492"/>
          </a:xfrm>
          <a:prstGeom prst="rect">
            <a:avLst/>
          </a:prstGeom>
        </p:spPr>
        <p:txBody>
          <a:bodyPr spcFirstLastPara="1" wrap="square" lIns="91425" tIns="91425" rIns="91425" bIns="91425" anchor="b" anchorCtr="0">
            <a:noAutofit/>
          </a:bodyPr>
          <a:lstStyle/>
          <a:p>
            <a:pPr algn="just"/>
            <a:br>
              <a:rPr lang="es-PA" sz="4800" dirty="0"/>
            </a:br>
            <a:br>
              <a:rPr lang="es-PA" sz="4800" dirty="0"/>
            </a:br>
            <a:r>
              <a:rPr lang="es-PA" sz="2800" b="1" dirty="0"/>
              <a:t>Pregunta 1: En pacientes adultos con FEC ¿Qué factores describen mejor el estado nutricional? </a:t>
            </a:r>
            <a:br>
              <a:rPr lang="es-PA" dirty="0"/>
            </a:br>
            <a:br>
              <a:rPr lang="es-PA" dirty="0"/>
            </a:br>
            <a:endParaRPr sz="4800" b="1" dirty="0"/>
          </a:p>
        </p:txBody>
      </p:sp>
      <p:sp>
        <p:nvSpPr>
          <p:cNvPr id="87" name="Google Shape;87;p14"/>
          <p:cNvSpPr txBox="1">
            <a:spLocks noGrp="1"/>
          </p:cNvSpPr>
          <p:nvPr>
            <p:ph type="body" idx="4294967295"/>
          </p:nvPr>
        </p:nvSpPr>
        <p:spPr>
          <a:xfrm>
            <a:off x="908087" y="1845317"/>
            <a:ext cx="7337279" cy="3282000"/>
          </a:xfrm>
          <a:prstGeom prst="rect">
            <a:avLst/>
          </a:prstGeom>
        </p:spPr>
        <p:txBody>
          <a:bodyPr spcFirstLastPara="1" wrap="square" lIns="91425" tIns="91425" rIns="91425" bIns="91425" anchor="t" anchorCtr="0">
            <a:noAutofit/>
          </a:bodyPr>
          <a:lstStyle/>
          <a:p>
            <a:pPr algn="just"/>
            <a:r>
              <a:rPr lang="es-PA" dirty="0">
                <a:latin typeface="ArnoPro"/>
              </a:rPr>
              <a:t>Los pacientes que recibieron NP </a:t>
            </a:r>
          </a:p>
          <a:p>
            <a:pPr lvl="1" algn="just"/>
            <a:r>
              <a:rPr lang="es-PA" dirty="0">
                <a:latin typeface="ArnoPro"/>
              </a:rPr>
              <a:t>Aumento en las concentraciones de albúmina sérica y gasto de FEC &lt; 500 mL/d. </a:t>
            </a:r>
          </a:p>
          <a:p>
            <a:pPr lvl="1" algn="just"/>
            <a:endParaRPr lang="es-PA" dirty="0">
              <a:latin typeface="ArnoPro"/>
            </a:endParaRPr>
          </a:p>
          <a:p>
            <a:pPr lvl="1" algn="just"/>
            <a:r>
              <a:rPr lang="es-PA" dirty="0">
                <a:latin typeface="ArnoPro"/>
              </a:rPr>
              <a:t>Presentaron cierre espontáneo en 93,3 % en comparación con 70 % de falla de cierre entre los pacientes con concentraciones bajas de albúmina sérica y gasto por fístula &gt; 500 mL/d</a:t>
            </a:r>
            <a:endParaRPr lang="es-PA" dirty="0"/>
          </a:p>
          <a:p>
            <a:br>
              <a:rPr lang="es-PA" dirty="0"/>
            </a:br>
            <a:endParaRPr lang="es-PA" dirty="0"/>
          </a:p>
          <a:p>
            <a:pPr algn="just"/>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35</a:t>
            </a:fld>
            <a:endParaRPr/>
          </a:p>
        </p:txBody>
      </p:sp>
      <p:sp>
        <p:nvSpPr>
          <p:cNvPr id="10" name="CuadroTexto 9">
            <a:extLst>
              <a:ext uri="{FF2B5EF4-FFF2-40B4-BE49-F238E27FC236}">
                <a16:creationId xmlns:a16="http://schemas.microsoft.com/office/drawing/2014/main" id="{349F56A1-0082-D841-BEEB-A059B122AD53}"/>
              </a:ext>
            </a:extLst>
          </p:cNvPr>
          <p:cNvSpPr txBox="1"/>
          <p:nvPr/>
        </p:nvSpPr>
        <p:spPr>
          <a:xfrm>
            <a:off x="702129" y="6308926"/>
            <a:ext cx="7976605" cy="461665"/>
          </a:xfrm>
          <a:prstGeom prst="rect">
            <a:avLst/>
          </a:prstGeom>
          <a:noFill/>
        </p:spPr>
        <p:txBody>
          <a:bodyPr wrap="square" rtlCol="0">
            <a:spAutoFit/>
          </a:bodyPr>
          <a:lstStyle/>
          <a:p>
            <a:pPr algn="just"/>
            <a:r>
              <a:rPr lang="es-PA" sz="800" dirty="0"/>
              <a:t>Kuvshinoff BW, Brodish RJ, McFadden DW, Fischer JE. Serum transferrin as a prognostic indicator of spontaneous closure and mortality in gastrointestinal cutaneous fistulas. Ann Surg. 1993;217(6):615-23. </a:t>
            </a:r>
          </a:p>
          <a:p>
            <a:pPr algn="just"/>
            <a:r>
              <a:rPr lang="es-PA" sz="800" dirty="0"/>
              <a:t>. </a:t>
            </a:r>
          </a:p>
        </p:txBody>
      </p:sp>
    </p:spTree>
    <p:extLst>
      <p:ext uri="{BB962C8B-B14F-4D97-AF65-F5344CB8AC3E}">
        <p14:creationId xmlns:p14="http://schemas.microsoft.com/office/powerpoint/2010/main" val="3744301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663708"/>
            <a:ext cx="7813882" cy="1546500"/>
          </a:xfrm>
          <a:prstGeom prst="rect">
            <a:avLst/>
          </a:prstGeom>
        </p:spPr>
        <p:txBody>
          <a:bodyPr spcFirstLastPara="1" wrap="square" lIns="91425" tIns="91425" rIns="91425" bIns="91425" anchor="b" anchorCtr="0">
            <a:noAutofit/>
          </a:bodyPr>
          <a:lstStyle/>
          <a:p>
            <a:pPr algn="ctr"/>
            <a:br>
              <a:rPr lang="es-PA" sz="4800" dirty="0"/>
            </a:br>
            <a:r>
              <a:rPr lang="es-PA" b="1" dirty="0"/>
              <a:t>¿Cuál es la ruta de terapia nutricional recomendada (dieta vía oral, NE o NP)? </a:t>
            </a:r>
            <a:br>
              <a:rPr lang="es-PA" dirty="0"/>
            </a:br>
            <a:br>
              <a:rPr lang="es-PA" dirty="0"/>
            </a:br>
            <a:endParaRPr sz="4800" b="1" dirty="0"/>
          </a:p>
        </p:txBody>
      </p:sp>
      <p:sp>
        <p:nvSpPr>
          <p:cNvPr id="87" name="Google Shape;87;p14"/>
          <p:cNvSpPr txBox="1">
            <a:spLocks noGrp="1"/>
          </p:cNvSpPr>
          <p:nvPr>
            <p:ph type="body" idx="4294967295"/>
          </p:nvPr>
        </p:nvSpPr>
        <p:spPr>
          <a:xfrm>
            <a:off x="908087" y="1267627"/>
            <a:ext cx="7496297" cy="3282000"/>
          </a:xfrm>
          <a:prstGeom prst="rect">
            <a:avLst/>
          </a:prstGeom>
        </p:spPr>
        <p:txBody>
          <a:bodyPr spcFirstLastPara="1" wrap="square" lIns="91425" tIns="91425" rIns="91425" bIns="91425" anchor="t" anchorCtr="0">
            <a:noAutofit/>
          </a:bodyPr>
          <a:lstStyle/>
          <a:p>
            <a:pPr algn="just"/>
            <a:r>
              <a:rPr lang="es-PA" sz="2800" dirty="0"/>
              <a:t>Dieta oral o NE pueden ser factibles y toleradas en pacientes con fístulas enterocutáneas de bajo gasto (&lt; 500 mL/d) lo que sugiere que no existe obstrucción distal). </a:t>
            </a:r>
          </a:p>
          <a:p>
            <a:pPr algn="just"/>
            <a:endParaRPr lang="es-PA" sz="2800" dirty="0"/>
          </a:p>
          <a:p>
            <a:pPr algn="just"/>
            <a:r>
              <a:rPr lang="es-PA" sz="2800" dirty="0"/>
              <a:t>FEC de alto gasto (&gt; 500 mL/d) pueden requerir adicional NP. </a:t>
            </a:r>
          </a:p>
          <a:p>
            <a:pPr algn="just"/>
            <a:endParaRPr lang="es-PA" sz="2800" dirty="0"/>
          </a:p>
          <a:p>
            <a:pPr algn="just"/>
            <a:endParaRPr lang="es-PA" sz="2800" dirty="0"/>
          </a:p>
          <a:p>
            <a:pPr algn="just"/>
            <a:r>
              <a:rPr lang="es-PA" sz="2800" b="1" dirty="0"/>
              <a:t>Calidad de la evidencia: </a:t>
            </a:r>
            <a:r>
              <a:rPr lang="es-PA" sz="2800" dirty="0"/>
              <a:t>muy baja. </a:t>
            </a:r>
          </a:p>
          <a:p>
            <a:pPr algn="just"/>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36</a:t>
            </a:fld>
            <a:endParaRPr/>
          </a:p>
        </p:txBody>
      </p:sp>
    </p:spTree>
    <p:extLst>
      <p:ext uri="{BB962C8B-B14F-4D97-AF65-F5344CB8AC3E}">
        <p14:creationId xmlns:p14="http://schemas.microsoft.com/office/powerpoint/2010/main" val="342503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937546"/>
            <a:ext cx="7813882" cy="1546500"/>
          </a:xfrm>
          <a:prstGeom prst="rect">
            <a:avLst/>
          </a:prstGeom>
        </p:spPr>
        <p:txBody>
          <a:bodyPr spcFirstLastPara="1" wrap="square" lIns="91425" tIns="91425" rIns="91425" bIns="91425" anchor="b" anchorCtr="0">
            <a:noAutofit/>
          </a:bodyPr>
          <a:lstStyle/>
          <a:p>
            <a:pPr algn="ctr"/>
            <a:r>
              <a:rPr lang="es-PA" sz="2400" b="1" dirty="0"/>
              <a:t>, ¿Qué aporte de proteína y energía proporcionan mejores resultados clínicos? </a:t>
            </a:r>
            <a:br>
              <a:rPr lang="es-PA" dirty="0"/>
            </a:br>
            <a:br>
              <a:rPr lang="es-PA" dirty="0"/>
            </a:br>
            <a:endParaRPr sz="4800" b="1" dirty="0"/>
          </a:p>
        </p:txBody>
      </p:sp>
      <p:sp>
        <p:nvSpPr>
          <p:cNvPr id="87" name="Google Shape;87;p14"/>
          <p:cNvSpPr txBox="1">
            <a:spLocks noGrp="1"/>
          </p:cNvSpPr>
          <p:nvPr>
            <p:ph type="body" idx="4294967295"/>
          </p:nvPr>
        </p:nvSpPr>
        <p:spPr>
          <a:xfrm>
            <a:off x="908087" y="1845317"/>
            <a:ext cx="7496297" cy="3282000"/>
          </a:xfrm>
          <a:prstGeom prst="rect">
            <a:avLst/>
          </a:prstGeom>
        </p:spPr>
        <p:txBody>
          <a:bodyPr spcFirstLastPara="1" wrap="square" lIns="91425" tIns="91425" rIns="91425" bIns="91425" anchor="t" anchorCtr="0">
            <a:noAutofit/>
          </a:bodyPr>
          <a:lstStyle/>
          <a:p>
            <a:r>
              <a:rPr lang="es-PA" dirty="0"/>
              <a:t>Provisión de 1,5 – 2,0 g/kg/d de proteína.</a:t>
            </a:r>
          </a:p>
          <a:p>
            <a:r>
              <a:rPr lang="es-PA" dirty="0"/>
              <a:t>Hasta 2,5 g/kg/d en pacientes con fístula enteroatmosférica y fístula de alto gasto. </a:t>
            </a:r>
          </a:p>
          <a:p>
            <a:endParaRPr lang="es-PA" dirty="0"/>
          </a:p>
          <a:p>
            <a:endParaRPr lang="es-PA" dirty="0"/>
          </a:p>
          <a:p>
            <a:endParaRPr lang="es-PA" dirty="0"/>
          </a:p>
          <a:p>
            <a:r>
              <a:rPr lang="es-PA" b="1" dirty="0"/>
              <a:t>Calidad de la evidencia: </a:t>
            </a:r>
            <a:r>
              <a:rPr lang="es-PA" dirty="0"/>
              <a:t>no hay evidencia reciente disponible. </a:t>
            </a:r>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37</a:t>
            </a:fld>
            <a:endParaRPr/>
          </a:p>
        </p:txBody>
      </p:sp>
    </p:spTree>
    <p:extLst>
      <p:ext uri="{BB962C8B-B14F-4D97-AF65-F5344CB8AC3E}">
        <p14:creationId xmlns:p14="http://schemas.microsoft.com/office/powerpoint/2010/main" val="3008223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1266617"/>
            <a:ext cx="7813882" cy="1546500"/>
          </a:xfrm>
          <a:prstGeom prst="rect">
            <a:avLst/>
          </a:prstGeom>
        </p:spPr>
        <p:txBody>
          <a:bodyPr spcFirstLastPara="1" wrap="square" lIns="91425" tIns="91425" rIns="91425" bIns="91425" anchor="b" anchorCtr="0">
            <a:noAutofit/>
          </a:bodyPr>
          <a:lstStyle/>
          <a:p>
            <a:pPr algn="ctr"/>
            <a:r>
              <a:rPr lang="es-PA" sz="2400" b="1" dirty="0"/>
              <a:t>¿El uso de fistuloclisis se asocia a mejores resultados que el cuidado estándar? </a:t>
            </a:r>
            <a:br>
              <a:rPr lang="es-PA" dirty="0"/>
            </a:br>
            <a:br>
              <a:rPr lang="es-PA" dirty="0"/>
            </a:br>
            <a:br>
              <a:rPr lang="es-PA" dirty="0"/>
            </a:br>
            <a:endParaRPr sz="4800" b="1" dirty="0"/>
          </a:p>
        </p:txBody>
      </p:sp>
      <p:sp>
        <p:nvSpPr>
          <p:cNvPr id="87" name="Google Shape;87;p14"/>
          <p:cNvSpPr txBox="1">
            <a:spLocks noGrp="1"/>
          </p:cNvSpPr>
          <p:nvPr>
            <p:ph type="body" idx="4294967295"/>
          </p:nvPr>
        </p:nvSpPr>
        <p:spPr>
          <a:xfrm>
            <a:off x="908087" y="1629750"/>
            <a:ext cx="7496297" cy="3282000"/>
          </a:xfrm>
          <a:prstGeom prst="rect">
            <a:avLst/>
          </a:prstGeom>
        </p:spPr>
        <p:txBody>
          <a:bodyPr spcFirstLastPara="1" wrap="square" lIns="91425" tIns="91425" rIns="91425" bIns="91425" anchor="t" anchorCtr="0">
            <a:noAutofit/>
          </a:bodyPr>
          <a:lstStyle/>
          <a:p>
            <a:pPr algn="just"/>
            <a:r>
              <a:rPr lang="es-PA" sz="2400" dirty="0"/>
              <a:t>Utilizar fistuloclisis para terapia nutricional en pacientes con capacidad de absorción intestinal distal al sitio de infusión intacta y cuando no se espera que dicho sitio de la FEC utilizado para infusión cierre de manera espontánea. </a:t>
            </a:r>
          </a:p>
          <a:p>
            <a:pPr algn="just"/>
            <a:endParaRPr lang="es-PA" sz="2400" dirty="0"/>
          </a:p>
          <a:p>
            <a:pPr algn="just"/>
            <a:r>
              <a:rPr lang="es-PA" sz="2400" dirty="0"/>
              <a:t>Utilizar fórmulas poliméricas inicialmente y cambiar a una semi-elemental (oligomérica) si se presenta intolerancia. </a:t>
            </a:r>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38</a:t>
            </a:fld>
            <a:endParaRPr/>
          </a:p>
        </p:txBody>
      </p:sp>
    </p:spTree>
    <p:extLst>
      <p:ext uri="{BB962C8B-B14F-4D97-AF65-F5344CB8AC3E}">
        <p14:creationId xmlns:p14="http://schemas.microsoft.com/office/powerpoint/2010/main" val="3068033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749294" y="-133750"/>
            <a:ext cx="7813882" cy="1546500"/>
          </a:xfrm>
          <a:prstGeom prst="rect">
            <a:avLst/>
          </a:prstGeom>
        </p:spPr>
        <p:txBody>
          <a:bodyPr spcFirstLastPara="1" wrap="square" lIns="91425" tIns="91425" rIns="91425" bIns="91425" anchor="b" anchorCtr="0">
            <a:noAutofit/>
          </a:bodyPr>
          <a:lstStyle/>
          <a:p>
            <a:pPr algn="just"/>
            <a:br>
              <a:rPr lang="es-PA" b="1" dirty="0"/>
            </a:br>
            <a:r>
              <a:rPr lang="es-PA" b="1" dirty="0"/>
              <a:t>¿Las fórmulas inmunomoduladoras se asocian a mejores resultados que las fórmulas estándar? </a:t>
            </a:r>
            <a:endParaRPr sz="4800" b="1" dirty="0"/>
          </a:p>
        </p:txBody>
      </p:sp>
      <p:sp>
        <p:nvSpPr>
          <p:cNvPr id="87" name="Google Shape;87;p14"/>
          <p:cNvSpPr txBox="1">
            <a:spLocks noGrp="1"/>
          </p:cNvSpPr>
          <p:nvPr>
            <p:ph type="body" idx="4294967295"/>
          </p:nvPr>
        </p:nvSpPr>
        <p:spPr>
          <a:xfrm>
            <a:off x="762476" y="1558425"/>
            <a:ext cx="7496297" cy="3282000"/>
          </a:xfrm>
          <a:prstGeom prst="rect">
            <a:avLst/>
          </a:prstGeom>
        </p:spPr>
        <p:txBody>
          <a:bodyPr spcFirstLastPara="1" wrap="square" lIns="91425" tIns="91425" rIns="91425" bIns="91425" anchor="t" anchorCtr="0">
            <a:noAutofit/>
          </a:bodyPr>
          <a:lstStyle/>
          <a:p>
            <a:pPr algn="just"/>
            <a:r>
              <a:rPr lang="es-PA" sz="2400" dirty="0"/>
              <a:t>No podemos recomendar fórmulas inmunomoduladoras multicomponente para mejorar los resultados del tratamiento de FEC debido a la falta de evidencia. </a:t>
            </a:r>
          </a:p>
          <a:p>
            <a:pPr algn="just"/>
            <a:endParaRPr lang="es-PA" sz="2400" dirty="0"/>
          </a:p>
          <a:p>
            <a:pPr algn="just"/>
            <a:r>
              <a:rPr lang="es-PA" sz="2400" dirty="0"/>
              <a:t>Sugerimos que la administración de glutamina por vía oral agregada a la NP puede mejorar la mortalidad y la tasa de cierre de fístulas.</a:t>
            </a:r>
          </a:p>
          <a:p>
            <a:pPr algn="just"/>
            <a:r>
              <a:rPr lang="es-PA" sz="2400" dirty="0"/>
              <a:t> </a:t>
            </a:r>
          </a:p>
          <a:p>
            <a:pPr algn="just"/>
            <a:r>
              <a:rPr lang="es-PA" sz="2400" b="1" dirty="0"/>
              <a:t>Calidad de la evidencia: </a:t>
            </a:r>
            <a:r>
              <a:rPr lang="es-PA" sz="2400" dirty="0"/>
              <a:t>muy baja. </a:t>
            </a:r>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39</a:t>
            </a:fld>
            <a:endParaRPr/>
          </a:p>
        </p:txBody>
      </p:sp>
    </p:spTree>
    <p:extLst>
      <p:ext uri="{BB962C8B-B14F-4D97-AF65-F5344CB8AC3E}">
        <p14:creationId xmlns:p14="http://schemas.microsoft.com/office/powerpoint/2010/main" val="864842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7"/>
          <p:cNvSpPr txBox="1">
            <a:spLocks noGrp="1"/>
          </p:cNvSpPr>
          <p:nvPr>
            <p:ph type="ctrTitle" idx="4294967295"/>
          </p:nvPr>
        </p:nvSpPr>
        <p:spPr>
          <a:xfrm>
            <a:off x="685800" y="2111123"/>
            <a:ext cx="7772400" cy="154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sz="9600" b="1" dirty="0"/>
              <a:t>Mortalidad hasta 60%</a:t>
            </a:r>
            <a:endParaRPr sz="9600" b="1" dirty="0"/>
          </a:p>
        </p:txBody>
      </p:sp>
      <p:sp>
        <p:nvSpPr>
          <p:cNvPr id="249" name="Google Shape;249;p27"/>
          <p:cNvSpPr txBox="1">
            <a:spLocks noGrp="1"/>
          </p:cNvSpPr>
          <p:nvPr>
            <p:ph type="subTitle" idx="4294967295"/>
          </p:nvPr>
        </p:nvSpPr>
        <p:spPr>
          <a:xfrm>
            <a:off x="685800" y="3786738"/>
            <a:ext cx="7772400" cy="10464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s-ES" dirty="0"/>
              <a:t>Si se asocian a desnutrición y desequilibrio hidroelectrolítico</a:t>
            </a:r>
            <a:endParaRPr dirty="0"/>
          </a:p>
        </p:txBody>
      </p:sp>
      <p:sp>
        <p:nvSpPr>
          <p:cNvPr id="250" name="Google Shape;250;p27"/>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
        <p:nvSpPr>
          <p:cNvPr id="5" name="CuadroTexto 4">
            <a:extLst>
              <a:ext uri="{FF2B5EF4-FFF2-40B4-BE49-F238E27FC236}">
                <a16:creationId xmlns:a16="http://schemas.microsoft.com/office/drawing/2014/main" id="{119281D1-A7F7-4249-B983-58B6AA0E051D}"/>
              </a:ext>
            </a:extLst>
          </p:cNvPr>
          <p:cNvSpPr txBox="1"/>
          <p:nvPr/>
        </p:nvSpPr>
        <p:spPr>
          <a:xfrm>
            <a:off x="359387" y="6418128"/>
            <a:ext cx="7976605" cy="507831"/>
          </a:xfrm>
          <a:prstGeom prst="rect">
            <a:avLst/>
          </a:prstGeom>
          <a:noFill/>
        </p:spPr>
        <p:txBody>
          <a:bodyPr wrap="square" rtlCol="0">
            <a:spAutoFit/>
          </a:bodyPr>
          <a:lstStyle/>
          <a:p>
            <a:r>
              <a:rPr lang="es-PA" sz="900" dirty="0"/>
              <a:t>Abscesos abdominales y fístulas entericas. Maingot's Abdominal Operations. Ed 12. Pag 216-34.</a:t>
            </a:r>
          </a:p>
          <a:p>
            <a:r>
              <a:rPr lang="es-PA" sz="900" dirty="0"/>
              <a:t>Fístulas Enterocutaneas. Enciclopedia de Cirugía Digestiva. F. Galindo y Col. Capítulo III-255.</a:t>
            </a:r>
          </a:p>
          <a:p>
            <a:pPr algn="just"/>
            <a:endParaRPr lang="es-PA" sz="9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663708"/>
            <a:ext cx="7813882" cy="1546500"/>
          </a:xfrm>
          <a:prstGeom prst="rect">
            <a:avLst/>
          </a:prstGeom>
        </p:spPr>
        <p:txBody>
          <a:bodyPr spcFirstLastPara="1" wrap="square" lIns="91425" tIns="91425" rIns="91425" bIns="91425" anchor="b" anchorCtr="0">
            <a:noAutofit/>
          </a:bodyPr>
          <a:lstStyle/>
          <a:p>
            <a:pPr algn="just"/>
            <a:r>
              <a:rPr lang="es-PA" b="1" dirty="0"/>
              <a:t>¿El uso de somatostatina o sus análogos proporciona mejores resultados que el tratamiento médico estándar?	 </a:t>
            </a:r>
            <a:br>
              <a:rPr lang="es-PA" b="1" dirty="0"/>
            </a:br>
            <a:endParaRPr sz="4800" b="1" dirty="0"/>
          </a:p>
        </p:txBody>
      </p:sp>
      <p:sp>
        <p:nvSpPr>
          <p:cNvPr id="87" name="Google Shape;87;p14"/>
          <p:cNvSpPr txBox="1">
            <a:spLocks noGrp="1"/>
          </p:cNvSpPr>
          <p:nvPr>
            <p:ph type="body" idx="4294967295"/>
          </p:nvPr>
        </p:nvSpPr>
        <p:spPr>
          <a:xfrm>
            <a:off x="908087" y="1845317"/>
            <a:ext cx="7496297" cy="3282000"/>
          </a:xfrm>
          <a:prstGeom prst="rect">
            <a:avLst/>
          </a:prstGeom>
        </p:spPr>
        <p:txBody>
          <a:bodyPr spcFirstLastPara="1" wrap="square" lIns="91425" tIns="91425" rIns="91425" bIns="91425" anchor="t" anchorCtr="0">
            <a:noAutofit/>
          </a:bodyPr>
          <a:lstStyle/>
          <a:p>
            <a:pPr algn="just"/>
            <a:r>
              <a:rPr lang="es-PA" dirty="0"/>
              <a:t>Pacientes adultos con FEC de alto gasto (&gt; 500 mL/d) como un método para reducir el gasto de efluentes y mejorar la tasa de cierre espontáneo. </a:t>
            </a:r>
          </a:p>
          <a:p>
            <a:endParaRPr lang="es-PA" dirty="0"/>
          </a:p>
          <a:p>
            <a:r>
              <a:rPr lang="es-PA" b="1" dirty="0"/>
              <a:t>Calidad de la evidencia: </a:t>
            </a:r>
            <a:r>
              <a:rPr lang="es-PA" dirty="0"/>
              <a:t>moderada. </a:t>
            </a:r>
          </a:p>
          <a:p>
            <a:endParaRPr lang="es-PA" dirty="0"/>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40</a:t>
            </a:fld>
            <a:endParaRPr/>
          </a:p>
        </p:txBody>
      </p:sp>
    </p:spTree>
    <p:extLst>
      <p:ext uri="{BB962C8B-B14F-4D97-AF65-F5344CB8AC3E}">
        <p14:creationId xmlns:p14="http://schemas.microsoft.com/office/powerpoint/2010/main" val="1664898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394096"/>
            <a:ext cx="7813882" cy="1546500"/>
          </a:xfrm>
          <a:prstGeom prst="rect">
            <a:avLst/>
          </a:prstGeom>
        </p:spPr>
        <p:txBody>
          <a:bodyPr spcFirstLastPara="1" wrap="square" lIns="91425" tIns="91425" rIns="91425" bIns="91425" anchor="b" anchorCtr="0">
            <a:noAutofit/>
          </a:bodyPr>
          <a:lstStyle/>
          <a:p>
            <a:pPr algn="ctr"/>
            <a:r>
              <a:rPr lang="es-PA" sz="2800" b="1" dirty="0"/>
              <a:t>¿cuándo está indicada la terapia de nutrición parenteral domiciliaria (NPD)? </a:t>
            </a:r>
            <a:br>
              <a:rPr lang="es-PA" dirty="0"/>
            </a:br>
            <a:endParaRPr sz="4800" b="1" dirty="0"/>
          </a:p>
        </p:txBody>
      </p:sp>
      <p:sp>
        <p:nvSpPr>
          <p:cNvPr id="87" name="Google Shape;87;p14"/>
          <p:cNvSpPr txBox="1">
            <a:spLocks noGrp="1"/>
          </p:cNvSpPr>
          <p:nvPr>
            <p:ph type="body" idx="4294967295"/>
          </p:nvPr>
        </p:nvSpPr>
        <p:spPr>
          <a:xfrm>
            <a:off x="908087" y="1558424"/>
            <a:ext cx="7496297" cy="4774709"/>
          </a:xfrm>
          <a:prstGeom prst="rect">
            <a:avLst/>
          </a:prstGeom>
        </p:spPr>
        <p:txBody>
          <a:bodyPr spcFirstLastPara="1" wrap="square" lIns="91425" tIns="91425" rIns="91425" bIns="91425" anchor="t" anchorCtr="0">
            <a:noAutofit/>
          </a:bodyPr>
          <a:lstStyle/>
          <a:p>
            <a:pPr algn="just"/>
            <a:r>
              <a:rPr lang="es-PA" sz="2800" dirty="0"/>
              <a:t>Basado en el consenso de expertos sugerimos considerar Nutrición Parenteral Domiciliaria (NPD) cuando el paciente está médicamente estable y el gasto de la fístula es manejable, así como en pacientes con fístulas de alto gasto (&gt; 500 mL/d) cuya reparación quirúrgica aún no se recomienda. </a:t>
            </a:r>
          </a:p>
          <a:p>
            <a:pPr algn="just"/>
            <a:endParaRPr lang="es-PA" sz="2800" dirty="0"/>
          </a:p>
          <a:p>
            <a:pPr algn="just"/>
            <a:r>
              <a:rPr lang="es-PA" sz="2800" b="1" dirty="0"/>
              <a:t>Calidad de la evidencia: </a:t>
            </a:r>
            <a:r>
              <a:rPr lang="es-PA" sz="2800" dirty="0"/>
              <a:t>basada únicamente en el consenso. </a:t>
            </a:r>
          </a:p>
          <a:p>
            <a:endParaRPr lang="es-PA" dirty="0"/>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41</a:t>
            </a:fld>
            <a:endParaRPr/>
          </a:p>
        </p:txBody>
      </p:sp>
    </p:spTree>
    <p:extLst>
      <p:ext uri="{BB962C8B-B14F-4D97-AF65-F5344CB8AC3E}">
        <p14:creationId xmlns:p14="http://schemas.microsoft.com/office/powerpoint/2010/main" val="2071051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663708"/>
            <a:ext cx="7813882" cy="1546500"/>
          </a:xfrm>
          <a:prstGeom prst="rect">
            <a:avLst/>
          </a:prstGeom>
        </p:spPr>
        <p:txBody>
          <a:bodyPr spcFirstLastPara="1" wrap="square" lIns="91425" tIns="91425" rIns="91425" bIns="91425" anchor="b" anchorCtr="0">
            <a:noAutofit/>
          </a:bodyPr>
          <a:lstStyle/>
          <a:p>
            <a:pPr algn="ctr"/>
            <a:br>
              <a:rPr lang="es-PA" sz="4800" dirty="0"/>
            </a:br>
            <a:br>
              <a:rPr lang="es-PA" sz="4800" dirty="0"/>
            </a:br>
            <a:r>
              <a:rPr lang="es-PA" sz="4800" dirty="0"/>
              <a:t>Fistulóclisis</a:t>
            </a:r>
            <a:br>
              <a:rPr lang="es-PA" dirty="0"/>
            </a:br>
            <a:endParaRPr sz="4800" b="1" dirty="0"/>
          </a:p>
        </p:txBody>
      </p:sp>
      <p:sp>
        <p:nvSpPr>
          <p:cNvPr id="87" name="Google Shape;87;p14"/>
          <p:cNvSpPr txBox="1">
            <a:spLocks noGrp="1"/>
          </p:cNvSpPr>
          <p:nvPr>
            <p:ph type="body" idx="4294967295"/>
          </p:nvPr>
        </p:nvSpPr>
        <p:spPr>
          <a:xfrm>
            <a:off x="908087" y="1845317"/>
            <a:ext cx="7496297" cy="3282000"/>
          </a:xfrm>
          <a:prstGeom prst="rect">
            <a:avLst/>
          </a:prstGeom>
        </p:spPr>
        <p:txBody>
          <a:bodyPr spcFirstLastPara="1" wrap="square" lIns="91425" tIns="91425" rIns="91425" bIns="91425" anchor="t" anchorCtr="0">
            <a:noAutofit/>
          </a:bodyPr>
          <a:lstStyle/>
          <a:p>
            <a:pPr algn="just"/>
            <a:r>
              <a:rPr lang="es-PA" dirty="0"/>
              <a:t> Fístula enteroatmosférica </a:t>
            </a:r>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42</a:t>
            </a:fld>
            <a:endParaRPr/>
          </a:p>
        </p:txBody>
      </p:sp>
    </p:spTree>
    <p:extLst>
      <p:ext uri="{BB962C8B-B14F-4D97-AF65-F5344CB8AC3E}">
        <p14:creationId xmlns:p14="http://schemas.microsoft.com/office/powerpoint/2010/main" val="3869270212"/>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649907" y="639500"/>
            <a:ext cx="8303177" cy="1546500"/>
          </a:xfrm>
          <a:prstGeom prst="rect">
            <a:avLst/>
          </a:prstGeom>
        </p:spPr>
        <p:txBody>
          <a:bodyPr spcFirstLastPara="1" wrap="square" lIns="91425" tIns="91425" rIns="91425" bIns="91425" anchor="b" anchorCtr="0">
            <a:noAutofit/>
          </a:bodyPr>
          <a:lstStyle/>
          <a:p>
            <a:pPr algn="ctr"/>
            <a:r>
              <a:rPr lang="es-PA" sz="4000" dirty="0"/>
              <a:t>Control del drenaje de la Fístula</a:t>
            </a:r>
            <a:br>
              <a:rPr lang="es-PA" dirty="0"/>
            </a:br>
            <a:endParaRPr sz="4800" b="1" dirty="0"/>
          </a:p>
        </p:txBody>
      </p:sp>
      <p:sp>
        <p:nvSpPr>
          <p:cNvPr id="87" name="Google Shape;87;p14"/>
          <p:cNvSpPr txBox="1">
            <a:spLocks noGrp="1"/>
          </p:cNvSpPr>
          <p:nvPr>
            <p:ph type="body" idx="4294967295"/>
          </p:nvPr>
        </p:nvSpPr>
        <p:spPr>
          <a:xfrm>
            <a:off x="908087" y="1845317"/>
            <a:ext cx="8044997" cy="3282000"/>
          </a:xfrm>
          <a:prstGeom prst="rect">
            <a:avLst/>
          </a:prstGeom>
        </p:spPr>
        <p:txBody>
          <a:bodyPr spcFirstLastPara="1" wrap="square" lIns="91425" tIns="91425" rIns="91425" bIns="91425" anchor="t" anchorCtr="0">
            <a:noAutofit/>
          </a:bodyPr>
          <a:lstStyle/>
          <a:p>
            <a:r>
              <a:rPr lang="es-PA" dirty="0"/>
              <a:t>Análogos de somatostatina</a:t>
            </a:r>
          </a:p>
          <a:p>
            <a:endParaRPr lang="es-PA" dirty="0"/>
          </a:p>
          <a:p>
            <a:r>
              <a:rPr lang="es-PA" dirty="0"/>
              <a:t>Inhibidores de la bomba de protones</a:t>
            </a:r>
          </a:p>
          <a:p>
            <a:endParaRPr lang="es-PA" dirty="0"/>
          </a:p>
          <a:p>
            <a:r>
              <a:rPr lang="es-PA" dirty="0"/>
              <a:t>Antagonistas H2</a:t>
            </a:r>
          </a:p>
          <a:p>
            <a:endParaRPr lang="es-PA" dirty="0"/>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43</a:t>
            </a:fld>
            <a:endParaRPr/>
          </a:p>
        </p:txBody>
      </p:sp>
    </p:spTree>
    <p:extLst>
      <p:ext uri="{BB962C8B-B14F-4D97-AF65-F5344CB8AC3E}">
        <p14:creationId xmlns:p14="http://schemas.microsoft.com/office/powerpoint/2010/main" val="350652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624843" y="-304091"/>
            <a:ext cx="7813882" cy="1546500"/>
          </a:xfrm>
          <a:prstGeom prst="rect">
            <a:avLst/>
          </a:prstGeom>
        </p:spPr>
        <p:txBody>
          <a:bodyPr spcFirstLastPara="1" wrap="square" lIns="91425" tIns="91425" rIns="91425" bIns="91425" anchor="b" anchorCtr="0">
            <a:noAutofit/>
          </a:bodyPr>
          <a:lstStyle/>
          <a:p>
            <a:pPr algn="ctr"/>
            <a:r>
              <a:rPr lang="es-PA" sz="4000" b="1" dirty="0"/>
              <a:t>Análogos de Somatostatina </a:t>
            </a:r>
            <a:endParaRPr sz="4800" b="1" dirty="0"/>
          </a:p>
        </p:txBody>
      </p:sp>
      <p:sp>
        <p:nvSpPr>
          <p:cNvPr id="87" name="Google Shape;87;p14"/>
          <p:cNvSpPr txBox="1">
            <a:spLocks noGrp="1"/>
          </p:cNvSpPr>
          <p:nvPr>
            <p:ph type="body" idx="4294967295"/>
          </p:nvPr>
        </p:nvSpPr>
        <p:spPr>
          <a:xfrm>
            <a:off x="908087" y="1845317"/>
            <a:ext cx="8044997" cy="3282000"/>
          </a:xfrm>
          <a:prstGeom prst="rect">
            <a:avLst/>
          </a:prstGeom>
        </p:spPr>
        <p:txBody>
          <a:bodyPr spcFirstLastPara="1" wrap="square" lIns="91425" tIns="91425" rIns="91425" bIns="91425" anchor="t" anchorCtr="0">
            <a:noAutofit/>
          </a:bodyPr>
          <a:lstStyle/>
          <a:p>
            <a:endParaRPr lang="es-PA" dirty="0"/>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44</a:t>
            </a:fld>
            <a:endParaRPr/>
          </a:p>
        </p:txBody>
      </p:sp>
      <p:graphicFrame>
        <p:nvGraphicFramePr>
          <p:cNvPr id="2" name="Diagrama 1">
            <a:extLst>
              <a:ext uri="{FF2B5EF4-FFF2-40B4-BE49-F238E27FC236}">
                <a16:creationId xmlns:a16="http://schemas.microsoft.com/office/drawing/2014/main" id="{6761C5D6-5D0E-E341-B4D5-15EEC5032748}"/>
              </a:ext>
            </a:extLst>
          </p:cNvPr>
          <p:cNvGraphicFramePr/>
          <p:nvPr>
            <p:extLst>
              <p:ext uri="{D42A27DB-BD31-4B8C-83A1-F6EECF244321}">
                <p14:modId xmlns:p14="http://schemas.microsoft.com/office/powerpoint/2010/main" val="1986578847"/>
              </p:ext>
            </p:extLst>
          </p:nvPr>
        </p:nvGraphicFramePr>
        <p:xfrm>
          <a:off x="624843" y="1396999"/>
          <a:ext cx="8328241" cy="4628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4271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4"/>
          <p:cNvSpPr txBox="1">
            <a:spLocks noGrp="1"/>
          </p:cNvSpPr>
          <p:nvPr>
            <p:ph type="body" idx="4294967295"/>
          </p:nvPr>
        </p:nvSpPr>
        <p:spPr>
          <a:xfrm>
            <a:off x="624843" y="1695166"/>
            <a:ext cx="8229600" cy="4637968"/>
          </a:xfrm>
          <a:prstGeom prst="rect">
            <a:avLst/>
          </a:prstGeom>
        </p:spPr>
        <p:txBody>
          <a:bodyPr spcFirstLastPara="1" wrap="square" lIns="91425" tIns="91425" rIns="91425" bIns="91425" anchor="t" anchorCtr="0">
            <a:noAutofit/>
          </a:bodyPr>
          <a:lstStyle/>
          <a:p>
            <a:pPr algn="just">
              <a:lnSpc>
                <a:spcPct val="150000"/>
              </a:lnSpc>
            </a:pPr>
            <a:r>
              <a:rPr lang="es-PA" sz="2400" dirty="0"/>
              <a:t>Los estudios iniciales no habían sido controlados</a:t>
            </a:r>
          </a:p>
          <a:p>
            <a:pPr lvl="1" algn="just">
              <a:lnSpc>
                <a:spcPct val="150000"/>
              </a:lnSpc>
            </a:pPr>
            <a:r>
              <a:rPr lang="es-PA" dirty="0"/>
              <a:t>reducía el gasto fistuloso</a:t>
            </a:r>
          </a:p>
          <a:p>
            <a:pPr lvl="1" algn="just">
              <a:lnSpc>
                <a:spcPct val="150000"/>
              </a:lnSpc>
            </a:pPr>
            <a:r>
              <a:rPr lang="es-PA" dirty="0"/>
              <a:t>mejoraba las tasas de cierre espontáneo de las fístulas</a:t>
            </a:r>
          </a:p>
          <a:p>
            <a:pPr lvl="1" algn="just">
              <a:lnSpc>
                <a:spcPct val="150000"/>
              </a:lnSpc>
            </a:pPr>
            <a:r>
              <a:rPr lang="es-PA" dirty="0"/>
              <a:t>reducía el tiempo hasta el cierre espontáneo</a:t>
            </a:r>
          </a:p>
          <a:p>
            <a:pPr lvl="1" algn="just">
              <a:lnSpc>
                <a:spcPct val="150000"/>
              </a:lnSpc>
            </a:pPr>
            <a:r>
              <a:rPr lang="es-PA" dirty="0"/>
              <a:t>disminuía la mortalidad. </a:t>
            </a:r>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45</a:t>
            </a:fld>
            <a:endParaRPr/>
          </a:p>
        </p:txBody>
      </p:sp>
      <p:sp>
        <p:nvSpPr>
          <p:cNvPr id="9" name="Google Shape;85;p14">
            <a:extLst>
              <a:ext uri="{FF2B5EF4-FFF2-40B4-BE49-F238E27FC236}">
                <a16:creationId xmlns:a16="http://schemas.microsoft.com/office/drawing/2014/main" id="{DF494289-5554-D846-9221-48682559F8D7}"/>
              </a:ext>
            </a:extLst>
          </p:cNvPr>
          <p:cNvSpPr txBox="1">
            <a:spLocks/>
          </p:cNvSpPr>
          <p:nvPr/>
        </p:nvSpPr>
        <p:spPr>
          <a:xfrm>
            <a:off x="624843" y="-304091"/>
            <a:ext cx="7813882" cy="1546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1pPr>
            <a:lvl2pPr marR="0" lvl="1"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2pPr>
            <a:lvl3pPr marR="0" lvl="2"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3pPr>
            <a:lvl4pPr marR="0" lvl="3"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4pPr>
            <a:lvl5pPr marR="0" lvl="4"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5pPr>
            <a:lvl6pPr marR="0" lvl="5"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6pPr>
            <a:lvl7pPr marR="0" lvl="6"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7pPr>
            <a:lvl8pPr marR="0" lvl="7"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8pPr>
            <a:lvl9pPr marR="0" lvl="8"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9pPr>
          </a:lstStyle>
          <a:p>
            <a:pPr algn="ctr"/>
            <a:r>
              <a:rPr lang="es-PA" sz="4000" b="1"/>
              <a:t>Análogos de Somatostatina </a:t>
            </a:r>
            <a:endParaRPr lang="es-PA" sz="4800" b="1" dirty="0"/>
          </a:p>
        </p:txBody>
      </p:sp>
    </p:spTree>
    <p:extLst>
      <p:ext uri="{BB962C8B-B14F-4D97-AF65-F5344CB8AC3E}">
        <p14:creationId xmlns:p14="http://schemas.microsoft.com/office/powerpoint/2010/main" val="3623769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4"/>
          <p:cNvSpPr txBox="1">
            <a:spLocks noGrp="1"/>
          </p:cNvSpPr>
          <p:nvPr>
            <p:ph type="body" idx="4294967295"/>
          </p:nvPr>
        </p:nvSpPr>
        <p:spPr>
          <a:xfrm>
            <a:off x="587830" y="1387275"/>
            <a:ext cx="8229600" cy="4637968"/>
          </a:xfrm>
          <a:prstGeom prst="rect">
            <a:avLst/>
          </a:prstGeom>
        </p:spPr>
        <p:txBody>
          <a:bodyPr spcFirstLastPara="1" wrap="square" lIns="91425" tIns="91425" rIns="91425" bIns="91425" anchor="t" anchorCtr="0">
            <a:noAutofit/>
          </a:bodyPr>
          <a:lstStyle/>
          <a:p>
            <a:pPr lvl="1" algn="just"/>
            <a:endParaRPr lang="es-PA" dirty="0"/>
          </a:p>
          <a:p>
            <a:pPr algn="just"/>
            <a:r>
              <a:rPr lang="es-PA" sz="2400" dirty="0"/>
              <a:t>Estudios aleatorizado se han obtenido resultados menos favorables al octreótido. </a:t>
            </a:r>
          </a:p>
          <a:p>
            <a:pPr lvl="1" algn="just"/>
            <a:r>
              <a:rPr lang="es-PA" dirty="0"/>
              <a:t>Muestra pequeña </a:t>
            </a:r>
          </a:p>
          <a:p>
            <a:pPr lvl="1" algn="just"/>
            <a:r>
              <a:rPr lang="es-PA" dirty="0"/>
              <a:t>mejoría en el tiempo hasta el cierre de las fístulas tratadas con octreótido. </a:t>
            </a:r>
          </a:p>
          <a:p>
            <a:pPr lvl="1" algn="just"/>
            <a:endParaRPr lang="es-PA" dirty="0"/>
          </a:p>
          <a:p>
            <a:pPr algn="just"/>
            <a:r>
              <a:rPr lang="es-PA" sz="2400" dirty="0"/>
              <a:t>Si el gasto no disminuye en las primeras 72 h desde el inicio del tratamiento, se debe suspender el octreótido</a:t>
            </a:r>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46</a:t>
            </a:fld>
            <a:endParaRPr/>
          </a:p>
        </p:txBody>
      </p:sp>
      <p:sp>
        <p:nvSpPr>
          <p:cNvPr id="9" name="Google Shape;85;p14">
            <a:extLst>
              <a:ext uri="{FF2B5EF4-FFF2-40B4-BE49-F238E27FC236}">
                <a16:creationId xmlns:a16="http://schemas.microsoft.com/office/drawing/2014/main" id="{DF494289-5554-D846-9221-48682559F8D7}"/>
              </a:ext>
            </a:extLst>
          </p:cNvPr>
          <p:cNvSpPr txBox="1">
            <a:spLocks/>
          </p:cNvSpPr>
          <p:nvPr/>
        </p:nvSpPr>
        <p:spPr>
          <a:xfrm>
            <a:off x="624843" y="-304091"/>
            <a:ext cx="7813882" cy="1546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1pPr>
            <a:lvl2pPr marR="0" lvl="1"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2pPr>
            <a:lvl3pPr marR="0" lvl="2"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3pPr>
            <a:lvl4pPr marR="0" lvl="3"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4pPr>
            <a:lvl5pPr marR="0" lvl="4"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5pPr>
            <a:lvl6pPr marR="0" lvl="5"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6pPr>
            <a:lvl7pPr marR="0" lvl="6"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7pPr>
            <a:lvl8pPr marR="0" lvl="7"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8pPr>
            <a:lvl9pPr marR="0" lvl="8"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9pPr>
          </a:lstStyle>
          <a:p>
            <a:pPr algn="ctr"/>
            <a:r>
              <a:rPr lang="es-PA" sz="4000" b="1"/>
              <a:t>Análogos de Somatostatina </a:t>
            </a:r>
            <a:endParaRPr lang="es-PA" sz="4800" b="1" dirty="0"/>
          </a:p>
        </p:txBody>
      </p:sp>
    </p:spTree>
    <p:extLst>
      <p:ext uri="{BB962C8B-B14F-4D97-AF65-F5344CB8AC3E}">
        <p14:creationId xmlns:p14="http://schemas.microsoft.com/office/powerpoint/2010/main" val="2195301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4"/>
          <p:cNvSpPr txBox="1">
            <a:spLocks noGrp="1"/>
          </p:cNvSpPr>
          <p:nvPr>
            <p:ph type="body" idx="4294967295"/>
          </p:nvPr>
        </p:nvSpPr>
        <p:spPr>
          <a:xfrm>
            <a:off x="587830" y="1387275"/>
            <a:ext cx="8229600" cy="4637968"/>
          </a:xfrm>
          <a:prstGeom prst="rect">
            <a:avLst/>
          </a:prstGeom>
        </p:spPr>
        <p:txBody>
          <a:bodyPr spcFirstLastPara="1" wrap="square" lIns="91425" tIns="91425" rIns="91425" bIns="91425" anchor="t" anchorCtr="0">
            <a:noAutofit/>
          </a:bodyPr>
          <a:lstStyle/>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47</a:t>
            </a:fld>
            <a:endParaRPr/>
          </a:p>
        </p:txBody>
      </p:sp>
      <p:sp>
        <p:nvSpPr>
          <p:cNvPr id="9" name="Google Shape;85;p14">
            <a:extLst>
              <a:ext uri="{FF2B5EF4-FFF2-40B4-BE49-F238E27FC236}">
                <a16:creationId xmlns:a16="http://schemas.microsoft.com/office/drawing/2014/main" id="{DF494289-5554-D846-9221-48682559F8D7}"/>
              </a:ext>
            </a:extLst>
          </p:cNvPr>
          <p:cNvSpPr txBox="1">
            <a:spLocks/>
          </p:cNvSpPr>
          <p:nvPr/>
        </p:nvSpPr>
        <p:spPr>
          <a:xfrm>
            <a:off x="624843" y="-304091"/>
            <a:ext cx="7813882" cy="1546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1pPr>
            <a:lvl2pPr marR="0" lvl="1"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2pPr>
            <a:lvl3pPr marR="0" lvl="2"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3pPr>
            <a:lvl4pPr marR="0" lvl="3"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4pPr>
            <a:lvl5pPr marR="0" lvl="4"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5pPr>
            <a:lvl6pPr marR="0" lvl="5"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6pPr>
            <a:lvl7pPr marR="0" lvl="6"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7pPr>
            <a:lvl8pPr marR="0" lvl="7"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8pPr>
            <a:lvl9pPr marR="0" lvl="8"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9pPr>
          </a:lstStyle>
          <a:p>
            <a:pPr algn="ctr"/>
            <a:r>
              <a:rPr lang="es-PA" sz="4800" b="1" dirty="0"/>
              <a:t>Control de la Herida </a:t>
            </a:r>
          </a:p>
        </p:txBody>
      </p:sp>
      <p:pic>
        <p:nvPicPr>
          <p:cNvPr id="10" name="Imagen 9">
            <a:extLst>
              <a:ext uri="{FF2B5EF4-FFF2-40B4-BE49-F238E27FC236}">
                <a16:creationId xmlns:a16="http://schemas.microsoft.com/office/drawing/2014/main" id="{06C2D803-4731-D44D-9832-C7ACFEA4D137}"/>
              </a:ext>
            </a:extLst>
          </p:cNvPr>
          <p:cNvPicPr>
            <a:picLocks noChangeAspect="1"/>
          </p:cNvPicPr>
          <p:nvPr/>
        </p:nvPicPr>
        <p:blipFill>
          <a:blip r:embed="rId3"/>
          <a:stretch>
            <a:fillRect/>
          </a:stretch>
        </p:blipFill>
        <p:spPr>
          <a:xfrm>
            <a:off x="2095927" y="1274370"/>
            <a:ext cx="5277673" cy="5090725"/>
          </a:xfrm>
          <a:prstGeom prst="rect">
            <a:avLst/>
          </a:prstGeom>
        </p:spPr>
      </p:pic>
    </p:spTree>
    <p:extLst>
      <p:ext uri="{BB962C8B-B14F-4D97-AF65-F5344CB8AC3E}">
        <p14:creationId xmlns:p14="http://schemas.microsoft.com/office/powerpoint/2010/main" val="39191324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A9D706B-C9FD-F34F-A8CD-8A2CA0A42B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PA" smtClean="0"/>
              <a:t>48</a:t>
            </a:fld>
            <a:endParaRPr lang="es-PA"/>
          </a:p>
        </p:txBody>
      </p:sp>
      <p:pic>
        <p:nvPicPr>
          <p:cNvPr id="4" name="Imagen 3">
            <a:extLst>
              <a:ext uri="{FF2B5EF4-FFF2-40B4-BE49-F238E27FC236}">
                <a16:creationId xmlns:a16="http://schemas.microsoft.com/office/drawing/2014/main" id="{69F1446A-BA7E-9947-A426-6B0C7B2CE2E1}"/>
              </a:ext>
            </a:extLst>
          </p:cNvPr>
          <p:cNvPicPr>
            <a:picLocks noChangeAspect="1"/>
          </p:cNvPicPr>
          <p:nvPr/>
        </p:nvPicPr>
        <p:blipFill>
          <a:blip r:embed="rId3"/>
          <a:stretch>
            <a:fillRect/>
          </a:stretch>
        </p:blipFill>
        <p:spPr>
          <a:xfrm>
            <a:off x="2211614" y="169434"/>
            <a:ext cx="5003800" cy="6426200"/>
          </a:xfrm>
          <a:prstGeom prst="rect">
            <a:avLst/>
          </a:prstGeom>
        </p:spPr>
      </p:pic>
    </p:spTree>
    <p:extLst>
      <p:ext uri="{BB962C8B-B14F-4D97-AF65-F5344CB8AC3E}">
        <p14:creationId xmlns:p14="http://schemas.microsoft.com/office/powerpoint/2010/main" val="34266989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AE7CC16-5074-4146-9F3B-7BBEEC720F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PA" smtClean="0"/>
              <a:t>49</a:t>
            </a:fld>
            <a:endParaRPr lang="es-PA"/>
          </a:p>
        </p:txBody>
      </p:sp>
      <p:pic>
        <p:nvPicPr>
          <p:cNvPr id="3" name="Imagen 2">
            <a:extLst>
              <a:ext uri="{FF2B5EF4-FFF2-40B4-BE49-F238E27FC236}">
                <a16:creationId xmlns:a16="http://schemas.microsoft.com/office/drawing/2014/main" id="{E88987A8-0B02-384D-B20C-3DD062A24FEB}"/>
              </a:ext>
            </a:extLst>
          </p:cNvPr>
          <p:cNvPicPr>
            <a:picLocks noChangeAspect="1"/>
          </p:cNvPicPr>
          <p:nvPr/>
        </p:nvPicPr>
        <p:blipFill>
          <a:blip r:embed="rId2"/>
          <a:stretch>
            <a:fillRect/>
          </a:stretch>
        </p:blipFill>
        <p:spPr>
          <a:xfrm>
            <a:off x="0" y="134"/>
            <a:ext cx="4584160" cy="6858000"/>
          </a:xfrm>
          <a:prstGeom prst="rect">
            <a:avLst/>
          </a:prstGeom>
        </p:spPr>
      </p:pic>
      <p:pic>
        <p:nvPicPr>
          <p:cNvPr id="4" name="Imagen 3">
            <a:extLst>
              <a:ext uri="{FF2B5EF4-FFF2-40B4-BE49-F238E27FC236}">
                <a16:creationId xmlns:a16="http://schemas.microsoft.com/office/drawing/2014/main" id="{002A791B-F5E8-424E-981A-C3162C6C6D4D}"/>
              </a:ext>
            </a:extLst>
          </p:cNvPr>
          <p:cNvPicPr>
            <a:picLocks noChangeAspect="1"/>
          </p:cNvPicPr>
          <p:nvPr/>
        </p:nvPicPr>
        <p:blipFill>
          <a:blip r:embed="rId3"/>
          <a:stretch>
            <a:fillRect/>
          </a:stretch>
        </p:blipFill>
        <p:spPr>
          <a:xfrm>
            <a:off x="4889420" y="134"/>
            <a:ext cx="3514964" cy="6858000"/>
          </a:xfrm>
          <a:prstGeom prst="rect">
            <a:avLst/>
          </a:prstGeom>
        </p:spPr>
      </p:pic>
    </p:spTree>
    <p:extLst>
      <p:ext uri="{BB962C8B-B14F-4D97-AF65-F5344CB8AC3E}">
        <p14:creationId xmlns:p14="http://schemas.microsoft.com/office/powerpoint/2010/main" val="4026407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864852" y="189409"/>
            <a:ext cx="7813882" cy="1546500"/>
          </a:xfrm>
          <a:prstGeom prst="rect">
            <a:avLst/>
          </a:prstGeom>
        </p:spPr>
        <p:txBody>
          <a:bodyPr spcFirstLastPara="1" wrap="square" lIns="91425" tIns="91425" rIns="91425" bIns="91425" anchor="b" anchorCtr="0">
            <a:noAutofit/>
          </a:bodyPr>
          <a:lstStyle/>
          <a:p>
            <a:pPr algn="ctr"/>
            <a:r>
              <a:rPr lang="es-PA" sz="4800" dirty="0"/>
              <a:t>¿Fístulas en la edad pediátrica?</a:t>
            </a:r>
            <a:endParaRPr sz="4800" b="1" dirty="0"/>
          </a:p>
        </p:txBody>
      </p:sp>
      <p:sp>
        <p:nvSpPr>
          <p:cNvPr id="87" name="Google Shape;87;p14"/>
          <p:cNvSpPr txBox="1">
            <a:spLocks noGrp="1"/>
          </p:cNvSpPr>
          <p:nvPr>
            <p:ph type="body" idx="4294967295"/>
          </p:nvPr>
        </p:nvSpPr>
        <p:spPr>
          <a:xfrm>
            <a:off x="359387" y="1779858"/>
            <a:ext cx="8044997" cy="3282000"/>
          </a:xfrm>
          <a:prstGeom prst="rect">
            <a:avLst/>
          </a:prstGeom>
        </p:spPr>
        <p:txBody>
          <a:bodyPr spcFirstLastPara="1" wrap="square" lIns="91425" tIns="91425" rIns="91425" bIns="91425" anchor="t" anchorCtr="0">
            <a:noAutofit/>
          </a:bodyPr>
          <a:lstStyle/>
          <a:p>
            <a:r>
              <a:rPr lang="es-PA" dirty="0"/>
              <a:t>Se carece de cifras con las cuales se pueda elaborar una carta epidemiológica. </a:t>
            </a:r>
          </a:p>
          <a:p>
            <a:endParaRPr lang="es-PA" dirty="0"/>
          </a:p>
          <a:p>
            <a:r>
              <a:rPr lang="es-PA" dirty="0"/>
              <a:t>Panaroma casi desértico. </a:t>
            </a:r>
          </a:p>
          <a:p>
            <a:endParaRPr lang="es-PA" dirty="0"/>
          </a:p>
          <a:p>
            <a:r>
              <a:rPr lang="es-PA" dirty="0"/>
              <a:t>Causas: Postoperatorias</a:t>
            </a:r>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2" name="CuadroTexto 1">
            <a:extLst>
              <a:ext uri="{FF2B5EF4-FFF2-40B4-BE49-F238E27FC236}">
                <a16:creationId xmlns:a16="http://schemas.microsoft.com/office/drawing/2014/main" id="{471D2F93-FAFD-AF4D-B3CD-24FDD220E6B8}"/>
              </a:ext>
            </a:extLst>
          </p:cNvPr>
          <p:cNvSpPr txBox="1"/>
          <p:nvPr/>
        </p:nvSpPr>
        <p:spPr>
          <a:xfrm>
            <a:off x="702129" y="6257876"/>
            <a:ext cx="7976605" cy="369332"/>
          </a:xfrm>
          <a:prstGeom prst="rect">
            <a:avLst/>
          </a:prstGeom>
          <a:noFill/>
        </p:spPr>
        <p:txBody>
          <a:bodyPr wrap="square" rtlCol="0">
            <a:spAutoFit/>
          </a:bodyPr>
          <a:lstStyle/>
          <a:p>
            <a:pPr algn="just"/>
            <a:r>
              <a:rPr lang="es-PA" sz="900" dirty="0"/>
              <a:t>Uba F; Francis E. Management of postoperative enterocutaneous fistulae in children: A decade experience in a single centre. African Journal of Paediatric Surgery. January-April 2012 / Vol 9 / Issue 1. </a:t>
            </a:r>
          </a:p>
        </p:txBody>
      </p:sp>
      <p:pic>
        <p:nvPicPr>
          <p:cNvPr id="3" name="Imagen 2">
            <a:extLst>
              <a:ext uri="{FF2B5EF4-FFF2-40B4-BE49-F238E27FC236}">
                <a16:creationId xmlns:a16="http://schemas.microsoft.com/office/drawing/2014/main" id="{59AE15DF-1909-7641-9099-DC9AC784EF82}"/>
              </a:ext>
            </a:extLst>
          </p:cNvPr>
          <p:cNvPicPr>
            <a:picLocks noChangeAspect="1"/>
          </p:cNvPicPr>
          <p:nvPr/>
        </p:nvPicPr>
        <p:blipFill>
          <a:blip r:embed="rId3"/>
          <a:stretch>
            <a:fillRect/>
          </a:stretch>
        </p:blipFill>
        <p:spPr>
          <a:xfrm>
            <a:off x="5029200" y="3176976"/>
            <a:ext cx="4171950" cy="2776368"/>
          </a:xfrm>
          <a:prstGeom prst="rect">
            <a:avLst/>
          </a:prstGeom>
        </p:spPr>
      </p:pic>
    </p:spTree>
    <p:extLst>
      <p:ext uri="{BB962C8B-B14F-4D97-AF65-F5344CB8AC3E}">
        <p14:creationId xmlns:p14="http://schemas.microsoft.com/office/powerpoint/2010/main" val="33199948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FA371E-8E53-D741-BDD2-FA946DB1E568}"/>
              </a:ext>
            </a:extLst>
          </p:cNvPr>
          <p:cNvSpPr>
            <a:spLocks noGrp="1"/>
          </p:cNvSpPr>
          <p:nvPr>
            <p:ph type="title"/>
          </p:nvPr>
        </p:nvSpPr>
        <p:spPr/>
        <p:txBody>
          <a:bodyPr/>
          <a:lstStyle/>
          <a:p>
            <a:r>
              <a:rPr lang="es-PA" sz="3600" dirty="0"/>
              <a:t>Cirugía  </a:t>
            </a:r>
          </a:p>
        </p:txBody>
      </p:sp>
      <p:sp>
        <p:nvSpPr>
          <p:cNvPr id="3" name="Marcador de contenido 2">
            <a:extLst>
              <a:ext uri="{FF2B5EF4-FFF2-40B4-BE49-F238E27FC236}">
                <a16:creationId xmlns:a16="http://schemas.microsoft.com/office/drawing/2014/main" id="{28D6C26D-354B-5448-94A1-E8DD10727066}"/>
              </a:ext>
            </a:extLst>
          </p:cNvPr>
          <p:cNvSpPr>
            <a:spLocks noGrp="1"/>
          </p:cNvSpPr>
          <p:nvPr>
            <p:ph idx="1"/>
          </p:nvPr>
        </p:nvSpPr>
        <p:spPr/>
        <p:txBody>
          <a:bodyPr/>
          <a:lstStyle/>
          <a:p>
            <a:pPr algn="just"/>
            <a:r>
              <a:rPr lang="es-PA" dirty="0"/>
              <a:t>No se recomienda hasta por lo menos 3 meses después de la lesión inicial, una vez que el paciente está mejor nutrido y se ha resuelto la respuesta inflamatoria aguda. </a:t>
            </a:r>
          </a:p>
          <a:p>
            <a:pPr algn="just"/>
            <a:endParaRPr lang="es-PA" dirty="0"/>
          </a:p>
        </p:txBody>
      </p:sp>
      <p:sp>
        <p:nvSpPr>
          <p:cNvPr id="4" name="CuadroTexto 3">
            <a:extLst>
              <a:ext uri="{FF2B5EF4-FFF2-40B4-BE49-F238E27FC236}">
                <a16:creationId xmlns:a16="http://schemas.microsoft.com/office/drawing/2014/main" id="{6042E5AE-7B7B-8C42-ADD7-155B7381C26A}"/>
              </a:ext>
            </a:extLst>
          </p:cNvPr>
          <p:cNvSpPr txBox="1"/>
          <p:nvPr/>
        </p:nvSpPr>
        <p:spPr>
          <a:xfrm>
            <a:off x="702129" y="6257876"/>
            <a:ext cx="7976605" cy="369332"/>
          </a:xfrm>
          <a:prstGeom prst="rect">
            <a:avLst/>
          </a:prstGeom>
          <a:noFill/>
        </p:spPr>
        <p:txBody>
          <a:bodyPr wrap="square" rtlCol="0">
            <a:spAutoFit/>
          </a:bodyPr>
          <a:lstStyle/>
          <a:p>
            <a:pPr algn="just"/>
            <a:r>
              <a:rPr lang="es-PA" sz="900" dirty="0"/>
              <a:t>Uba F; Francis E. Management of postoperative enterocutaneous fistulae in children: A decade experience in a single centre. African Journal of Paediatric Surgery. January-April 2012 / Vol 9 / Issue 1. </a:t>
            </a:r>
          </a:p>
        </p:txBody>
      </p:sp>
    </p:spTree>
    <p:extLst>
      <p:ext uri="{BB962C8B-B14F-4D97-AF65-F5344CB8AC3E}">
        <p14:creationId xmlns:p14="http://schemas.microsoft.com/office/powerpoint/2010/main" val="37913774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6D2B200-ECB7-4C48-9BA8-B661F71067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PA" smtClean="0"/>
              <a:t>51</a:t>
            </a:fld>
            <a:endParaRPr lang="es-PA"/>
          </a:p>
        </p:txBody>
      </p:sp>
      <p:pic>
        <p:nvPicPr>
          <p:cNvPr id="3" name="Imagen 2">
            <a:extLst>
              <a:ext uri="{FF2B5EF4-FFF2-40B4-BE49-F238E27FC236}">
                <a16:creationId xmlns:a16="http://schemas.microsoft.com/office/drawing/2014/main" id="{F80205B6-410F-0445-81F7-CA078AE7E229}"/>
              </a:ext>
            </a:extLst>
          </p:cNvPr>
          <p:cNvPicPr>
            <a:picLocks noChangeAspect="1"/>
          </p:cNvPicPr>
          <p:nvPr/>
        </p:nvPicPr>
        <p:blipFill>
          <a:blip r:embed="rId2"/>
          <a:stretch>
            <a:fillRect/>
          </a:stretch>
        </p:blipFill>
        <p:spPr>
          <a:xfrm>
            <a:off x="0" y="0"/>
            <a:ext cx="9144000" cy="6238977"/>
          </a:xfrm>
          <a:prstGeom prst="rect">
            <a:avLst/>
          </a:prstGeom>
        </p:spPr>
      </p:pic>
    </p:spTree>
    <p:extLst>
      <p:ext uri="{BB962C8B-B14F-4D97-AF65-F5344CB8AC3E}">
        <p14:creationId xmlns:p14="http://schemas.microsoft.com/office/powerpoint/2010/main" val="40127980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BCFDDDC-B765-2B4F-9999-98E69635604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PA" smtClean="0"/>
              <a:t>52</a:t>
            </a:fld>
            <a:endParaRPr lang="es-PA"/>
          </a:p>
        </p:txBody>
      </p:sp>
      <p:pic>
        <p:nvPicPr>
          <p:cNvPr id="3" name="Imagen 2">
            <a:extLst>
              <a:ext uri="{FF2B5EF4-FFF2-40B4-BE49-F238E27FC236}">
                <a16:creationId xmlns:a16="http://schemas.microsoft.com/office/drawing/2014/main" id="{AA2F6C95-FFE5-B743-A35A-2A0F7F0BED5C}"/>
              </a:ext>
            </a:extLst>
          </p:cNvPr>
          <p:cNvPicPr>
            <a:picLocks noChangeAspect="1"/>
          </p:cNvPicPr>
          <p:nvPr/>
        </p:nvPicPr>
        <p:blipFill>
          <a:blip r:embed="rId3"/>
          <a:stretch>
            <a:fillRect/>
          </a:stretch>
        </p:blipFill>
        <p:spPr>
          <a:xfrm>
            <a:off x="0" y="0"/>
            <a:ext cx="9144000" cy="3541059"/>
          </a:xfrm>
          <a:prstGeom prst="rect">
            <a:avLst/>
          </a:prstGeom>
        </p:spPr>
      </p:pic>
      <p:sp>
        <p:nvSpPr>
          <p:cNvPr id="4" name="Rectángulo 3">
            <a:extLst>
              <a:ext uri="{FF2B5EF4-FFF2-40B4-BE49-F238E27FC236}">
                <a16:creationId xmlns:a16="http://schemas.microsoft.com/office/drawing/2014/main" id="{94D19364-7A83-3541-9F94-846CC45860D3}"/>
              </a:ext>
            </a:extLst>
          </p:cNvPr>
          <p:cNvSpPr/>
          <p:nvPr/>
        </p:nvSpPr>
        <p:spPr>
          <a:xfrm>
            <a:off x="1073425" y="4198432"/>
            <a:ext cx="6758609" cy="738664"/>
          </a:xfrm>
          <a:prstGeom prst="rect">
            <a:avLst/>
          </a:prstGeom>
          <a:noFill/>
          <a:ln>
            <a:noFill/>
          </a:ln>
        </p:spPr>
        <p:txBody>
          <a:bodyPr spcFirstLastPara="1" wrap="square" lIns="91425" tIns="91425" rIns="91425" bIns="91425" anchor="t" anchorCtr="0">
            <a:noAutofit/>
          </a:bodyPr>
          <a:lstStyle/>
          <a:p>
            <a:pPr marL="457200" indent="-419100">
              <a:spcBef>
                <a:spcPts val="600"/>
              </a:spcBef>
              <a:buClr>
                <a:srgbClr val="CFD8DC"/>
              </a:buClr>
              <a:buSzPts val="3000"/>
              <a:buFont typeface="Source Sans Pro"/>
              <a:buChar char="◎"/>
            </a:pPr>
            <a:r>
              <a:rPr lang="es-PA" sz="3000" dirty="0">
                <a:solidFill>
                  <a:srgbClr val="263238"/>
                </a:solidFill>
                <a:latin typeface="Source Sans Pro"/>
                <a:ea typeface="Source Sans Pro"/>
                <a:sym typeface="Source Sans Pro"/>
              </a:rPr>
              <a:t>Estudio Restrospectivo y Descriptivo</a:t>
            </a:r>
          </a:p>
          <a:p>
            <a:pPr marL="457200" indent="-419100">
              <a:spcBef>
                <a:spcPts val="600"/>
              </a:spcBef>
              <a:buClr>
                <a:srgbClr val="CFD8DC"/>
              </a:buClr>
              <a:buSzPts val="3000"/>
              <a:buFont typeface="Source Sans Pro"/>
              <a:buChar char="◎"/>
            </a:pPr>
            <a:r>
              <a:rPr lang="es-PA" sz="3000" dirty="0">
                <a:solidFill>
                  <a:srgbClr val="263238"/>
                </a:solidFill>
                <a:latin typeface="Source Sans Pro"/>
                <a:ea typeface="Source Sans Pro"/>
                <a:sym typeface="Source Sans Pro"/>
              </a:rPr>
              <a:t>Sólo Fístulas del Intestino Delgado</a:t>
            </a:r>
          </a:p>
          <a:p>
            <a:pPr marL="457200" indent="-419100">
              <a:spcBef>
                <a:spcPts val="600"/>
              </a:spcBef>
              <a:buClr>
                <a:srgbClr val="CFD8DC"/>
              </a:buClr>
              <a:buSzPts val="3000"/>
              <a:buFont typeface="Source Sans Pro"/>
              <a:buChar char="◎"/>
            </a:pPr>
            <a:r>
              <a:rPr lang="es-PA" sz="3000" dirty="0">
                <a:solidFill>
                  <a:srgbClr val="263238"/>
                </a:solidFill>
                <a:latin typeface="Source Sans Pro"/>
                <a:ea typeface="Source Sans Pro"/>
                <a:sym typeface="Source Sans Pro"/>
              </a:rPr>
              <a:t>Menor de 15 años</a:t>
            </a:r>
          </a:p>
        </p:txBody>
      </p:sp>
      <p:sp>
        <p:nvSpPr>
          <p:cNvPr id="5" name="CuadroTexto 4">
            <a:extLst>
              <a:ext uri="{FF2B5EF4-FFF2-40B4-BE49-F238E27FC236}">
                <a16:creationId xmlns:a16="http://schemas.microsoft.com/office/drawing/2014/main" id="{FFED49CD-7870-B340-8088-C8D0ACA0009C}"/>
              </a:ext>
            </a:extLst>
          </p:cNvPr>
          <p:cNvSpPr txBox="1"/>
          <p:nvPr/>
        </p:nvSpPr>
        <p:spPr>
          <a:xfrm>
            <a:off x="690317" y="6561868"/>
            <a:ext cx="7976605" cy="384721"/>
          </a:xfrm>
          <a:prstGeom prst="rect">
            <a:avLst/>
          </a:prstGeom>
          <a:noFill/>
        </p:spPr>
        <p:txBody>
          <a:bodyPr wrap="square" rtlCol="0">
            <a:spAutoFit/>
          </a:bodyPr>
          <a:lstStyle/>
          <a:p>
            <a:pPr algn="just"/>
            <a:r>
              <a:rPr lang="es-PA" sz="1000" dirty="0"/>
              <a:t>Baeza Herrera C y cols. Fístula enterocutánea en la edad pediátrica. Experiencia clínica. Rev Gastroenterol Mex, Vol. 70, Núm. 2, 2005 </a:t>
            </a:r>
          </a:p>
          <a:p>
            <a:pPr algn="just"/>
            <a:endParaRPr lang="es-PA" sz="900" dirty="0"/>
          </a:p>
        </p:txBody>
      </p:sp>
    </p:spTree>
    <p:extLst>
      <p:ext uri="{BB962C8B-B14F-4D97-AF65-F5344CB8AC3E}">
        <p14:creationId xmlns:p14="http://schemas.microsoft.com/office/powerpoint/2010/main" val="37360365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BCFDDDC-B765-2B4F-9999-98E69635604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PA" smtClean="0"/>
              <a:t>53</a:t>
            </a:fld>
            <a:endParaRPr lang="es-PA"/>
          </a:p>
        </p:txBody>
      </p:sp>
      <p:pic>
        <p:nvPicPr>
          <p:cNvPr id="5" name="Imagen 4">
            <a:extLst>
              <a:ext uri="{FF2B5EF4-FFF2-40B4-BE49-F238E27FC236}">
                <a16:creationId xmlns:a16="http://schemas.microsoft.com/office/drawing/2014/main" id="{A1D778D2-DE99-9240-A1BC-C1E437E5049D}"/>
              </a:ext>
            </a:extLst>
          </p:cNvPr>
          <p:cNvPicPr>
            <a:picLocks noChangeAspect="1"/>
          </p:cNvPicPr>
          <p:nvPr/>
        </p:nvPicPr>
        <p:blipFill>
          <a:blip r:embed="rId3"/>
          <a:stretch>
            <a:fillRect/>
          </a:stretch>
        </p:blipFill>
        <p:spPr>
          <a:xfrm>
            <a:off x="0" y="0"/>
            <a:ext cx="9144000" cy="3820770"/>
          </a:xfrm>
          <a:prstGeom prst="rect">
            <a:avLst/>
          </a:prstGeom>
        </p:spPr>
      </p:pic>
      <p:sp>
        <p:nvSpPr>
          <p:cNvPr id="6" name="Rectángulo 5">
            <a:extLst>
              <a:ext uri="{FF2B5EF4-FFF2-40B4-BE49-F238E27FC236}">
                <a16:creationId xmlns:a16="http://schemas.microsoft.com/office/drawing/2014/main" id="{66218DE8-92EE-F040-A0DA-C499B0CD5688}"/>
              </a:ext>
            </a:extLst>
          </p:cNvPr>
          <p:cNvSpPr/>
          <p:nvPr/>
        </p:nvSpPr>
        <p:spPr>
          <a:xfrm>
            <a:off x="510208" y="3820770"/>
            <a:ext cx="8156714" cy="1631216"/>
          </a:xfrm>
          <a:prstGeom prst="rect">
            <a:avLst/>
          </a:prstGeom>
          <a:noFill/>
          <a:ln>
            <a:noFill/>
          </a:ln>
        </p:spPr>
        <p:txBody>
          <a:bodyPr spcFirstLastPara="1" wrap="square" lIns="91425" tIns="91425" rIns="91425" bIns="91425" anchor="t" anchorCtr="0">
            <a:noAutofit/>
          </a:bodyPr>
          <a:lstStyle/>
          <a:p>
            <a:pPr marL="457200" indent="-457200">
              <a:buFont typeface="Courier New" panose="02070309020205020404" pitchFamily="49" charset="0"/>
              <a:buChar char="o"/>
            </a:pPr>
            <a:r>
              <a:rPr lang="es-PA" sz="2200" dirty="0"/>
              <a:t>4 Pacientes (11.7%) manejo complejo con pérdida de tejido de la pared y numerosos trayectos fistulosos. </a:t>
            </a:r>
          </a:p>
          <a:p>
            <a:pPr marL="457200" indent="-457200">
              <a:buFont typeface="Courier New" panose="02070309020205020404" pitchFamily="49" charset="0"/>
              <a:buChar char="o"/>
            </a:pPr>
            <a:endParaRPr lang="es-PA" sz="2200" dirty="0"/>
          </a:p>
          <a:p>
            <a:pPr marL="457200" indent="-457200">
              <a:buFont typeface="Courier New" panose="02070309020205020404" pitchFamily="49" charset="0"/>
              <a:buChar char="o"/>
            </a:pPr>
            <a:r>
              <a:rPr lang="es-PA" sz="2200" dirty="0"/>
              <a:t>Apareció entre 4to-14vo día PosOp. (Media 6.4)</a:t>
            </a:r>
          </a:p>
          <a:p>
            <a:pPr marL="457200" indent="-457200">
              <a:buFont typeface="Courier New" panose="02070309020205020404" pitchFamily="49" charset="0"/>
              <a:buChar char="o"/>
            </a:pPr>
            <a:endParaRPr lang="es-PA" sz="2200" dirty="0"/>
          </a:p>
          <a:p>
            <a:pPr marL="457200" indent="-457200">
              <a:buFont typeface="Courier New" panose="02070309020205020404" pitchFamily="49" charset="0"/>
              <a:buChar char="o"/>
            </a:pPr>
            <a:r>
              <a:rPr lang="es-PA" sz="2200" dirty="0"/>
              <a:t>Gasto 0.5-1.5ml/Kg/hra</a:t>
            </a:r>
          </a:p>
          <a:p>
            <a:pPr marL="457200" indent="-457200">
              <a:buFont typeface="Courier New" panose="02070309020205020404" pitchFamily="49" charset="0"/>
              <a:buChar char="o"/>
            </a:pPr>
            <a:r>
              <a:rPr lang="es-PA" sz="2200" dirty="0"/>
              <a:t>76% fueron ileales.</a:t>
            </a:r>
          </a:p>
          <a:p>
            <a:pPr marL="495300" indent="-457200">
              <a:spcBef>
                <a:spcPts val="600"/>
              </a:spcBef>
              <a:buClr>
                <a:srgbClr val="CFD8DC"/>
              </a:buClr>
              <a:buSzPts val="3000"/>
              <a:buFont typeface="Courier New" panose="02070309020205020404" pitchFamily="49" charset="0"/>
              <a:buChar char="o"/>
            </a:pPr>
            <a:endParaRPr lang="es-PA" sz="3000" dirty="0">
              <a:solidFill>
                <a:srgbClr val="263238"/>
              </a:solidFill>
              <a:latin typeface="Source Sans Pro"/>
              <a:ea typeface="Source Sans Pro"/>
              <a:sym typeface="Source Sans Pro"/>
            </a:endParaRPr>
          </a:p>
        </p:txBody>
      </p:sp>
      <p:sp>
        <p:nvSpPr>
          <p:cNvPr id="7" name="CuadroTexto 6">
            <a:extLst>
              <a:ext uri="{FF2B5EF4-FFF2-40B4-BE49-F238E27FC236}">
                <a16:creationId xmlns:a16="http://schemas.microsoft.com/office/drawing/2014/main" id="{29E1EB13-7AC8-0F4A-96B5-E95F84360EA0}"/>
              </a:ext>
            </a:extLst>
          </p:cNvPr>
          <p:cNvSpPr txBox="1"/>
          <p:nvPr/>
        </p:nvSpPr>
        <p:spPr>
          <a:xfrm>
            <a:off x="690317" y="6561868"/>
            <a:ext cx="7976605" cy="384721"/>
          </a:xfrm>
          <a:prstGeom prst="rect">
            <a:avLst/>
          </a:prstGeom>
          <a:noFill/>
        </p:spPr>
        <p:txBody>
          <a:bodyPr wrap="square" rtlCol="0">
            <a:spAutoFit/>
          </a:bodyPr>
          <a:lstStyle/>
          <a:p>
            <a:pPr algn="just"/>
            <a:r>
              <a:rPr lang="es-PA" sz="1000" dirty="0"/>
              <a:t>Baeza Herrera C y cols. Fístula enterocutánea en la edad pediátrica. Experiencia clínica. Rev Gastroenterol Mex, Vol. 70, Núm. 2, 2005 </a:t>
            </a:r>
          </a:p>
          <a:p>
            <a:pPr algn="just"/>
            <a:endParaRPr lang="es-PA" sz="900" dirty="0"/>
          </a:p>
        </p:txBody>
      </p:sp>
    </p:spTree>
    <p:extLst>
      <p:ext uri="{BB962C8B-B14F-4D97-AF65-F5344CB8AC3E}">
        <p14:creationId xmlns:p14="http://schemas.microsoft.com/office/powerpoint/2010/main" val="10837141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864852" y="189409"/>
            <a:ext cx="7813882" cy="1546500"/>
          </a:xfrm>
          <a:prstGeom prst="rect">
            <a:avLst/>
          </a:prstGeom>
        </p:spPr>
        <p:txBody>
          <a:bodyPr spcFirstLastPara="1" wrap="square" lIns="91425" tIns="91425" rIns="91425" bIns="91425" anchor="b" anchorCtr="0">
            <a:noAutofit/>
          </a:bodyPr>
          <a:lstStyle/>
          <a:p>
            <a:pPr algn="ctr"/>
            <a:r>
              <a:rPr lang="es-ES" sz="4800" b="1" dirty="0"/>
              <a:t>Manejo </a:t>
            </a:r>
            <a:endParaRPr sz="4800" b="1" dirty="0"/>
          </a:p>
        </p:txBody>
      </p:sp>
      <p:sp>
        <p:nvSpPr>
          <p:cNvPr id="87" name="Google Shape;87;p14"/>
          <p:cNvSpPr txBox="1">
            <a:spLocks noGrp="1"/>
          </p:cNvSpPr>
          <p:nvPr>
            <p:ph type="body" idx="4294967295"/>
          </p:nvPr>
        </p:nvSpPr>
        <p:spPr>
          <a:xfrm>
            <a:off x="908087" y="1845317"/>
            <a:ext cx="8044997" cy="3282000"/>
          </a:xfrm>
          <a:prstGeom prst="rect">
            <a:avLst/>
          </a:prstGeom>
        </p:spPr>
        <p:txBody>
          <a:bodyPr spcFirstLastPara="1" wrap="square" lIns="91425" tIns="91425" rIns="91425" bIns="91425" anchor="t" anchorCtr="0">
            <a:noAutofit/>
          </a:bodyPr>
          <a:lstStyle/>
          <a:p>
            <a:r>
              <a:rPr lang="es-PA" dirty="0"/>
              <a:t>CVC</a:t>
            </a:r>
          </a:p>
          <a:p>
            <a:r>
              <a:rPr lang="es-PA" dirty="0"/>
              <a:t>Nutrición parenteral</a:t>
            </a:r>
          </a:p>
          <a:p>
            <a:r>
              <a:rPr lang="es-PA" dirty="0"/>
              <a:t>Ayuno </a:t>
            </a:r>
          </a:p>
          <a:p>
            <a:r>
              <a:rPr lang="es-PA" dirty="0"/>
              <a:t>Antimicrobianos </a:t>
            </a:r>
          </a:p>
          <a:p>
            <a:r>
              <a:rPr lang="es-PA" dirty="0"/>
              <a:t>Análogos de somatostina (8 pacientes)</a:t>
            </a:r>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54</a:t>
            </a:fld>
            <a:endParaRPr/>
          </a:p>
        </p:txBody>
      </p:sp>
      <p:sp>
        <p:nvSpPr>
          <p:cNvPr id="9" name="CuadroTexto 8">
            <a:extLst>
              <a:ext uri="{FF2B5EF4-FFF2-40B4-BE49-F238E27FC236}">
                <a16:creationId xmlns:a16="http://schemas.microsoft.com/office/drawing/2014/main" id="{DA44C309-529D-1747-B8A1-087232D4D4D9}"/>
              </a:ext>
            </a:extLst>
          </p:cNvPr>
          <p:cNvSpPr txBox="1"/>
          <p:nvPr/>
        </p:nvSpPr>
        <p:spPr>
          <a:xfrm>
            <a:off x="690317" y="6561868"/>
            <a:ext cx="7976605" cy="384721"/>
          </a:xfrm>
          <a:prstGeom prst="rect">
            <a:avLst/>
          </a:prstGeom>
          <a:noFill/>
        </p:spPr>
        <p:txBody>
          <a:bodyPr wrap="square" rtlCol="0">
            <a:spAutoFit/>
          </a:bodyPr>
          <a:lstStyle/>
          <a:p>
            <a:pPr algn="just"/>
            <a:r>
              <a:rPr lang="es-PA" sz="1000" dirty="0"/>
              <a:t>Baeza Herrera C y cols. Fístula enterocutánea en la edad pediátrica. Experiencia clínica. Rev Gastroenterol Mex, Vol. 70, Núm. 2, 2005 </a:t>
            </a:r>
          </a:p>
          <a:p>
            <a:pPr algn="just"/>
            <a:endParaRPr lang="es-PA" sz="900" dirty="0"/>
          </a:p>
        </p:txBody>
      </p:sp>
    </p:spTree>
    <p:extLst>
      <p:ext uri="{BB962C8B-B14F-4D97-AF65-F5344CB8AC3E}">
        <p14:creationId xmlns:p14="http://schemas.microsoft.com/office/powerpoint/2010/main" val="20030863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864852" y="189409"/>
            <a:ext cx="7813882" cy="1546500"/>
          </a:xfrm>
          <a:prstGeom prst="rect">
            <a:avLst/>
          </a:prstGeom>
        </p:spPr>
        <p:txBody>
          <a:bodyPr spcFirstLastPara="1" wrap="square" lIns="91425" tIns="91425" rIns="91425" bIns="91425" anchor="b" anchorCtr="0">
            <a:noAutofit/>
          </a:bodyPr>
          <a:lstStyle/>
          <a:p>
            <a:pPr algn="ctr"/>
            <a:r>
              <a:rPr lang="es-ES" sz="4800" b="1" dirty="0"/>
              <a:t>Estudios </a:t>
            </a:r>
            <a:endParaRPr sz="4800" b="1" dirty="0"/>
          </a:p>
        </p:txBody>
      </p:sp>
      <p:sp>
        <p:nvSpPr>
          <p:cNvPr id="87" name="Google Shape;87;p14"/>
          <p:cNvSpPr txBox="1">
            <a:spLocks noGrp="1"/>
          </p:cNvSpPr>
          <p:nvPr>
            <p:ph type="body" idx="4294967295"/>
          </p:nvPr>
        </p:nvSpPr>
        <p:spPr>
          <a:xfrm>
            <a:off x="908087" y="1845317"/>
            <a:ext cx="8044997" cy="3282000"/>
          </a:xfrm>
          <a:prstGeom prst="rect">
            <a:avLst/>
          </a:prstGeom>
        </p:spPr>
        <p:txBody>
          <a:bodyPr spcFirstLastPara="1" wrap="square" lIns="91425" tIns="91425" rIns="91425" bIns="91425" anchor="t" anchorCtr="0">
            <a:noAutofit/>
          </a:bodyPr>
          <a:lstStyle/>
          <a:p>
            <a:r>
              <a:rPr lang="es-PA" dirty="0"/>
              <a:t>US Abdominal — 23.5 % colección purulenta.</a:t>
            </a:r>
          </a:p>
          <a:p>
            <a:endParaRPr lang="es-PA" dirty="0"/>
          </a:p>
          <a:p>
            <a:r>
              <a:rPr lang="es-PA" dirty="0"/>
              <a:t>Fistulograma - información limitada  </a:t>
            </a:r>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55</a:t>
            </a:fld>
            <a:endParaRPr/>
          </a:p>
        </p:txBody>
      </p:sp>
      <p:sp>
        <p:nvSpPr>
          <p:cNvPr id="9" name="CuadroTexto 8">
            <a:extLst>
              <a:ext uri="{FF2B5EF4-FFF2-40B4-BE49-F238E27FC236}">
                <a16:creationId xmlns:a16="http://schemas.microsoft.com/office/drawing/2014/main" id="{F749B9AF-72DD-6949-84DD-A7B965801161}"/>
              </a:ext>
            </a:extLst>
          </p:cNvPr>
          <p:cNvSpPr txBox="1"/>
          <p:nvPr/>
        </p:nvSpPr>
        <p:spPr>
          <a:xfrm>
            <a:off x="690317" y="6561868"/>
            <a:ext cx="7976605" cy="384721"/>
          </a:xfrm>
          <a:prstGeom prst="rect">
            <a:avLst/>
          </a:prstGeom>
          <a:noFill/>
        </p:spPr>
        <p:txBody>
          <a:bodyPr wrap="square" rtlCol="0">
            <a:spAutoFit/>
          </a:bodyPr>
          <a:lstStyle/>
          <a:p>
            <a:pPr algn="just"/>
            <a:r>
              <a:rPr lang="es-PA" sz="1000" dirty="0"/>
              <a:t>Baeza Herrera C y cols. Fístula enterocutánea en la edad pediátrica. Experiencia clínica. Rev Gastroenterol Mex, Vol. 70, Núm. 2, 2005 </a:t>
            </a:r>
          </a:p>
          <a:p>
            <a:pPr algn="just"/>
            <a:endParaRPr lang="es-PA" sz="900" dirty="0"/>
          </a:p>
        </p:txBody>
      </p:sp>
    </p:spTree>
    <p:extLst>
      <p:ext uri="{BB962C8B-B14F-4D97-AF65-F5344CB8AC3E}">
        <p14:creationId xmlns:p14="http://schemas.microsoft.com/office/powerpoint/2010/main" val="31829461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864852" y="189409"/>
            <a:ext cx="7813882" cy="1546500"/>
          </a:xfrm>
          <a:prstGeom prst="rect">
            <a:avLst/>
          </a:prstGeom>
        </p:spPr>
        <p:txBody>
          <a:bodyPr spcFirstLastPara="1" wrap="square" lIns="91425" tIns="91425" rIns="91425" bIns="91425" anchor="b" anchorCtr="0">
            <a:noAutofit/>
          </a:bodyPr>
          <a:lstStyle/>
          <a:p>
            <a:pPr algn="ctr"/>
            <a:r>
              <a:rPr lang="es-ES" sz="4800" b="1" dirty="0"/>
              <a:t>Parámetros a establecer</a:t>
            </a:r>
            <a:endParaRPr sz="4800" b="1" dirty="0"/>
          </a:p>
        </p:txBody>
      </p:sp>
      <p:sp>
        <p:nvSpPr>
          <p:cNvPr id="87" name="Google Shape;87;p14"/>
          <p:cNvSpPr txBox="1">
            <a:spLocks noGrp="1"/>
          </p:cNvSpPr>
          <p:nvPr>
            <p:ph type="body" idx="4294967295"/>
          </p:nvPr>
        </p:nvSpPr>
        <p:spPr>
          <a:xfrm>
            <a:off x="908087" y="1845317"/>
            <a:ext cx="8044997" cy="3282000"/>
          </a:xfrm>
          <a:prstGeom prst="rect">
            <a:avLst/>
          </a:prstGeom>
        </p:spPr>
        <p:txBody>
          <a:bodyPr spcFirstLastPara="1" wrap="square" lIns="91425" tIns="91425" rIns="91425" bIns="91425" anchor="t" anchorCtr="0">
            <a:noAutofit/>
          </a:bodyPr>
          <a:lstStyle/>
          <a:p>
            <a:r>
              <a:rPr lang="es-PA" dirty="0"/>
              <a:t>Sitio de la Fístula</a:t>
            </a:r>
          </a:p>
          <a:p>
            <a:endParaRPr lang="es-PA" dirty="0"/>
          </a:p>
          <a:p>
            <a:r>
              <a:rPr lang="es-PA" dirty="0"/>
              <a:t>Producción (calidad y cantidad)</a:t>
            </a:r>
          </a:p>
          <a:p>
            <a:endParaRPr lang="es-PA" dirty="0"/>
          </a:p>
          <a:p>
            <a:r>
              <a:rPr lang="es-PA" dirty="0"/>
              <a:t>Efectos (irritación periostomal, infección)</a:t>
            </a:r>
          </a:p>
          <a:p>
            <a:endParaRPr lang="es-PA" dirty="0"/>
          </a:p>
          <a:p>
            <a:r>
              <a:rPr lang="es-PA" dirty="0"/>
              <a:t>Obstrucción distal</a:t>
            </a:r>
          </a:p>
          <a:p>
            <a:pPr marL="38100" indent="0">
              <a:buNone/>
            </a:pPr>
            <a:endParaRPr lang="es-PA" dirty="0"/>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56</a:t>
            </a:fld>
            <a:endParaRPr/>
          </a:p>
        </p:txBody>
      </p:sp>
      <p:sp>
        <p:nvSpPr>
          <p:cNvPr id="9" name="CuadroTexto 8">
            <a:extLst>
              <a:ext uri="{FF2B5EF4-FFF2-40B4-BE49-F238E27FC236}">
                <a16:creationId xmlns:a16="http://schemas.microsoft.com/office/drawing/2014/main" id="{3F5D5734-6789-2E4B-9CC1-08E76553ADA1}"/>
              </a:ext>
            </a:extLst>
          </p:cNvPr>
          <p:cNvSpPr txBox="1"/>
          <p:nvPr/>
        </p:nvSpPr>
        <p:spPr>
          <a:xfrm>
            <a:off x="690317" y="6561868"/>
            <a:ext cx="7976605" cy="384721"/>
          </a:xfrm>
          <a:prstGeom prst="rect">
            <a:avLst/>
          </a:prstGeom>
          <a:noFill/>
        </p:spPr>
        <p:txBody>
          <a:bodyPr wrap="square" rtlCol="0">
            <a:spAutoFit/>
          </a:bodyPr>
          <a:lstStyle/>
          <a:p>
            <a:pPr algn="just"/>
            <a:r>
              <a:rPr lang="es-PA" sz="1000" dirty="0"/>
              <a:t>Baeza Herrera C y cols. Fístula enterocutánea en la edad pediátrica. Experiencia clínica. Rev Gastroenterol Mex, Vol. 70, Núm. 2, 2005 </a:t>
            </a:r>
          </a:p>
          <a:p>
            <a:pPr algn="just"/>
            <a:endParaRPr lang="es-PA" sz="900" dirty="0"/>
          </a:p>
        </p:txBody>
      </p:sp>
    </p:spTree>
    <p:extLst>
      <p:ext uri="{BB962C8B-B14F-4D97-AF65-F5344CB8AC3E}">
        <p14:creationId xmlns:p14="http://schemas.microsoft.com/office/powerpoint/2010/main" val="38708291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864852" y="189409"/>
            <a:ext cx="7813882" cy="1546500"/>
          </a:xfrm>
          <a:prstGeom prst="rect">
            <a:avLst/>
          </a:prstGeom>
        </p:spPr>
        <p:txBody>
          <a:bodyPr spcFirstLastPara="1" wrap="square" lIns="91425" tIns="91425" rIns="91425" bIns="91425" anchor="b" anchorCtr="0">
            <a:noAutofit/>
          </a:bodyPr>
          <a:lstStyle/>
          <a:p>
            <a:pPr algn="ctr"/>
            <a:r>
              <a:rPr lang="es-ES" sz="4800" b="1" dirty="0"/>
              <a:t>Tratamiento </a:t>
            </a:r>
            <a:endParaRPr sz="4800" b="1" dirty="0"/>
          </a:p>
        </p:txBody>
      </p:sp>
      <p:sp>
        <p:nvSpPr>
          <p:cNvPr id="87" name="Google Shape;87;p14"/>
          <p:cNvSpPr txBox="1">
            <a:spLocks noGrp="1"/>
          </p:cNvSpPr>
          <p:nvPr>
            <p:ph type="body" idx="4294967295"/>
          </p:nvPr>
        </p:nvSpPr>
        <p:spPr>
          <a:xfrm>
            <a:off x="908088" y="1845317"/>
            <a:ext cx="7530638" cy="3282000"/>
          </a:xfrm>
          <a:prstGeom prst="rect">
            <a:avLst/>
          </a:prstGeom>
        </p:spPr>
        <p:txBody>
          <a:bodyPr spcFirstLastPara="1" wrap="square" lIns="91425" tIns="91425" rIns="91425" bIns="91425" anchor="t" anchorCtr="0">
            <a:noAutofit/>
          </a:bodyPr>
          <a:lstStyle/>
          <a:p>
            <a:pPr algn="just"/>
            <a:r>
              <a:rPr lang="es-PA" dirty="0"/>
              <a:t>Exitoso en 28 casos en la 3ra -5ta semana. </a:t>
            </a:r>
          </a:p>
          <a:p>
            <a:pPr algn="just"/>
            <a:r>
              <a:rPr lang="es-PA" dirty="0"/>
              <a:t>8 pacientes recibieron Análogo de somatostatina.</a:t>
            </a:r>
          </a:p>
          <a:p>
            <a:pPr lvl="1" algn="just"/>
            <a:r>
              <a:rPr lang="es-PA" dirty="0"/>
              <a:t>Disminución del líquido drenado</a:t>
            </a:r>
          </a:p>
          <a:p>
            <a:pPr lvl="1" algn="just"/>
            <a:r>
              <a:rPr lang="es-PA" dirty="0"/>
              <a:t>No diferencia en el tiempo de oclusión de la fístula </a:t>
            </a:r>
          </a:p>
          <a:p>
            <a:pPr algn="just"/>
            <a:r>
              <a:rPr lang="es-PA" dirty="0"/>
              <a:t>6 niños requirió cirugía — Gasto elevado y Obstrucción distal a la fístula. </a:t>
            </a:r>
          </a:p>
          <a:p>
            <a:pPr algn="just"/>
            <a:r>
              <a:rPr lang="es-PA" dirty="0"/>
              <a:t>7 fallecidos secundarios a sepsis. </a:t>
            </a:r>
          </a:p>
          <a:p>
            <a:pPr algn="just"/>
            <a:r>
              <a:rPr lang="es-PA" dirty="0"/>
              <a:t> </a:t>
            </a:r>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57</a:t>
            </a:fld>
            <a:endParaRPr/>
          </a:p>
        </p:txBody>
      </p:sp>
      <p:sp>
        <p:nvSpPr>
          <p:cNvPr id="9" name="CuadroTexto 8">
            <a:extLst>
              <a:ext uri="{FF2B5EF4-FFF2-40B4-BE49-F238E27FC236}">
                <a16:creationId xmlns:a16="http://schemas.microsoft.com/office/drawing/2014/main" id="{0BD5CF2D-778B-B743-A6F9-830C6AA2E3A3}"/>
              </a:ext>
            </a:extLst>
          </p:cNvPr>
          <p:cNvSpPr txBox="1"/>
          <p:nvPr/>
        </p:nvSpPr>
        <p:spPr>
          <a:xfrm>
            <a:off x="690317" y="6561868"/>
            <a:ext cx="7976605" cy="384721"/>
          </a:xfrm>
          <a:prstGeom prst="rect">
            <a:avLst/>
          </a:prstGeom>
          <a:noFill/>
        </p:spPr>
        <p:txBody>
          <a:bodyPr wrap="square" rtlCol="0">
            <a:spAutoFit/>
          </a:bodyPr>
          <a:lstStyle/>
          <a:p>
            <a:pPr algn="just"/>
            <a:r>
              <a:rPr lang="es-PA" sz="1000" dirty="0"/>
              <a:t>Baeza Herrera C y cols. Fístula enterocutánea en la edad pediátrica. Experiencia clínica. Rev Gastroenterol Mex, Vol. 70, Núm. 2, 2005 </a:t>
            </a:r>
          </a:p>
          <a:p>
            <a:pPr algn="just"/>
            <a:endParaRPr lang="es-PA" sz="900" dirty="0"/>
          </a:p>
        </p:txBody>
      </p:sp>
    </p:spTree>
    <p:extLst>
      <p:ext uri="{BB962C8B-B14F-4D97-AF65-F5344CB8AC3E}">
        <p14:creationId xmlns:p14="http://schemas.microsoft.com/office/powerpoint/2010/main" val="33415114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38444D6-11B2-EB4C-B82C-08278DE40C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PA" smtClean="0"/>
              <a:t>58</a:t>
            </a:fld>
            <a:endParaRPr lang="es-PA"/>
          </a:p>
        </p:txBody>
      </p:sp>
      <p:pic>
        <p:nvPicPr>
          <p:cNvPr id="3" name="Imagen 2">
            <a:extLst>
              <a:ext uri="{FF2B5EF4-FFF2-40B4-BE49-F238E27FC236}">
                <a16:creationId xmlns:a16="http://schemas.microsoft.com/office/drawing/2014/main" id="{5FB29393-511E-A84C-A52A-7D6138DB8B15}"/>
              </a:ext>
            </a:extLst>
          </p:cNvPr>
          <p:cNvPicPr>
            <a:picLocks noChangeAspect="1"/>
          </p:cNvPicPr>
          <p:nvPr/>
        </p:nvPicPr>
        <p:blipFill>
          <a:blip r:embed="rId3"/>
          <a:stretch>
            <a:fillRect/>
          </a:stretch>
        </p:blipFill>
        <p:spPr>
          <a:xfrm>
            <a:off x="0" y="153080"/>
            <a:ext cx="9144000" cy="3265714"/>
          </a:xfrm>
          <a:prstGeom prst="rect">
            <a:avLst/>
          </a:prstGeom>
        </p:spPr>
      </p:pic>
      <p:pic>
        <p:nvPicPr>
          <p:cNvPr id="4" name="Imagen 3">
            <a:extLst>
              <a:ext uri="{FF2B5EF4-FFF2-40B4-BE49-F238E27FC236}">
                <a16:creationId xmlns:a16="http://schemas.microsoft.com/office/drawing/2014/main" id="{1B50F60E-17AC-DB44-B517-7BAC9DF10740}"/>
              </a:ext>
            </a:extLst>
          </p:cNvPr>
          <p:cNvPicPr>
            <a:picLocks noChangeAspect="1"/>
          </p:cNvPicPr>
          <p:nvPr/>
        </p:nvPicPr>
        <p:blipFill>
          <a:blip r:embed="rId4"/>
          <a:stretch>
            <a:fillRect/>
          </a:stretch>
        </p:blipFill>
        <p:spPr>
          <a:xfrm>
            <a:off x="4152900" y="2421534"/>
            <a:ext cx="4991100" cy="3911600"/>
          </a:xfrm>
          <a:prstGeom prst="rect">
            <a:avLst/>
          </a:prstGeom>
        </p:spPr>
      </p:pic>
      <p:sp>
        <p:nvSpPr>
          <p:cNvPr id="5" name="CuadroTexto 4">
            <a:extLst>
              <a:ext uri="{FF2B5EF4-FFF2-40B4-BE49-F238E27FC236}">
                <a16:creationId xmlns:a16="http://schemas.microsoft.com/office/drawing/2014/main" id="{B105CB0F-BE33-4D48-9FFE-17DC365CFE51}"/>
              </a:ext>
            </a:extLst>
          </p:cNvPr>
          <p:cNvSpPr txBox="1"/>
          <p:nvPr/>
        </p:nvSpPr>
        <p:spPr>
          <a:xfrm>
            <a:off x="342900" y="4586288"/>
            <a:ext cx="3619084" cy="307777"/>
          </a:xfrm>
          <a:prstGeom prst="rect">
            <a:avLst/>
          </a:prstGeom>
          <a:noFill/>
        </p:spPr>
        <p:txBody>
          <a:bodyPr wrap="square" rtlCol="0">
            <a:spAutoFit/>
          </a:bodyPr>
          <a:lstStyle/>
          <a:p>
            <a:r>
              <a:rPr lang="es-PA" dirty="0">
                <a:solidFill>
                  <a:srgbClr val="FF0000"/>
                </a:solidFill>
              </a:rPr>
              <a:t>Ninguna se curó espontáneamente. </a:t>
            </a:r>
          </a:p>
        </p:txBody>
      </p:sp>
    </p:spTree>
    <p:extLst>
      <p:ext uri="{BB962C8B-B14F-4D97-AF65-F5344CB8AC3E}">
        <p14:creationId xmlns:p14="http://schemas.microsoft.com/office/powerpoint/2010/main" val="32063442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09807AD0-D08D-6042-849D-17DE88E8C1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PA" smtClean="0"/>
              <a:t>59</a:t>
            </a:fld>
            <a:endParaRPr lang="es-PA"/>
          </a:p>
        </p:txBody>
      </p:sp>
      <p:pic>
        <p:nvPicPr>
          <p:cNvPr id="4" name="Imagen 3">
            <a:extLst>
              <a:ext uri="{FF2B5EF4-FFF2-40B4-BE49-F238E27FC236}">
                <a16:creationId xmlns:a16="http://schemas.microsoft.com/office/drawing/2014/main" id="{14AB70B5-98C2-9540-8372-08E7055B85F2}"/>
              </a:ext>
            </a:extLst>
          </p:cNvPr>
          <p:cNvPicPr>
            <a:picLocks noChangeAspect="1"/>
          </p:cNvPicPr>
          <p:nvPr/>
        </p:nvPicPr>
        <p:blipFill>
          <a:blip r:embed="rId2"/>
          <a:stretch>
            <a:fillRect/>
          </a:stretch>
        </p:blipFill>
        <p:spPr>
          <a:xfrm>
            <a:off x="0" y="2103504"/>
            <a:ext cx="9144000" cy="2650992"/>
          </a:xfrm>
          <a:prstGeom prst="rect">
            <a:avLst/>
          </a:prstGeom>
        </p:spPr>
      </p:pic>
    </p:spTree>
    <p:extLst>
      <p:ext uri="{BB962C8B-B14F-4D97-AF65-F5344CB8AC3E}">
        <p14:creationId xmlns:p14="http://schemas.microsoft.com/office/powerpoint/2010/main" val="1148544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783490" y="-277217"/>
            <a:ext cx="7813882" cy="1546500"/>
          </a:xfrm>
          <a:prstGeom prst="rect">
            <a:avLst/>
          </a:prstGeom>
        </p:spPr>
        <p:txBody>
          <a:bodyPr spcFirstLastPara="1" wrap="square" lIns="91425" tIns="91425" rIns="91425" bIns="91425" anchor="b" anchorCtr="0">
            <a:noAutofit/>
          </a:bodyPr>
          <a:lstStyle/>
          <a:p>
            <a:pPr algn="ctr"/>
            <a:r>
              <a:rPr lang="es-ES" sz="4800" b="1" dirty="0"/>
              <a:t>Edad límite Pediátrica</a:t>
            </a:r>
            <a:endParaRPr sz="4800" b="1" dirty="0"/>
          </a:p>
        </p:txBody>
      </p:sp>
      <p:sp>
        <p:nvSpPr>
          <p:cNvPr id="87" name="Google Shape;87;p14"/>
          <p:cNvSpPr txBox="1">
            <a:spLocks noGrp="1"/>
          </p:cNvSpPr>
          <p:nvPr>
            <p:ph type="body" idx="4294967295"/>
          </p:nvPr>
        </p:nvSpPr>
        <p:spPr>
          <a:xfrm>
            <a:off x="418600" y="1345960"/>
            <a:ext cx="8044997" cy="3282000"/>
          </a:xfrm>
          <a:prstGeom prst="rect">
            <a:avLst/>
          </a:prstGeom>
        </p:spPr>
        <p:txBody>
          <a:bodyPr spcFirstLastPara="1" wrap="square" lIns="91425" tIns="91425" rIns="91425" bIns="91425" anchor="t" anchorCtr="0">
            <a:noAutofit/>
          </a:bodyPr>
          <a:lstStyle/>
          <a:p>
            <a:pPr algn="just"/>
            <a:endParaRPr lang="es-PA" sz="1800" dirty="0">
              <a:latin typeface="verdana" panose="020B0604030504040204" pitchFamily="34" charset="0"/>
            </a:endParaRPr>
          </a:p>
          <a:p>
            <a:pPr algn="just"/>
            <a:r>
              <a:rPr lang="es-PA" sz="1800" dirty="0">
                <a:latin typeface="verdana" panose="020B0604030504040204" pitchFamily="34" charset="0"/>
              </a:rPr>
              <a:t>La Academia Americana de Pediatría ha explicitado y reafirmado que la responsabilidad de la pediatría llega habitualmente hasta los 21 años de edad. </a:t>
            </a:r>
          </a:p>
          <a:p>
            <a:pPr algn="just"/>
            <a:endParaRPr lang="es-PA" sz="1800" dirty="0">
              <a:latin typeface="verdana" panose="020B0604030504040204" pitchFamily="34" charset="0"/>
            </a:endParaRPr>
          </a:p>
          <a:p>
            <a:pPr algn="just"/>
            <a:r>
              <a:rPr lang="es-PA" sz="1800" dirty="0">
                <a:latin typeface="verdana" panose="020B0604030504040204" pitchFamily="34" charset="0"/>
              </a:rPr>
              <a:t>Cuba </a:t>
            </a:r>
            <a:r>
              <a:rPr lang="es-PA" sz="1800" dirty="0">
                <a:latin typeface="verdana" panose="020B0604030504040204" pitchFamily="34" charset="0"/>
                <a:sym typeface="Wingdings" pitchFamily="2" charset="2"/>
              </a:rPr>
              <a:t> </a:t>
            </a:r>
            <a:r>
              <a:rPr lang="es-PA" sz="1800" dirty="0">
                <a:latin typeface="verdana" panose="020B0604030504040204" pitchFamily="34" charset="0"/>
              </a:rPr>
              <a:t>hasta los 17 años, 11 meses y 29 días. </a:t>
            </a:r>
          </a:p>
          <a:p>
            <a:pPr algn="just"/>
            <a:endParaRPr lang="es-PA" sz="1800" baseline="30000" dirty="0">
              <a:latin typeface="verdana" panose="020B0604030504040204" pitchFamily="34" charset="0"/>
            </a:endParaRPr>
          </a:p>
          <a:p>
            <a:pPr algn="just"/>
            <a:r>
              <a:rPr lang="es-PA" sz="1800" dirty="0">
                <a:latin typeface="verdana" panose="020B0604030504040204" pitchFamily="34" charset="0"/>
              </a:rPr>
              <a:t>Brasil </a:t>
            </a:r>
            <a:r>
              <a:rPr lang="es-PA" sz="1800" dirty="0">
                <a:latin typeface="verdana" panose="020B0604030504040204" pitchFamily="34" charset="0"/>
                <a:sym typeface="Wingdings" pitchFamily="2" charset="2"/>
              </a:rPr>
              <a:t> </a:t>
            </a:r>
            <a:r>
              <a:rPr lang="es-PA" sz="1800" dirty="0">
                <a:latin typeface="verdana" panose="020B0604030504040204" pitchFamily="34" charset="0"/>
              </a:rPr>
              <a:t>18-21 años en sus principales hospitales infantiles. </a:t>
            </a:r>
          </a:p>
          <a:p>
            <a:pPr algn="just"/>
            <a:endParaRPr lang="es-PA" sz="1800" dirty="0">
              <a:latin typeface="verdana" panose="020B0604030504040204" pitchFamily="34" charset="0"/>
            </a:endParaRPr>
          </a:p>
          <a:p>
            <a:pPr algn="just"/>
            <a:r>
              <a:rPr lang="es-PA" sz="1800" dirty="0">
                <a:latin typeface="verdana" panose="020B0604030504040204" pitchFamily="34" charset="0"/>
              </a:rPr>
              <a:t>Grandes hospitales y universidades de EE.UU., Australia y Europa han incorporado progresivamente la atención del adolescente a sus servicios pediátricos, estableciendo los 18-21 años como la edad de transferencia a los servicios de adultos.</a:t>
            </a:r>
          </a:p>
          <a:p>
            <a:pPr algn="just"/>
            <a:endParaRPr lang="es-PA" sz="1800" dirty="0">
              <a:latin typeface="verdana" panose="020B0604030504040204" pitchFamily="34" charset="0"/>
            </a:endParaRPr>
          </a:p>
          <a:p>
            <a:pPr algn="just"/>
            <a:endParaRPr lang="es-PA" sz="1800" dirty="0"/>
          </a:p>
          <a:p>
            <a:endParaRPr lang="es-PA" dirty="0"/>
          </a:p>
          <a:p>
            <a:endParaRPr lang="es-PA"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
        <p:nvSpPr>
          <p:cNvPr id="11" name="Rectángulo 10">
            <a:extLst>
              <a:ext uri="{FF2B5EF4-FFF2-40B4-BE49-F238E27FC236}">
                <a16:creationId xmlns:a16="http://schemas.microsoft.com/office/drawing/2014/main" id="{5DD87557-5048-6B4E-8893-09D9C6AA5F01}"/>
              </a:ext>
            </a:extLst>
          </p:cNvPr>
          <p:cNvSpPr/>
          <p:nvPr/>
        </p:nvSpPr>
        <p:spPr>
          <a:xfrm>
            <a:off x="242047" y="6304136"/>
            <a:ext cx="9992125" cy="553998"/>
          </a:xfrm>
          <a:prstGeom prst="rect">
            <a:avLst/>
          </a:prstGeom>
        </p:spPr>
        <p:txBody>
          <a:bodyPr wrap="square">
            <a:spAutoFit/>
          </a:bodyPr>
          <a:lstStyle/>
          <a:p>
            <a:pPr algn="just"/>
            <a:r>
              <a:rPr lang="es-PA" sz="1000" i="1" dirty="0">
                <a:latin typeface="verdana" panose="020B0604030504040204" pitchFamily="34" charset="0"/>
              </a:rPr>
              <a:t>Jennison MH, Coleman AB, Feiertag RB, et al:</a:t>
            </a:r>
            <a:r>
              <a:rPr lang="es-PA" sz="1000" dirty="0">
                <a:latin typeface="verdana" panose="020B0604030504040204" pitchFamily="34" charset="0"/>
              </a:rPr>
              <a:t> Age limits of pediatrics. Pediatrics 1972; 49 (3): 463.        </a:t>
            </a:r>
          </a:p>
          <a:p>
            <a:pPr algn="just"/>
            <a:r>
              <a:rPr lang="es-PA" sz="1000" i="1" dirty="0">
                <a:latin typeface="verdana" panose="020B0604030504040204" pitchFamily="34" charset="0"/>
              </a:rPr>
              <a:t>American Academy ofPediatrics Council on Child and</a:t>
            </a:r>
            <a:r>
              <a:rPr lang="es-PA" sz="1000" dirty="0">
                <a:latin typeface="verdana" panose="020B0604030504040204" pitchFamily="34" charset="0"/>
              </a:rPr>
              <a:t> </a:t>
            </a:r>
            <a:r>
              <a:rPr lang="es-PA" sz="1000" i="1" dirty="0">
                <a:latin typeface="verdana" panose="020B0604030504040204" pitchFamily="34" charset="0"/>
              </a:rPr>
              <a:t>Adolescent Health:</a:t>
            </a:r>
            <a:r>
              <a:rPr lang="es-PA" sz="1000" dirty="0">
                <a:latin typeface="verdana" panose="020B0604030504040204" pitchFamily="34" charset="0"/>
              </a:rPr>
              <a:t> Age limits of pediatrics. Pediatrics1988; 81 (5): 736.        </a:t>
            </a:r>
          </a:p>
          <a:p>
            <a:pPr algn="just"/>
            <a:r>
              <a:rPr lang="es-PA" sz="1000" i="1" dirty="0">
                <a:latin typeface="verdana" panose="020B0604030504040204" pitchFamily="34" charset="0"/>
              </a:rPr>
              <a:t>American Academy of Pediatrics:</a:t>
            </a:r>
            <a:r>
              <a:rPr lang="es-PA" sz="1000" dirty="0">
                <a:latin typeface="verdana" panose="020B0604030504040204" pitchFamily="34" charset="0"/>
              </a:rPr>
              <a:t> AAP Publications Retired and Reaffirmed. Pediatrics 2006; 117: 1846-7.       </a:t>
            </a:r>
          </a:p>
        </p:txBody>
      </p:sp>
    </p:spTree>
    <p:extLst>
      <p:ext uri="{BB962C8B-B14F-4D97-AF65-F5344CB8AC3E}">
        <p14:creationId xmlns:p14="http://schemas.microsoft.com/office/powerpoint/2010/main" val="14350888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F28A82-8876-944C-8B6A-5F6CD5CEE42D}"/>
              </a:ext>
            </a:extLst>
          </p:cNvPr>
          <p:cNvSpPr>
            <a:spLocks noGrp="1"/>
          </p:cNvSpPr>
          <p:nvPr>
            <p:ph type="title"/>
          </p:nvPr>
        </p:nvSpPr>
        <p:spPr/>
        <p:txBody>
          <a:bodyPr/>
          <a:lstStyle/>
          <a:p>
            <a:pPr algn="ctr"/>
            <a:r>
              <a:rPr lang="es-PA" sz="3600" dirty="0"/>
              <a:t>Factores que contribuyeron al desarrollo de FEC </a:t>
            </a:r>
          </a:p>
        </p:txBody>
      </p:sp>
      <p:sp>
        <p:nvSpPr>
          <p:cNvPr id="3" name="Marcador de contenido 2">
            <a:extLst>
              <a:ext uri="{FF2B5EF4-FFF2-40B4-BE49-F238E27FC236}">
                <a16:creationId xmlns:a16="http://schemas.microsoft.com/office/drawing/2014/main" id="{1F02A6E0-F29C-2C46-83A3-CFE7095AB8AF}"/>
              </a:ext>
            </a:extLst>
          </p:cNvPr>
          <p:cNvSpPr>
            <a:spLocks noGrp="1"/>
          </p:cNvSpPr>
          <p:nvPr>
            <p:ph idx="1"/>
          </p:nvPr>
        </p:nvSpPr>
        <p:spPr/>
        <p:txBody>
          <a:bodyPr/>
          <a:lstStyle/>
          <a:p>
            <a:pPr algn="just"/>
            <a:r>
              <a:rPr lang="es-PA" dirty="0"/>
              <a:t>Enfermedades malignas e inflamatorias</a:t>
            </a:r>
          </a:p>
          <a:p>
            <a:pPr algn="just"/>
            <a:r>
              <a:rPr lang="es-PA" dirty="0"/>
              <a:t>Malnutrición</a:t>
            </a:r>
          </a:p>
          <a:p>
            <a:pPr algn="just"/>
            <a:r>
              <a:rPr lang="es-PA" dirty="0"/>
              <a:t>Infección o sepsis</a:t>
            </a:r>
          </a:p>
          <a:p>
            <a:pPr algn="just"/>
            <a:r>
              <a:rPr lang="es-PA" dirty="0"/>
              <a:t>Operaciones en situaciones de emergencia con hipotensión concomitante, anemia, hipotermia o mala administración de oxígeno.</a:t>
            </a:r>
          </a:p>
        </p:txBody>
      </p:sp>
      <p:sp>
        <p:nvSpPr>
          <p:cNvPr id="4" name="CuadroTexto 3">
            <a:extLst>
              <a:ext uri="{FF2B5EF4-FFF2-40B4-BE49-F238E27FC236}">
                <a16:creationId xmlns:a16="http://schemas.microsoft.com/office/drawing/2014/main" id="{A324286B-131C-D545-844C-53C7C5A171DE}"/>
              </a:ext>
            </a:extLst>
          </p:cNvPr>
          <p:cNvSpPr txBox="1"/>
          <p:nvPr/>
        </p:nvSpPr>
        <p:spPr>
          <a:xfrm>
            <a:off x="702129" y="6257876"/>
            <a:ext cx="7976605" cy="369332"/>
          </a:xfrm>
          <a:prstGeom prst="rect">
            <a:avLst/>
          </a:prstGeom>
          <a:noFill/>
        </p:spPr>
        <p:txBody>
          <a:bodyPr wrap="square" rtlCol="0">
            <a:spAutoFit/>
          </a:bodyPr>
          <a:lstStyle/>
          <a:p>
            <a:pPr algn="just"/>
            <a:r>
              <a:rPr lang="es-PA" sz="900" dirty="0"/>
              <a:t>Uba F; Francis E. Management of postoperative enterocutaneous fistulae in children: A decade experience in a single centre. African Journal of Paediatric Surgery. January-April 2012 / Vol 9 / Issue 1. </a:t>
            </a:r>
          </a:p>
        </p:txBody>
      </p:sp>
    </p:spTree>
    <p:extLst>
      <p:ext uri="{BB962C8B-B14F-4D97-AF65-F5344CB8AC3E}">
        <p14:creationId xmlns:p14="http://schemas.microsoft.com/office/powerpoint/2010/main" val="39359993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6AC203-3B93-2E49-AD92-B2B69A4013AB}"/>
              </a:ext>
            </a:extLst>
          </p:cNvPr>
          <p:cNvSpPr>
            <a:spLocks noGrp="1"/>
          </p:cNvSpPr>
          <p:nvPr>
            <p:ph type="title"/>
          </p:nvPr>
        </p:nvSpPr>
        <p:spPr>
          <a:xfrm>
            <a:off x="957600" y="625138"/>
            <a:ext cx="7571700" cy="936900"/>
          </a:xfrm>
        </p:spPr>
        <p:txBody>
          <a:bodyPr/>
          <a:lstStyle/>
          <a:p>
            <a:r>
              <a:rPr lang="es-PA" sz="3200" dirty="0"/>
              <a:t>Factores que influyen negativamente en el Cierre de Fístula </a:t>
            </a:r>
          </a:p>
        </p:txBody>
      </p:sp>
      <p:sp>
        <p:nvSpPr>
          <p:cNvPr id="3" name="Marcador de contenido 2">
            <a:extLst>
              <a:ext uri="{FF2B5EF4-FFF2-40B4-BE49-F238E27FC236}">
                <a16:creationId xmlns:a16="http://schemas.microsoft.com/office/drawing/2014/main" id="{3BF4FE79-1B7D-5040-B27D-E102404D3775}"/>
              </a:ext>
            </a:extLst>
          </p:cNvPr>
          <p:cNvSpPr>
            <a:spLocks noGrp="1"/>
          </p:cNvSpPr>
          <p:nvPr>
            <p:ph idx="1"/>
          </p:nvPr>
        </p:nvSpPr>
        <p:spPr>
          <a:xfrm>
            <a:off x="786150" y="1682267"/>
            <a:ext cx="7571700" cy="4147033"/>
          </a:xfrm>
        </p:spPr>
        <p:txBody>
          <a:bodyPr/>
          <a:lstStyle/>
          <a:p>
            <a:r>
              <a:rPr lang="es-PA" sz="2400" dirty="0"/>
              <a:t>Alto rendimiento (&gt; 500 ml / día)</a:t>
            </a:r>
          </a:p>
          <a:p>
            <a:r>
              <a:rPr lang="es-PA" sz="2400" dirty="0"/>
              <a:t>Localizadas sobre el ligamento de Treitz</a:t>
            </a:r>
          </a:p>
          <a:p>
            <a:r>
              <a:rPr lang="es-PA" sz="2400" dirty="0"/>
              <a:t>Interrupción completa de la continuidad intestinal (fístula final)</a:t>
            </a:r>
          </a:p>
          <a:p>
            <a:r>
              <a:rPr lang="es-PA" sz="2400" dirty="0"/>
              <a:t>Tracto ancho (&gt; 2 cm) y epitelializado son menos propensas a cierre espontáneamente</a:t>
            </a:r>
          </a:p>
          <a:p>
            <a:r>
              <a:rPr lang="es-PA" sz="2400" dirty="0"/>
              <a:t>Comunicación con una cavidad de absceso adyacente</a:t>
            </a:r>
          </a:p>
          <a:p>
            <a:r>
              <a:rPr lang="es-PA" sz="2400" dirty="0"/>
              <a:t>Presencia de cuerpos extraños</a:t>
            </a:r>
          </a:p>
          <a:p>
            <a:r>
              <a:rPr lang="es-PA" sz="2400" dirty="0"/>
              <a:t>Obstrucción intestinal distal</a:t>
            </a:r>
          </a:p>
          <a:p>
            <a:r>
              <a:rPr lang="es-PA" sz="2400" dirty="0"/>
              <a:t>Neoplasia maligna o irradiación </a:t>
            </a:r>
          </a:p>
        </p:txBody>
      </p:sp>
      <p:sp>
        <p:nvSpPr>
          <p:cNvPr id="4" name="CuadroTexto 3">
            <a:extLst>
              <a:ext uri="{FF2B5EF4-FFF2-40B4-BE49-F238E27FC236}">
                <a16:creationId xmlns:a16="http://schemas.microsoft.com/office/drawing/2014/main" id="{C141137E-E481-AF40-AA3A-9EA60A2F1CF1}"/>
              </a:ext>
            </a:extLst>
          </p:cNvPr>
          <p:cNvSpPr txBox="1"/>
          <p:nvPr/>
        </p:nvSpPr>
        <p:spPr>
          <a:xfrm>
            <a:off x="702129" y="6257876"/>
            <a:ext cx="7976605" cy="369332"/>
          </a:xfrm>
          <a:prstGeom prst="rect">
            <a:avLst/>
          </a:prstGeom>
          <a:noFill/>
        </p:spPr>
        <p:txBody>
          <a:bodyPr wrap="square" rtlCol="0">
            <a:spAutoFit/>
          </a:bodyPr>
          <a:lstStyle/>
          <a:p>
            <a:pPr algn="just"/>
            <a:r>
              <a:rPr lang="es-PA" sz="900" dirty="0"/>
              <a:t>Uba F; Francis E. Management of postoperative enterocutaneous fistulae in children: A decade experience in a single centre. African Journal of Paediatric Surgery. January-April 2012 / Vol 9 / Issue 1. </a:t>
            </a:r>
          </a:p>
        </p:txBody>
      </p:sp>
    </p:spTree>
    <p:extLst>
      <p:ext uri="{BB962C8B-B14F-4D97-AF65-F5344CB8AC3E}">
        <p14:creationId xmlns:p14="http://schemas.microsoft.com/office/powerpoint/2010/main" val="8794554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07FEE34-BB85-4A47-8618-8E6D0C75539B}"/>
              </a:ext>
            </a:extLst>
          </p:cNvPr>
          <p:cNvSpPr>
            <a:spLocks noGrp="1"/>
          </p:cNvSpPr>
          <p:nvPr>
            <p:ph idx="1"/>
          </p:nvPr>
        </p:nvSpPr>
        <p:spPr>
          <a:xfrm>
            <a:off x="904581" y="653567"/>
            <a:ext cx="7571700" cy="5147158"/>
          </a:xfrm>
        </p:spPr>
        <p:txBody>
          <a:bodyPr>
            <a:normAutofit fontScale="92500"/>
          </a:bodyPr>
          <a:lstStyle/>
          <a:p>
            <a:pPr algn="just"/>
            <a:r>
              <a:rPr lang="es-PA" b="1" i="1" dirty="0">
                <a:solidFill>
                  <a:schemeClr val="accent1">
                    <a:lumMod val="50000"/>
                  </a:schemeClr>
                </a:solidFill>
              </a:rPr>
              <a:t>Cerrada </a:t>
            </a:r>
          </a:p>
          <a:p>
            <a:pPr marL="38100" indent="0" algn="just">
              <a:buNone/>
            </a:pPr>
            <a:r>
              <a:rPr lang="es-PA" dirty="0"/>
              <a:t>Cuando no había más comunicación entre la luz intestinal y la pared abdominal. </a:t>
            </a:r>
          </a:p>
          <a:p>
            <a:pPr marL="38100" indent="0" algn="just">
              <a:buNone/>
            </a:pPr>
            <a:endParaRPr lang="es-PA" dirty="0"/>
          </a:p>
          <a:p>
            <a:pPr marL="38100" indent="0" algn="just">
              <a:buNone/>
            </a:pPr>
            <a:endParaRPr lang="es-PA" dirty="0"/>
          </a:p>
          <a:p>
            <a:pPr algn="just"/>
            <a:r>
              <a:rPr lang="es-PA" b="1" i="1" dirty="0">
                <a:solidFill>
                  <a:schemeClr val="accent1">
                    <a:lumMod val="50000"/>
                  </a:schemeClr>
                </a:solidFill>
              </a:rPr>
              <a:t>Recurrencia</a:t>
            </a:r>
          </a:p>
          <a:p>
            <a:pPr marL="38100" indent="0" algn="just">
              <a:buNone/>
            </a:pPr>
            <a:r>
              <a:rPr lang="es-PA" dirty="0"/>
              <a:t>Se definió como una reconexión entre el intestino y la piel después de que la fístula se había cerrado previamente de forma espontánea o se había extirpado quirúrgicamente.</a:t>
            </a:r>
          </a:p>
        </p:txBody>
      </p:sp>
      <p:sp>
        <p:nvSpPr>
          <p:cNvPr id="4" name="CuadroTexto 3">
            <a:extLst>
              <a:ext uri="{FF2B5EF4-FFF2-40B4-BE49-F238E27FC236}">
                <a16:creationId xmlns:a16="http://schemas.microsoft.com/office/drawing/2014/main" id="{AED3C6AA-3FC9-5146-BB40-1A1920F471F1}"/>
              </a:ext>
            </a:extLst>
          </p:cNvPr>
          <p:cNvSpPr txBox="1"/>
          <p:nvPr/>
        </p:nvSpPr>
        <p:spPr>
          <a:xfrm>
            <a:off x="702129" y="6257876"/>
            <a:ext cx="7976605" cy="369332"/>
          </a:xfrm>
          <a:prstGeom prst="rect">
            <a:avLst/>
          </a:prstGeom>
          <a:noFill/>
        </p:spPr>
        <p:txBody>
          <a:bodyPr wrap="square" rtlCol="0">
            <a:spAutoFit/>
          </a:bodyPr>
          <a:lstStyle/>
          <a:p>
            <a:pPr algn="just"/>
            <a:r>
              <a:rPr lang="es-PA" sz="900" dirty="0"/>
              <a:t>Uba F; Francis E. Management of postoperative enterocutaneous fistulae in children: A decade experience in a single centre. African Journal of Paediatric Surgery. January-April 2012 / Vol 9 / Issue 1. </a:t>
            </a:r>
          </a:p>
        </p:txBody>
      </p:sp>
    </p:spTree>
    <p:extLst>
      <p:ext uri="{BB962C8B-B14F-4D97-AF65-F5344CB8AC3E}">
        <p14:creationId xmlns:p14="http://schemas.microsoft.com/office/powerpoint/2010/main" val="2799698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754D57-EFE6-ED4E-8B56-5172B0509F5F}"/>
              </a:ext>
            </a:extLst>
          </p:cNvPr>
          <p:cNvSpPr>
            <a:spLocks noGrp="1"/>
          </p:cNvSpPr>
          <p:nvPr>
            <p:ph type="title"/>
          </p:nvPr>
        </p:nvSpPr>
        <p:spPr/>
        <p:txBody>
          <a:bodyPr/>
          <a:lstStyle/>
          <a:p>
            <a:endParaRPr lang="es-PA"/>
          </a:p>
        </p:txBody>
      </p:sp>
      <p:sp>
        <p:nvSpPr>
          <p:cNvPr id="3" name="Marcador de contenido 2">
            <a:extLst>
              <a:ext uri="{FF2B5EF4-FFF2-40B4-BE49-F238E27FC236}">
                <a16:creationId xmlns:a16="http://schemas.microsoft.com/office/drawing/2014/main" id="{49E62EBB-8ECF-6C45-884C-BDE3FA531771}"/>
              </a:ext>
            </a:extLst>
          </p:cNvPr>
          <p:cNvSpPr>
            <a:spLocks noGrp="1"/>
          </p:cNvSpPr>
          <p:nvPr>
            <p:ph idx="1"/>
          </p:nvPr>
        </p:nvSpPr>
        <p:spPr/>
        <p:txBody>
          <a:bodyPr/>
          <a:lstStyle/>
          <a:p>
            <a:endParaRPr lang="es-PA" dirty="0"/>
          </a:p>
        </p:txBody>
      </p:sp>
      <p:pic>
        <p:nvPicPr>
          <p:cNvPr id="4" name="Imagen 3">
            <a:extLst>
              <a:ext uri="{FF2B5EF4-FFF2-40B4-BE49-F238E27FC236}">
                <a16:creationId xmlns:a16="http://schemas.microsoft.com/office/drawing/2014/main" id="{4EF272AF-6014-6446-90B0-4C1021EC0C03}"/>
              </a:ext>
            </a:extLst>
          </p:cNvPr>
          <p:cNvPicPr>
            <a:picLocks noChangeAspect="1"/>
          </p:cNvPicPr>
          <p:nvPr/>
        </p:nvPicPr>
        <p:blipFill>
          <a:blip r:embed="rId3"/>
          <a:stretch>
            <a:fillRect/>
          </a:stretch>
        </p:blipFill>
        <p:spPr>
          <a:xfrm>
            <a:off x="1061357" y="62739"/>
            <a:ext cx="6890657" cy="6425930"/>
          </a:xfrm>
          <a:prstGeom prst="rect">
            <a:avLst/>
          </a:prstGeom>
        </p:spPr>
      </p:pic>
      <p:sp>
        <p:nvSpPr>
          <p:cNvPr id="5" name="CuadroTexto 4">
            <a:extLst>
              <a:ext uri="{FF2B5EF4-FFF2-40B4-BE49-F238E27FC236}">
                <a16:creationId xmlns:a16="http://schemas.microsoft.com/office/drawing/2014/main" id="{25539451-5355-7F42-8803-DCFCFA38F6A6}"/>
              </a:ext>
            </a:extLst>
          </p:cNvPr>
          <p:cNvSpPr txBox="1"/>
          <p:nvPr/>
        </p:nvSpPr>
        <p:spPr>
          <a:xfrm>
            <a:off x="700087" y="6488668"/>
            <a:ext cx="7976605" cy="369332"/>
          </a:xfrm>
          <a:prstGeom prst="rect">
            <a:avLst/>
          </a:prstGeom>
          <a:noFill/>
        </p:spPr>
        <p:txBody>
          <a:bodyPr wrap="square" rtlCol="0">
            <a:spAutoFit/>
          </a:bodyPr>
          <a:lstStyle/>
          <a:p>
            <a:pPr algn="just"/>
            <a:r>
              <a:rPr lang="es-PA" sz="900" dirty="0"/>
              <a:t>Uba F; Francis E. Management of postoperative enterocutaneous fistulae in children: A decade experience in a single centre. African Journal of Paediatric Surgery. January-April 2012 / Vol 9 / Issue 1. </a:t>
            </a:r>
          </a:p>
        </p:txBody>
      </p:sp>
    </p:spTree>
    <p:extLst>
      <p:ext uri="{BB962C8B-B14F-4D97-AF65-F5344CB8AC3E}">
        <p14:creationId xmlns:p14="http://schemas.microsoft.com/office/powerpoint/2010/main" val="3361295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8C54C4-D785-1946-ACE8-372530EB39CD}"/>
              </a:ext>
            </a:extLst>
          </p:cNvPr>
          <p:cNvSpPr>
            <a:spLocks noGrp="1"/>
          </p:cNvSpPr>
          <p:nvPr>
            <p:ph type="title"/>
          </p:nvPr>
        </p:nvSpPr>
        <p:spPr/>
        <p:txBody>
          <a:bodyPr/>
          <a:lstStyle/>
          <a:p>
            <a:endParaRPr lang="es-PA"/>
          </a:p>
        </p:txBody>
      </p:sp>
      <p:sp>
        <p:nvSpPr>
          <p:cNvPr id="3" name="Marcador de contenido 2">
            <a:extLst>
              <a:ext uri="{FF2B5EF4-FFF2-40B4-BE49-F238E27FC236}">
                <a16:creationId xmlns:a16="http://schemas.microsoft.com/office/drawing/2014/main" id="{692D172E-CBBD-824B-9D19-8489B337AA88}"/>
              </a:ext>
            </a:extLst>
          </p:cNvPr>
          <p:cNvSpPr>
            <a:spLocks noGrp="1"/>
          </p:cNvSpPr>
          <p:nvPr>
            <p:ph idx="1"/>
          </p:nvPr>
        </p:nvSpPr>
        <p:spPr/>
        <p:txBody>
          <a:bodyPr/>
          <a:lstStyle/>
          <a:p>
            <a:endParaRPr lang="es-PA"/>
          </a:p>
        </p:txBody>
      </p:sp>
      <p:pic>
        <p:nvPicPr>
          <p:cNvPr id="4" name="Imagen 3">
            <a:extLst>
              <a:ext uri="{FF2B5EF4-FFF2-40B4-BE49-F238E27FC236}">
                <a16:creationId xmlns:a16="http://schemas.microsoft.com/office/drawing/2014/main" id="{287BB38E-A889-3140-A553-718C243F4164}"/>
              </a:ext>
            </a:extLst>
          </p:cNvPr>
          <p:cNvPicPr>
            <a:picLocks noChangeAspect="1"/>
          </p:cNvPicPr>
          <p:nvPr/>
        </p:nvPicPr>
        <p:blipFill>
          <a:blip r:embed="rId3"/>
          <a:stretch>
            <a:fillRect/>
          </a:stretch>
        </p:blipFill>
        <p:spPr>
          <a:xfrm>
            <a:off x="1574919" y="410827"/>
            <a:ext cx="5994162" cy="5489912"/>
          </a:xfrm>
          <a:prstGeom prst="rect">
            <a:avLst/>
          </a:prstGeom>
        </p:spPr>
      </p:pic>
      <p:sp>
        <p:nvSpPr>
          <p:cNvPr id="5" name="CuadroTexto 4">
            <a:extLst>
              <a:ext uri="{FF2B5EF4-FFF2-40B4-BE49-F238E27FC236}">
                <a16:creationId xmlns:a16="http://schemas.microsoft.com/office/drawing/2014/main" id="{8822CC15-9809-3E41-B233-2F5137C83029}"/>
              </a:ext>
            </a:extLst>
          </p:cNvPr>
          <p:cNvSpPr txBox="1"/>
          <p:nvPr/>
        </p:nvSpPr>
        <p:spPr>
          <a:xfrm>
            <a:off x="786150" y="6412376"/>
            <a:ext cx="7976605" cy="369332"/>
          </a:xfrm>
          <a:prstGeom prst="rect">
            <a:avLst/>
          </a:prstGeom>
          <a:noFill/>
        </p:spPr>
        <p:txBody>
          <a:bodyPr wrap="square" rtlCol="0">
            <a:spAutoFit/>
          </a:bodyPr>
          <a:lstStyle/>
          <a:p>
            <a:pPr algn="just"/>
            <a:r>
              <a:rPr lang="es-PA" sz="900" dirty="0"/>
              <a:t>Uba F; Francis E. Management of postoperative enterocutaneous fistulae in children: A decade experience in a single centre. African Journal of Paediatric Surgery. January-April 2012 / Vol 9 / Issue 1. </a:t>
            </a:r>
          </a:p>
        </p:txBody>
      </p:sp>
    </p:spTree>
    <p:extLst>
      <p:ext uri="{BB962C8B-B14F-4D97-AF65-F5344CB8AC3E}">
        <p14:creationId xmlns:p14="http://schemas.microsoft.com/office/powerpoint/2010/main" val="14684013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53F75F-49B8-524A-8F78-3CE49818F311}"/>
              </a:ext>
            </a:extLst>
          </p:cNvPr>
          <p:cNvSpPr>
            <a:spLocks noGrp="1"/>
          </p:cNvSpPr>
          <p:nvPr>
            <p:ph type="title"/>
          </p:nvPr>
        </p:nvSpPr>
        <p:spPr/>
        <p:txBody>
          <a:bodyPr/>
          <a:lstStyle/>
          <a:p>
            <a:r>
              <a:rPr lang="es-PA" sz="3600" dirty="0"/>
              <a:t>Tratamiento </a:t>
            </a:r>
          </a:p>
        </p:txBody>
      </p:sp>
      <p:sp>
        <p:nvSpPr>
          <p:cNvPr id="3" name="Marcador de contenido 2">
            <a:extLst>
              <a:ext uri="{FF2B5EF4-FFF2-40B4-BE49-F238E27FC236}">
                <a16:creationId xmlns:a16="http://schemas.microsoft.com/office/drawing/2014/main" id="{16342EBF-09E9-8A45-8F10-FF0688E2B00B}"/>
              </a:ext>
            </a:extLst>
          </p:cNvPr>
          <p:cNvSpPr>
            <a:spLocks noGrp="1"/>
          </p:cNvSpPr>
          <p:nvPr>
            <p:ph idx="1"/>
          </p:nvPr>
        </p:nvSpPr>
        <p:spPr/>
        <p:txBody>
          <a:bodyPr/>
          <a:lstStyle/>
          <a:p>
            <a:r>
              <a:rPr lang="es-PA" dirty="0"/>
              <a:t>Control de la sepsis</a:t>
            </a:r>
          </a:p>
          <a:p>
            <a:r>
              <a:rPr lang="es-PA" dirty="0"/>
              <a:t>Corrección de los desajustes de líquidos y electrólitos</a:t>
            </a:r>
          </a:p>
          <a:p>
            <a:r>
              <a:rPr lang="es-PA" dirty="0"/>
              <a:t>Nutricional por vía enteral (ocasionalmente a través de una sonda nasogástrica), utilizando una dieta rica en proteínas y proteínas fortificada con multivitaminas.</a:t>
            </a:r>
          </a:p>
          <a:p>
            <a:endParaRPr lang="es-PA" dirty="0"/>
          </a:p>
        </p:txBody>
      </p:sp>
    </p:spTree>
    <p:extLst>
      <p:ext uri="{BB962C8B-B14F-4D97-AF65-F5344CB8AC3E}">
        <p14:creationId xmlns:p14="http://schemas.microsoft.com/office/powerpoint/2010/main" val="39277418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53F75F-49B8-524A-8F78-3CE49818F311}"/>
              </a:ext>
            </a:extLst>
          </p:cNvPr>
          <p:cNvSpPr>
            <a:spLocks noGrp="1"/>
          </p:cNvSpPr>
          <p:nvPr>
            <p:ph type="title"/>
          </p:nvPr>
        </p:nvSpPr>
        <p:spPr/>
        <p:txBody>
          <a:bodyPr/>
          <a:lstStyle/>
          <a:p>
            <a:endParaRPr lang="es-PA"/>
          </a:p>
        </p:txBody>
      </p:sp>
      <p:sp>
        <p:nvSpPr>
          <p:cNvPr id="3" name="Marcador de contenido 2">
            <a:extLst>
              <a:ext uri="{FF2B5EF4-FFF2-40B4-BE49-F238E27FC236}">
                <a16:creationId xmlns:a16="http://schemas.microsoft.com/office/drawing/2014/main" id="{16342EBF-09E9-8A45-8F10-FF0688E2B00B}"/>
              </a:ext>
            </a:extLst>
          </p:cNvPr>
          <p:cNvSpPr>
            <a:spLocks noGrp="1"/>
          </p:cNvSpPr>
          <p:nvPr>
            <p:ph idx="1"/>
          </p:nvPr>
        </p:nvSpPr>
        <p:spPr/>
        <p:txBody>
          <a:bodyPr/>
          <a:lstStyle/>
          <a:p>
            <a:pPr algn="just"/>
            <a:r>
              <a:rPr lang="es-PA" dirty="0"/>
              <a:t>El cierre de la fístula ocurrió en 41 (75.9%) pacientes.</a:t>
            </a:r>
          </a:p>
          <a:p>
            <a:pPr algn="just"/>
            <a:endParaRPr lang="es-PA" dirty="0"/>
          </a:p>
          <a:p>
            <a:pPr algn="just"/>
            <a:r>
              <a:rPr lang="es-PA" dirty="0"/>
              <a:t> El cierre espontáneo se produjo en 29 (53,7%) pacientes. </a:t>
            </a:r>
          </a:p>
          <a:p>
            <a:pPr algn="just"/>
            <a:endParaRPr lang="es-PA" dirty="0"/>
          </a:p>
          <a:p>
            <a:pPr algn="just"/>
            <a:r>
              <a:rPr lang="es-PA" dirty="0"/>
              <a:t>Intervención quirúrgica logró el cierre en 12 (22,2%) pacientes. </a:t>
            </a:r>
          </a:p>
        </p:txBody>
      </p:sp>
    </p:spTree>
    <p:extLst>
      <p:ext uri="{BB962C8B-B14F-4D97-AF65-F5344CB8AC3E}">
        <p14:creationId xmlns:p14="http://schemas.microsoft.com/office/powerpoint/2010/main" val="3407116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34AC46-2BFF-6F40-AD31-919B7B668120}"/>
              </a:ext>
            </a:extLst>
          </p:cNvPr>
          <p:cNvSpPr>
            <a:spLocks noGrp="1"/>
          </p:cNvSpPr>
          <p:nvPr>
            <p:ph type="title"/>
          </p:nvPr>
        </p:nvSpPr>
        <p:spPr/>
        <p:txBody>
          <a:bodyPr/>
          <a:lstStyle/>
          <a:p>
            <a:endParaRPr lang="es-PA"/>
          </a:p>
        </p:txBody>
      </p:sp>
      <p:sp>
        <p:nvSpPr>
          <p:cNvPr id="3" name="Marcador de contenido 2">
            <a:extLst>
              <a:ext uri="{FF2B5EF4-FFF2-40B4-BE49-F238E27FC236}">
                <a16:creationId xmlns:a16="http://schemas.microsoft.com/office/drawing/2014/main" id="{2C872718-C463-684F-8B0D-F41E5674E819}"/>
              </a:ext>
            </a:extLst>
          </p:cNvPr>
          <p:cNvSpPr>
            <a:spLocks noGrp="1"/>
          </p:cNvSpPr>
          <p:nvPr>
            <p:ph idx="1"/>
          </p:nvPr>
        </p:nvSpPr>
        <p:spPr/>
        <p:txBody>
          <a:bodyPr/>
          <a:lstStyle/>
          <a:p>
            <a:endParaRPr lang="es-PA"/>
          </a:p>
        </p:txBody>
      </p:sp>
      <p:pic>
        <p:nvPicPr>
          <p:cNvPr id="4" name="Imagen 3">
            <a:extLst>
              <a:ext uri="{FF2B5EF4-FFF2-40B4-BE49-F238E27FC236}">
                <a16:creationId xmlns:a16="http://schemas.microsoft.com/office/drawing/2014/main" id="{56A5AD3D-CD1B-0E40-829C-4FC5744CED9E}"/>
              </a:ext>
            </a:extLst>
          </p:cNvPr>
          <p:cNvPicPr>
            <a:picLocks noChangeAspect="1"/>
          </p:cNvPicPr>
          <p:nvPr/>
        </p:nvPicPr>
        <p:blipFill>
          <a:blip r:embed="rId3"/>
          <a:stretch>
            <a:fillRect/>
          </a:stretch>
        </p:blipFill>
        <p:spPr>
          <a:xfrm>
            <a:off x="170387" y="2964402"/>
            <a:ext cx="8803226" cy="1836197"/>
          </a:xfrm>
          <a:prstGeom prst="rect">
            <a:avLst/>
          </a:prstGeom>
        </p:spPr>
      </p:pic>
      <p:pic>
        <p:nvPicPr>
          <p:cNvPr id="6" name="Imagen 5">
            <a:extLst>
              <a:ext uri="{FF2B5EF4-FFF2-40B4-BE49-F238E27FC236}">
                <a16:creationId xmlns:a16="http://schemas.microsoft.com/office/drawing/2014/main" id="{918B8A7B-99CC-5649-BF99-91549706755E}"/>
              </a:ext>
            </a:extLst>
          </p:cNvPr>
          <p:cNvPicPr>
            <a:picLocks noChangeAspect="1"/>
          </p:cNvPicPr>
          <p:nvPr/>
        </p:nvPicPr>
        <p:blipFill>
          <a:blip r:embed="rId4"/>
          <a:stretch>
            <a:fillRect/>
          </a:stretch>
        </p:blipFill>
        <p:spPr>
          <a:xfrm>
            <a:off x="170387" y="240445"/>
            <a:ext cx="8803226" cy="2214562"/>
          </a:xfrm>
          <a:prstGeom prst="rect">
            <a:avLst/>
          </a:prstGeom>
        </p:spPr>
      </p:pic>
    </p:spTree>
    <p:extLst>
      <p:ext uri="{BB962C8B-B14F-4D97-AF65-F5344CB8AC3E}">
        <p14:creationId xmlns:p14="http://schemas.microsoft.com/office/powerpoint/2010/main" val="29756306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59350B-3023-5346-8686-9A3C4A8DC7A3}"/>
              </a:ext>
            </a:extLst>
          </p:cNvPr>
          <p:cNvSpPr>
            <a:spLocks noGrp="1"/>
          </p:cNvSpPr>
          <p:nvPr>
            <p:ph type="title"/>
          </p:nvPr>
        </p:nvSpPr>
        <p:spPr/>
        <p:txBody>
          <a:bodyPr/>
          <a:lstStyle/>
          <a:p>
            <a:endParaRPr lang="es-PA"/>
          </a:p>
        </p:txBody>
      </p:sp>
      <p:sp>
        <p:nvSpPr>
          <p:cNvPr id="3" name="Marcador de contenido 2">
            <a:extLst>
              <a:ext uri="{FF2B5EF4-FFF2-40B4-BE49-F238E27FC236}">
                <a16:creationId xmlns:a16="http://schemas.microsoft.com/office/drawing/2014/main" id="{9BD6FE65-DD60-7942-8F15-13A2B5A04005}"/>
              </a:ext>
            </a:extLst>
          </p:cNvPr>
          <p:cNvSpPr>
            <a:spLocks noGrp="1"/>
          </p:cNvSpPr>
          <p:nvPr>
            <p:ph idx="1"/>
          </p:nvPr>
        </p:nvSpPr>
        <p:spPr/>
        <p:txBody>
          <a:bodyPr/>
          <a:lstStyle/>
          <a:p>
            <a:endParaRPr lang="es-PA"/>
          </a:p>
        </p:txBody>
      </p:sp>
      <p:pic>
        <p:nvPicPr>
          <p:cNvPr id="4" name="Imagen 3">
            <a:extLst>
              <a:ext uri="{FF2B5EF4-FFF2-40B4-BE49-F238E27FC236}">
                <a16:creationId xmlns:a16="http://schemas.microsoft.com/office/drawing/2014/main" id="{DBEBAE26-600A-DD4D-A196-B31652DCEEBC}"/>
              </a:ext>
            </a:extLst>
          </p:cNvPr>
          <p:cNvPicPr>
            <a:picLocks noChangeAspect="1"/>
          </p:cNvPicPr>
          <p:nvPr/>
        </p:nvPicPr>
        <p:blipFill>
          <a:blip r:embed="rId3"/>
          <a:stretch>
            <a:fillRect/>
          </a:stretch>
        </p:blipFill>
        <p:spPr>
          <a:xfrm>
            <a:off x="219198" y="742951"/>
            <a:ext cx="8924464" cy="4605338"/>
          </a:xfrm>
          <a:prstGeom prst="rect">
            <a:avLst/>
          </a:prstGeom>
        </p:spPr>
      </p:pic>
    </p:spTree>
    <p:extLst>
      <p:ext uri="{BB962C8B-B14F-4D97-AF65-F5344CB8AC3E}">
        <p14:creationId xmlns:p14="http://schemas.microsoft.com/office/powerpoint/2010/main" val="277035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1BB8A7-D971-FC48-9100-FBF32EF4F8EB}"/>
              </a:ext>
            </a:extLst>
          </p:cNvPr>
          <p:cNvSpPr>
            <a:spLocks noGrp="1"/>
          </p:cNvSpPr>
          <p:nvPr>
            <p:ph type="title"/>
          </p:nvPr>
        </p:nvSpPr>
        <p:spPr/>
        <p:txBody>
          <a:bodyPr/>
          <a:lstStyle/>
          <a:p>
            <a:endParaRPr lang="es-PA"/>
          </a:p>
        </p:txBody>
      </p:sp>
      <p:sp>
        <p:nvSpPr>
          <p:cNvPr id="3" name="Marcador de contenido 2">
            <a:extLst>
              <a:ext uri="{FF2B5EF4-FFF2-40B4-BE49-F238E27FC236}">
                <a16:creationId xmlns:a16="http://schemas.microsoft.com/office/drawing/2014/main" id="{72001530-E3AD-F247-9179-CA9E2FAFC726}"/>
              </a:ext>
            </a:extLst>
          </p:cNvPr>
          <p:cNvSpPr>
            <a:spLocks noGrp="1"/>
          </p:cNvSpPr>
          <p:nvPr>
            <p:ph idx="1"/>
          </p:nvPr>
        </p:nvSpPr>
        <p:spPr/>
        <p:txBody>
          <a:bodyPr/>
          <a:lstStyle/>
          <a:p>
            <a:endParaRPr lang="es-PA"/>
          </a:p>
        </p:txBody>
      </p:sp>
      <p:pic>
        <p:nvPicPr>
          <p:cNvPr id="4" name="Imagen 3">
            <a:extLst>
              <a:ext uri="{FF2B5EF4-FFF2-40B4-BE49-F238E27FC236}">
                <a16:creationId xmlns:a16="http://schemas.microsoft.com/office/drawing/2014/main" id="{F6FA3EEC-8BF6-9C47-8BFC-A615B9861CCC}"/>
              </a:ext>
            </a:extLst>
          </p:cNvPr>
          <p:cNvPicPr>
            <a:picLocks noChangeAspect="1"/>
          </p:cNvPicPr>
          <p:nvPr/>
        </p:nvPicPr>
        <p:blipFill>
          <a:blip r:embed="rId2"/>
          <a:stretch>
            <a:fillRect/>
          </a:stretch>
        </p:blipFill>
        <p:spPr>
          <a:xfrm>
            <a:off x="0" y="410826"/>
            <a:ext cx="9144000" cy="2469152"/>
          </a:xfrm>
          <a:prstGeom prst="rect">
            <a:avLst/>
          </a:prstGeom>
        </p:spPr>
      </p:pic>
    </p:spTree>
    <p:extLst>
      <p:ext uri="{BB962C8B-B14F-4D97-AF65-F5344CB8AC3E}">
        <p14:creationId xmlns:p14="http://schemas.microsoft.com/office/powerpoint/2010/main" val="4007512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908087" y="119338"/>
            <a:ext cx="5642100" cy="154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6000" b="1" dirty="0"/>
              <a:t>Causas  </a:t>
            </a:r>
            <a:endParaRPr sz="6000" b="1" dirty="0"/>
          </a:p>
        </p:txBody>
      </p:sp>
      <p:sp>
        <p:nvSpPr>
          <p:cNvPr id="87" name="Google Shape;87;p14"/>
          <p:cNvSpPr txBox="1">
            <a:spLocks noGrp="1"/>
          </p:cNvSpPr>
          <p:nvPr>
            <p:ph type="body" idx="4294967295"/>
          </p:nvPr>
        </p:nvSpPr>
        <p:spPr>
          <a:xfrm>
            <a:off x="908087" y="1845317"/>
            <a:ext cx="8044997" cy="3282000"/>
          </a:xfrm>
          <a:prstGeom prst="rect">
            <a:avLst/>
          </a:prstGeom>
        </p:spPr>
        <p:txBody>
          <a:bodyPr spcFirstLastPara="1" wrap="square" lIns="91425" tIns="91425" rIns="91425" bIns="91425" anchor="t" anchorCtr="0">
            <a:noAutofit/>
          </a:bodyPr>
          <a:lstStyle/>
          <a:p>
            <a:r>
              <a:rPr lang="es-PA" dirty="0"/>
              <a:t>Operaciones intraabdominales (75 a 90%)</a:t>
            </a:r>
          </a:p>
          <a:p>
            <a:r>
              <a:rPr lang="es-PA" dirty="0"/>
              <a:t>Enfermedades inflamatorias intestinales.</a:t>
            </a:r>
          </a:p>
          <a:p>
            <a:r>
              <a:rPr lang="es-PA" dirty="0"/>
              <a:t>Enfermedad diverticular.</a:t>
            </a:r>
          </a:p>
          <a:p>
            <a:r>
              <a:rPr lang="es-PA" dirty="0"/>
              <a:t>Fístulas malignas</a:t>
            </a:r>
          </a:p>
          <a:p>
            <a:r>
              <a:rPr lang="es-PA" dirty="0"/>
              <a:t>Radiación </a:t>
            </a:r>
          </a:p>
          <a:p>
            <a:r>
              <a:rPr lang="es-PA" dirty="0"/>
              <a:t>Trauma</a:t>
            </a:r>
          </a:p>
          <a:p>
            <a:r>
              <a:rPr lang="es-PA" dirty="0"/>
              <a:t>Otras: cuerpo extraño, afección vascular e infecciosas</a:t>
            </a:r>
          </a:p>
          <a:p>
            <a:pPr lvl="0" indent="-457200" algn="l" rtl="0">
              <a:spcBef>
                <a:spcPts val="600"/>
              </a:spcBef>
              <a:spcAft>
                <a:spcPts val="0"/>
              </a:spcAft>
              <a:buFont typeface="Wingdings" pitchFamily="2" charset="2"/>
              <a:buChar char="v"/>
            </a:pPr>
            <a:endParaRPr sz="2600"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2" name="Imagen 1">
            <a:extLst>
              <a:ext uri="{FF2B5EF4-FFF2-40B4-BE49-F238E27FC236}">
                <a16:creationId xmlns:a16="http://schemas.microsoft.com/office/drawing/2014/main" id="{024053C7-9FBA-5642-8B0C-FAC874249989}"/>
              </a:ext>
            </a:extLst>
          </p:cNvPr>
          <p:cNvPicPr>
            <a:picLocks noChangeAspect="1"/>
          </p:cNvPicPr>
          <p:nvPr/>
        </p:nvPicPr>
        <p:blipFill>
          <a:blip r:embed="rId3"/>
          <a:stretch>
            <a:fillRect/>
          </a:stretch>
        </p:blipFill>
        <p:spPr>
          <a:xfrm>
            <a:off x="5703225" y="3182370"/>
            <a:ext cx="2006087" cy="2184020"/>
          </a:xfrm>
          <a:prstGeom prst="ellipse">
            <a:avLst/>
          </a:prstGeom>
          <a:ln>
            <a:noFill/>
          </a:ln>
          <a:effectLst>
            <a:softEdge rad="112500"/>
          </a:effectLst>
        </p:spPr>
      </p:pic>
      <p:sp>
        <p:nvSpPr>
          <p:cNvPr id="10" name="CuadroTexto 9">
            <a:extLst>
              <a:ext uri="{FF2B5EF4-FFF2-40B4-BE49-F238E27FC236}">
                <a16:creationId xmlns:a16="http://schemas.microsoft.com/office/drawing/2014/main" id="{24A62A18-B78C-A740-AA03-9C2A5AC57ABC}"/>
              </a:ext>
            </a:extLst>
          </p:cNvPr>
          <p:cNvSpPr txBox="1"/>
          <p:nvPr/>
        </p:nvSpPr>
        <p:spPr>
          <a:xfrm>
            <a:off x="359387" y="6418128"/>
            <a:ext cx="7976605" cy="507831"/>
          </a:xfrm>
          <a:prstGeom prst="rect">
            <a:avLst/>
          </a:prstGeom>
          <a:noFill/>
        </p:spPr>
        <p:txBody>
          <a:bodyPr wrap="square" rtlCol="0">
            <a:spAutoFit/>
          </a:bodyPr>
          <a:lstStyle/>
          <a:p>
            <a:r>
              <a:rPr lang="es-PA" sz="900" dirty="0"/>
              <a:t>Abscesos abdominales y fístulas entericas. Maingot's Abdominal Operations. Ed 12. Pag 216-34.</a:t>
            </a:r>
          </a:p>
          <a:p>
            <a:r>
              <a:rPr lang="es-PA" sz="900" dirty="0"/>
              <a:t>Fístulas Enterocutaneas. Enciclopedia de Cirugía Digestiva. F. Galindo y Col. Capítulo III-255.</a:t>
            </a:r>
          </a:p>
          <a:p>
            <a:pPr algn="just"/>
            <a:endParaRPr lang="es-PA" sz="900" dirty="0"/>
          </a:p>
        </p:txBody>
      </p:sp>
    </p:spTree>
    <p:extLst>
      <p:ext uri="{BB962C8B-B14F-4D97-AF65-F5344CB8AC3E}">
        <p14:creationId xmlns:p14="http://schemas.microsoft.com/office/powerpoint/2010/main" val="15999509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41D45E-DEE9-E745-B852-CD2DEB07EF5E}"/>
              </a:ext>
            </a:extLst>
          </p:cNvPr>
          <p:cNvSpPr>
            <a:spLocks noGrp="1"/>
          </p:cNvSpPr>
          <p:nvPr>
            <p:ph type="title"/>
          </p:nvPr>
        </p:nvSpPr>
        <p:spPr/>
        <p:txBody>
          <a:bodyPr/>
          <a:lstStyle/>
          <a:p>
            <a:endParaRPr lang="es-PA"/>
          </a:p>
        </p:txBody>
      </p:sp>
      <p:sp>
        <p:nvSpPr>
          <p:cNvPr id="3" name="Marcador de contenido 2">
            <a:extLst>
              <a:ext uri="{FF2B5EF4-FFF2-40B4-BE49-F238E27FC236}">
                <a16:creationId xmlns:a16="http://schemas.microsoft.com/office/drawing/2014/main" id="{A55731EC-E094-574B-9158-2517464006CE}"/>
              </a:ext>
            </a:extLst>
          </p:cNvPr>
          <p:cNvSpPr>
            <a:spLocks noGrp="1"/>
          </p:cNvSpPr>
          <p:nvPr>
            <p:ph idx="1"/>
          </p:nvPr>
        </p:nvSpPr>
        <p:spPr/>
        <p:txBody>
          <a:bodyPr/>
          <a:lstStyle/>
          <a:p>
            <a:endParaRPr lang="es-PA"/>
          </a:p>
        </p:txBody>
      </p:sp>
      <p:pic>
        <p:nvPicPr>
          <p:cNvPr id="4" name="Imagen 3">
            <a:extLst>
              <a:ext uri="{FF2B5EF4-FFF2-40B4-BE49-F238E27FC236}">
                <a16:creationId xmlns:a16="http://schemas.microsoft.com/office/drawing/2014/main" id="{B54DDF3E-8BF0-FB4E-82BA-C7A8FBB907E2}"/>
              </a:ext>
            </a:extLst>
          </p:cNvPr>
          <p:cNvPicPr>
            <a:picLocks noChangeAspect="1"/>
          </p:cNvPicPr>
          <p:nvPr/>
        </p:nvPicPr>
        <p:blipFill>
          <a:blip r:embed="rId3"/>
          <a:stretch>
            <a:fillRect/>
          </a:stretch>
        </p:blipFill>
        <p:spPr>
          <a:xfrm>
            <a:off x="0" y="1167922"/>
            <a:ext cx="9144000" cy="4522157"/>
          </a:xfrm>
          <a:prstGeom prst="rect">
            <a:avLst/>
          </a:prstGeom>
        </p:spPr>
      </p:pic>
    </p:spTree>
    <p:extLst>
      <p:ext uri="{BB962C8B-B14F-4D97-AF65-F5344CB8AC3E}">
        <p14:creationId xmlns:p14="http://schemas.microsoft.com/office/powerpoint/2010/main" val="6220007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074D21-9ECB-7A40-A017-75070E9617BC}"/>
              </a:ext>
            </a:extLst>
          </p:cNvPr>
          <p:cNvSpPr>
            <a:spLocks noGrp="1"/>
          </p:cNvSpPr>
          <p:nvPr>
            <p:ph type="title"/>
          </p:nvPr>
        </p:nvSpPr>
        <p:spPr/>
        <p:txBody>
          <a:bodyPr/>
          <a:lstStyle/>
          <a:p>
            <a:endParaRPr lang="es-PA"/>
          </a:p>
        </p:txBody>
      </p:sp>
      <p:sp>
        <p:nvSpPr>
          <p:cNvPr id="3" name="Marcador de contenido 2">
            <a:extLst>
              <a:ext uri="{FF2B5EF4-FFF2-40B4-BE49-F238E27FC236}">
                <a16:creationId xmlns:a16="http://schemas.microsoft.com/office/drawing/2014/main" id="{C5D9C99F-1689-0F47-A118-7A869EE431D4}"/>
              </a:ext>
            </a:extLst>
          </p:cNvPr>
          <p:cNvSpPr>
            <a:spLocks noGrp="1"/>
          </p:cNvSpPr>
          <p:nvPr>
            <p:ph idx="1"/>
          </p:nvPr>
        </p:nvSpPr>
        <p:spPr/>
        <p:txBody>
          <a:bodyPr/>
          <a:lstStyle/>
          <a:p>
            <a:endParaRPr lang="es-PA"/>
          </a:p>
        </p:txBody>
      </p:sp>
    </p:spTree>
    <p:extLst>
      <p:ext uri="{BB962C8B-B14F-4D97-AF65-F5344CB8AC3E}">
        <p14:creationId xmlns:p14="http://schemas.microsoft.com/office/powerpoint/2010/main" val="43247829"/>
      </p:ext>
    </p:extLst>
  </p:cSld>
  <p:clrMapOvr>
    <a:masterClrMapping/>
  </p:clrMapOvr>
  <p:transition>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A4424A-5F7A-734A-A84C-8CF476017F34}"/>
              </a:ext>
            </a:extLst>
          </p:cNvPr>
          <p:cNvSpPr>
            <a:spLocks noGrp="1"/>
          </p:cNvSpPr>
          <p:nvPr>
            <p:ph type="title"/>
          </p:nvPr>
        </p:nvSpPr>
        <p:spPr/>
        <p:txBody>
          <a:bodyPr/>
          <a:lstStyle/>
          <a:p>
            <a:pPr algn="ctr"/>
            <a:r>
              <a:rPr lang="es-PA" sz="3600" b="1" dirty="0"/>
              <a:t>Conclusiones </a:t>
            </a:r>
          </a:p>
        </p:txBody>
      </p:sp>
      <p:sp>
        <p:nvSpPr>
          <p:cNvPr id="3" name="Marcador de contenido 2">
            <a:extLst>
              <a:ext uri="{FF2B5EF4-FFF2-40B4-BE49-F238E27FC236}">
                <a16:creationId xmlns:a16="http://schemas.microsoft.com/office/drawing/2014/main" id="{A43251DD-60B7-C045-8341-7D8B31FCB0FC}"/>
              </a:ext>
            </a:extLst>
          </p:cNvPr>
          <p:cNvSpPr>
            <a:spLocks noGrp="1"/>
          </p:cNvSpPr>
          <p:nvPr>
            <p:ph idx="1"/>
          </p:nvPr>
        </p:nvSpPr>
        <p:spPr/>
        <p:txBody>
          <a:bodyPr/>
          <a:lstStyle/>
          <a:p>
            <a:pPr algn="just"/>
            <a:r>
              <a:rPr lang="es-PA" dirty="0"/>
              <a:t>Puede valer la pena porque la mayoría de los ECF tienden a cerrarse espontáneamente sin intervención quirúrgica en los niños. </a:t>
            </a:r>
          </a:p>
          <a:p>
            <a:pPr algn="just"/>
            <a:endParaRPr lang="es-PA" dirty="0"/>
          </a:p>
          <a:p>
            <a:pPr algn="just"/>
            <a:r>
              <a:rPr lang="es-PA" dirty="0"/>
              <a:t> La hipoalbuminemia, la sepsis y la hipopotasemia son variables pronósticas importantes en niños con ECF.</a:t>
            </a:r>
          </a:p>
        </p:txBody>
      </p:sp>
    </p:spTree>
    <p:extLst>
      <p:ext uri="{BB962C8B-B14F-4D97-AF65-F5344CB8AC3E}">
        <p14:creationId xmlns:p14="http://schemas.microsoft.com/office/powerpoint/2010/main" val="21324490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A270B89B-DD81-584F-BC05-98342DE64139}"/>
              </a:ext>
            </a:extLst>
          </p:cNvPr>
          <p:cNvSpPr>
            <a:spLocks noGrp="1"/>
          </p:cNvSpPr>
          <p:nvPr>
            <p:ph type="sldNum" sz="quarter" idx="12"/>
          </p:nvPr>
        </p:nvSpPr>
        <p:spPr/>
        <p:txBody>
          <a:bodyPr/>
          <a:lstStyle/>
          <a:p>
            <a:fld id="{CDEF360B-86D0-E948-9517-ED12510F8DE1}" type="slidenum">
              <a:rPr lang="es-PA" smtClean="0"/>
              <a:t>73</a:t>
            </a:fld>
            <a:endParaRPr lang="es-PA"/>
          </a:p>
        </p:txBody>
      </p:sp>
      <p:graphicFrame>
        <p:nvGraphicFramePr>
          <p:cNvPr id="5" name="Gráfico 4">
            <a:extLst>
              <a:ext uri="{FF2B5EF4-FFF2-40B4-BE49-F238E27FC236}">
                <a16:creationId xmlns:a16="http://schemas.microsoft.com/office/drawing/2014/main" id="{F7EA7252-47CF-F444-95C5-7001068035B3}"/>
              </a:ext>
            </a:extLst>
          </p:cNvPr>
          <p:cNvGraphicFramePr>
            <a:graphicFrameLocks/>
          </p:cNvGraphicFramePr>
          <p:nvPr/>
        </p:nvGraphicFramePr>
        <p:xfrm>
          <a:off x="0" y="1398587"/>
          <a:ext cx="8763000" cy="4030663"/>
        </p:xfrm>
        <a:graphic>
          <a:graphicData uri="http://schemas.openxmlformats.org/drawingml/2006/chart">
            <c:chart xmlns:c="http://schemas.openxmlformats.org/drawingml/2006/chart" xmlns:r="http://schemas.openxmlformats.org/officeDocument/2006/relationships" r:id="rId3"/>
          </a:graphicData>
        </a:graphic>
      </p:graphicFrame>
      <p:sp>
        <p:nvSpPr>
          <p:cNvPr id="6" name="Flecha abajo 5">
            <a:extLst>
              <a:ext uri="{FF2B5EF4-FFF2-40B4-BE49-F238E27FC236}">
                <a16:creationId xmlns:a16="http://schemas.microsoft.com/office/drawing/2014/main" id="{D7C70FC5-E490-CD4A-BDBE-CAC10E7F5878}"/>
              </a:ext>
            </a:extLst>
          </p:cNvPr>
          <p:cNvSpPr/>
          <p:nvPr/>
        </p:nvSpPr>
        <p:spPr>
          <a:xfrm>
            <a:off x="3775113" y="2062846"/>
            <a:ext cx="471487" cy="16287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8" name="Google Shape;85;p14">
            <a:extLst>
              <a:ext uri="{FF2B5EF4-FFF2-40B4-BE49-F238E27FC236}">
                <a16:creationId xmlns:a16="http://schemas.microsoft.com/office/drawing/2014/main" id="{BB94BD9E-1547-7B44-8D73-D4CE06C81559}"/>
              </a:ext>
            </a:extLst>
          </p:cNvPr>
          <p:cNvSpPr txBox="1">
            <a:spLocks/>
          </p:cNvSpPr>
          <p:nvPr/>
        </p:nvSpPr>
        <p:spPr>
          <a:xfrm>
            <a:off x="94129" y="188259"/>
            <a:ext cx="8955742" cy="8618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1pPr>
            <a:lvl2pPr marR="0" lvl="1"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2pPr>
            <a:lvl3pPr marR="0" lvl="2"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3pPr>
            <a:lvl4pPr marR="0" lvl="3"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4pPr>
            <a:lvl5pPr marR="0" lvl="4"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5pPr>
            <a:lvl6pPr marR="0" lvl="5"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6pPr>
            <a:lvl7pPr marR="0" lvl="6"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7pPr>
            <a:lvl8pPr marR="0" lvl="7"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8pPr>
            <a:lvl9pPr marR="0" lvl="8"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9pPr>
          </a:lstStyle>
          <a:p>
            <a:pPr algn="ctr"/>
            <a:r>
              <a:rPr lang="es-ES" sz="4800" b="1" dirty="0"/>
              <a:t>Gasto de Fístula de C.R </a:t>
            </a:r>
          </a:p>
        </p:txBody>
      </p:sp>
      <p:sp>
        <p:nvSpPr>
          <p:cNvPr id="2" name="CuadroTexto 1">
            <a:extLst>
              <a:ext uri="{FF2B5EF4-FFF2-40B4-BE49-F238E27FC236}">
                <a16:creationId xmlns:a16="http://schemas.microsoft.com/office/drawing/2014/main" id="{197A6F37-4C70-5D40-AB86-21C50B2FFC01}"/>
              </a:ext>
            </a:extLst>
          </p:cNvPr>
          <p:cNvSpPr txBox="1"/>
          <p:nvPr/>
        </p:nvSpPr>
        <p:spPr>
          <a:xfrm>
            <a:off x="2958353" y="5553635"/>
            <a:ext cx="3550023" cy="307777"/>
          </a:xfrm>
          <a:prstGeom prst="rect">
            <a:avLst/>
          </a:prstGeom>
          <a:noFill/>
        </p:spPr>
        <p:txBody>
          <a:bodyPr wrap="square" rtlCol="0">
            <a:spAutoFit/>
          </a:bodyPr>
          <a:lstStyle/>
          <a:p>
            <a:pPr algn="ctr"/>
            <a:r>
              <a:rPr lang="es-PA" dirty="0"/>
              <a:t>Noviembre </a:t>
            </a:r>
          </a:p>
        </p:txBody>
      </p:sp>
      <p:sp>
        <p:nvSpPr>
          <p:cNvPr id="10" name="CuadroTexto 9">
            <a:extLst>
              <a:ext uri="{FF2B5EF4-FFF2-40B4-BE49-F238E27FC236}">
                <a16:creationId xmlns:a16="http://schemas.microsoft.com/office/drawing/2014/main" id="{EE93D318-2948-E349-9746-CF6D477F292F}"/>
              </a:ext>
            </a:extLst>
          </p:cNvPr>
          <p:cNvSpPr txBox="1"/>
          <p:nvPr/>
        </p:nvSpPr>
        <p:spPr>
          <a:xfrm>
            <a:off x="2235844" y="1560479"/>
            <a:ext cx="3550023" cy="307777"/>
          </a:xfrm>
          <a:prstGeom prst="rect">
            <a:avLst/>
          </a:prstGeom>
          <a:noFill/>
        </p:spPr>
        <p:txBody>
          <a:bodyPr wrap="square" rtlCol="0">
            <a:spAutoFit/>
          </a:bodyPr>
          <a:lstStyle/>
          <a:p>
            <a:pPr algn="ctr"/>
            <a:r>
              <a:rPr lang="es-PA" dirty="0"/>
              <a:t>Inicio de dieta enteral </a:t>
            </a:r>
          </a:p>
        </p:txBody>
      </p:sp>
    </p:spTree>
    <p:extLst>
      <p:ext uri="{BB962C8B-B14F-4D97-AF65-F5344CB8AC3E}">
        <p14:creationId xmlns:p14="http://schemas.microsoft.com/office/powerpoint/2010/main" val="3287614515"/>
      </p:ext>
    </p:extLst>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864852" y="189409"/>
            <a:ext cx="7813882" cy="1546500"/>
          </a:xfrm>
          <a:prstGeom prst="rect">
            <a:avLst/>
          </a:prstGeom>
        </p:spPr>
        <p:txBody>
          <a:bodyPr spcFirstLastPara="1" wrap="square" lIns="91425" tIns="91425" rIns="91425" bIns="91425" anchor="b" anchorCtr="0">
            <a:noAutofit/>
          </a:bodyPr>
          <a:lstStyle/>
          <a:p>
            <a:pPr algn="ctr"/>
            <a:r>
              <a:rPr lang="es-ES" sz="4800" b="1" dirty="0"/>
              <a:t>Bibliografía </a:t>
            </a:r>
            <a:endParaRPr sz="4800" b="1" dirty="0"/>
          </a:p>
        </p:txBody>
      </p:sp>
      <p:sp>
        <p:nvSpPr>
          <p:cNvPr id="87" name="Google Shape;87;p14"/>
          <p:cNvSpPr txBox="1">
            <a:spLocks noGrp="1"/>
          </p:cNvSpPr>
          <p:nvPr>
            <p:ph type="body" idx="4294967295"/>
          </p:nvPr>
        </p:nvSpPr>
        <p:spPr>
          <a:xfrm>
            <a:off x="908087" y="1845317"/>
            <a:ext cx="8044997" cy="3282000"/>
          </a:xfrm>
          <a:prstGeom prst="rect">
            <a:avLst/>
          </a:prstGeom>
        </p:spPr>
        <p:txBody>
          <a:bodyPr spcFirstLastPara="1" wrap="square" lIns="91425" tIns="91425" rIns="91425" bIns="91425" anchor="t" anchorCtr="0">
            <a:noAutofit/>
          </a:bodyPr>
          <a:lstStyle/>
          <a:p>
            <a:r>
              <a:rPr lang="es-PA" dirty="0"/>
              <a:t>Abscesos abdominales y fístulas entericas. Maingot's Abdominal Operations. Ed 12. Pag 216-34.</a:t>
            </a:r>
          </a:p>
          <a:p>
            <a:endParaRPr lang="es-PA" dirty="0"/>
          </a:p>
          <a:p>
            <a:r>
              <a:rPr lang="es-PA" dirty="0"/>
              <a:t>Fístulas Enterocutaneas. Enciclopedia de Cirugía Digestiva. F. Galindo y Col. Capítulo III-255.</a:t>
            </a:r>
          </a:p>
          <a:p>
            <a:r>
              <a:rPr lang="es-PA" dirty="0"/>
              <a:t> </a:t>
            </a:r>
          </a:p>
          <a:p>
            <a:endParaRPr lang="es-PA" dirty="0"/>
          </a:p>
        </p:txBody>
      </p:sp>
      <p:cxnSp>
        <p:nvCxnSpPr>
          <p:cNvPr id="89" name="Google Shape;89;p14"/>
          <p:cNvCxnSpPr/>
          <p:nvPr/>
        </p:nvCxnSpPr>
        <p:spPr>
          <a:xfrm>
            <a:off x="1353283" y="314806"/>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74</a:t>
            </a:fld>
            <a:endParaRPr/>
          </a:p>
        </p:txBody>
      </p:sp>
    </p:spTree>
    <p:extLst>
      <p:ext uri="{BB962C8B-B14F-4D97-AF65-F5344CB8AC3E}">
        <p14:creationId xmlns:p14="http://schemas.microsoft.com/office/powerpoint/2010/main" val="1375786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864852" y="189409"/>
            <a:ext cx="7813882" cy="1546500"/>
          </a:xfrm>
          <a:prstGeom prst="rect">
            <a:avLst/>
          </a:prstGeom>
        </p:spPr>
        <p:txBody>
          <a:bodyPr spcFirstLastPara="1" wrap="square" lIns="91425" tIns="91425" rIns="91425" bIns="91425" anchor="b" anchorCtr="0">
            <a:noAutofit/>
          </a:bodyPr>
          <a:lstStyle/>
          <a:p>
            <a:pPr algn="ctr"/>
            <a:r>
              <a:rPr lang="es-ES" sz="4800" b="1" dirty="0"/>
              <a:t>Clasificación </a:t>
            </a:r>
            <a:endParaRPr sz="4800" b="1" dirty="0"/>
          </a:p>
        </p:txBody>
      </p:sp>
      <p:sp>
        <p:nvSpPr>
          <p:cNvPr id="87" name="Google Shape;87;p14"/>
          <p:cNvSpPr txBox="1">
            <a:spLocks noGrp="1"/>
          </p:cNvSpPr>
          <p:nvPr>
            <p:ph type="body" idx="4294967295"/>
          </p:nvPr>
        </p:nvSpPr>
        <p:spPr>
          <a:xfrm>
            <a:off x="864852" y="2246625"/>
            <a:ext cx="8044997" cy="3282000"/>
          </a:xfrm>
          <a:prstGeom prst="rect">
            <a:avLst/>
          </a:prstGeom>
        </p:spPr>
        <p:txBody>
          <a:bodyPr spcFirstLastPara="1" wrap="square" lIns="91425" tIns="91425" rIns="91425" bIns="91425" anchor="t" anchorCtr="0">
            <a:noAutofit/>
          </a:bodyPr>
          <a:lstStyle/>
          <a:p>
            <a:r>
              <a:rPr lang="es-PA" dirty="0"/>
              <a:t>Gasto</a:t>
            </a:r>
          </a:p>
          <a:p>
            <a:endParaRPr lang="es-PA" dirty="0"/>
          </a:p>
          <a:p>
            <a:r>
              <a:rPr lang="es-PA" dirty="0"/>
              <a:t>Localización </a:t>
            </a:r>
          </a:p>
          <a:p>
            <a:endParaRPr lang="es-PA" dirty="0"/>
          </a:p>
          <a:p>
            <a:r>
              <a:rPr lang="es-PA" dirty="0"/>
              <a:t>Causa </a:t>
            </a:r>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Tree>
    <p:extLst>
      <p:ext uri="{BB962C8B-B14F-4D97-AF65-F5344CB8AC3E}">
        <p14:creationId xmlns:p14="http://schemas.microsoft.com/office/powerpoint/2010/main" val="3788699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5865747" y="3416025"/>
            <a:ext cx="1820700" cy="18207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ctrTitle" idx="4294967295"/>
          </p:nvPr>
        </p:nvSpPr>
        <p:spPr>
          <a:xfrm>
            <a:off x="766466" y="-133750"/>
            <a:ext cx="7813882" cy="1546500"/>
          </a:xfrm>
          <a:prstGeom prst="rect">
            <a:avLst/>
          </a:prstGeom>
        </p:spPr>
        <p:txBody>
          <a:bodyPr spcFirstLastPara="1" wrap="square" lIns="91425" tIns="91425" rIns="91425" bIns="91425" anchor="b" anchorCtr="0">
            <a:noAutofit/>
          </a:bodyPr>
          <a:lstStyle/>
          <a:p>
            <a:pPr algn="ctr"/>
            <a:r>
              <a:rPr lang="es-ES" sz="4800" b="1" dirty="0"/>
              <a:t>Según el gasto  </a:t>
            </a:r>
            <a:endParaRPr sz="4800" b="1" dirty="0"/>
          </a:p>
        </p:txBody>
      </p:sp>
      <p:cxnSp>
        <p:nvCxnSpPr>
          <p:cNvPr id="89" name="Google Shape;89;p14"/>
          <p:cNvCxnSpPr/>
          <p:nvPr/>
        </p:nvCxnSpPr>
        <p:spPr>
          <a:xfrm>
            <a:off x="6939075" y="5244825"/>
            <a:ext cx="145800" cy="5676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419812" y="4970090"/>
            <a:ext cx="289500" cy="3963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7636225" y="4669275"/>
            <a:ext cx="802500" cy="259500"/>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84043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graphicFrame>
        <p:nvGraphicFramePr>
          <p:cNvPr id="3" name="Diagrama 2">
            <a:extLst>
              <a:ext uri="{FF2B5EF4-FFF2-40B4-BE49-F238E27FC236}">
                <a16:creationId xmlns:a16="http://schemas.microsoft.com/office/drawing/2014/main" id="{DC0C9D02-E54D-3441-BF72-8D3DF69D88FE}"/>
              </a:ext>
            </a:extLst>
          </p:cNvPr>
          <p:cNvGraphicFramePr/>
          <p:nvPr>
            <p:extLst>
              <p:ext uri="{D42A27DB-BD31-4B8C-83A1-F6EECF244321}">
                <p14:modId xmlns:p14="http://schemas.microsoft.com/office/powerpoint/2010/main" val="4255013523"/>
              </p:ext>
            </p:extLst>
          </p:nvPr>
        </p:nvGraphicFramePr>
        <p:xfrm>
          <a:off x="567944" y="1180824"/>
          <a:ext cx="8385140" cy="4468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uadroTexto 11">
            <a:extLst>
              <a:ext uri="{FF2B5EF4-FFF2-40B4-BE49-F238E27FC236}">
                <a16:creationId xmlns:a16="http://schemas.microsoft.com/office/drawing/2014/main" id="{0C2BE63F-E3A1-EB47-B51B-4C83B9071997}"/>
              </a:ext>
            </a:extLst>
          </p:cNvPr>
          <p:cNvSpPr txBox="1"/>
          <p:nvPr/>
        </p:nvSpPr>
        <p:spPr>
          <a:xfrm>
            <a:off x="702129" y="6257876"/>
            <a:ext cx="7976605" cy="369332"/>
          </a:xfrm>
          <a:prstGeom prst="rect">
            <a:avLst/>
          </a:prstGeom>
          <a:noFill/>
        </p:spPr>
        <p:txBody>
          <a:bodyPr wrap="square" rtlCol="0">
            <a:spAutoFit/>
          </a:bodyPr>
          <a:lstStyle/>
          <a:p>
            <a:pPr algn="just"/>
            <a:r>
              <a:rPr lang="es-PA" sz="900" dirty="0"/>
              <a:t>Uba F; Francis E. Management of postoperative enterocutaneous fistulae in children: A decade experience in a single centre. African Journal of Paediatric Surgery. January-April 2012 / Vol 9 / Issue 1. </a:t>
            </a:r>
          </a:p>
        </p:txBody>
      </p:sp>
    </p:spTree>
    <p:extLst>
      <p:ext uri="{BB962C8B-B14F-4D97-AF65-F5344CB8AC3E}">
        <p14:creationId xmlns:p14="http://schemas.microsoft.com/office/powerpoint/2010/main" val="3722959528"/>
      </p:ext>
    </p:extLst>
  </p:cSld>
  <p:clrMapOvr>
    <a:masterClrMapping/>
  </p:clrMapOvr>
</p:sld>
</file>

<file path=ppt/theme/theme1.xml><?xml version="1.0" encoding="utf-8"?>
<a:theme xmlns:a="http://schemas.openxmlformats.org/drawingml/2006/main" name="Cordel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2778</TotalTime>
  <Words>7011</Words>
  <Application>Microsoft Macintosh PowerPoint</Application>
  <PresentationFormat>Presentación en pantalla (4:3)</PresentationFormat>
  <Paragraphs>518</Paragraphs>
  <Slides>74</Slides>
  <Notes>66</Notes>
  <HiddenSlides>4</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74</vt:i4>
      </vt:variant>
    </vt:vector>
  </HeadingPairs>
  <TitlesOfParts>
    <vt:vector size="83" baseType="lpstr">
      <vt:lpstr>Roboto Slab</vt:lpstr>
      <vt:lpstr>verdana</vt:lpstr>
      <vt:lpstr>Source Sans Pro</vt:lpstr>
      <vt:lpstr>Book Antiqua</vt:lpstr>
      <vt:lpstr>Arial</vt:lpstr>
      <vt:lpstr>Wingdings</vt:lpstr>
      <vt:lpstr>Courier New</vt:lpstr>
      <vt:lpstr>ArnoPro</vt:lpstr>
      <vt:lpstr>Cordelia template</vt:lpstr>
      <vt:lpstr>Fístula Enterocutánea</vt:lpstr>
      <vt:lpstr>Definición </vt:lpstr>
      <vt:lpstr>Epidemiología </vt:lpstr>
      <vt:lpstr>Mortalidad hasta 60%</vt:lpstr>
      <vt:lpstr>¿Fístulas en la edad pediátrica?</vt:lpstr>
      <vt:lpstr>Edad límite Pediátrica</vt:lpstr>
      <vt:lpstr>Causas  </vt:lpstr>
      <vt:lpstr>Clasificación </vt:lpstr>
      <vt:lpstr>Según el gasto  </vt:lpstr>
      <vt:lpstr>Presentación de PowerPoint</vt:lpstr>
      <vt:lpstr>Fístulas Yeyunales </vt:lpstr>
      <vt:lpstr>Complicaciones</vt:lpstr>
      <vt:lpstr>Presentación de PowerPoint</vt:lpstr>
      <vt:lpstr>Factores asociados a cierre espontáneo   </vt:lpstr>
      <vt:lpstr>Factores no asociados a cierre espontáneo   </vt:lpstr>
      <vt:lpstr>Factores no asociados a cierre espontáneo   </vt:lpstr>
      <vt:lpstr>Diagnóstico </vt:lpstr>
      <vt:lpstr>Presentación de PowerPoint</vt:lpstr>
      <vt:lpstr>Diagnóstico </vt:lpstr>
      <vt:lpstr>Diagnóstico </vt:lpstr>
      <vt:lpstr>Presentación de PowerPoint</vt:lpstr>
      <vt:lpstr>Manejo interdisciplinario </vt:lpstr>
      <vt:lpstr>Tratamiento Conservador  </vt:lpstr>
      <vt:lpstr>Control de Infección </vt:lpstr>
      <vt:lpstr>Presentación de PowerPoint</vt:lpstr>
      <vt:lpstr>Presentación de PowerPoint</vt:lpstr>
      <vt:lpstr>  Objetivos  </vt:lpstr>
      <vt:lpstr>  Apoyo Nutricional </vt:lpstr>
      <vt:lpstr>  Nutrición enteral  </vt:lpstr>
      <vt:lpstr>  Pregunta 1: En pacientes adultos con FEC ¿Qué factores describen mejor el estado nutricional?   </vt:lpstr>
      <vt:lpstr>  Pregunta 1: En pacientes adultos con FEC ¿Qué factores describen mejor el estado nutricional?   </vt:lpstr>
      <vt:lpstr>  Pregunta 1: En pacientes adultos con FEC ¿Qué factores describen mejor el estado nutricional?   </vt:lpstr>
      <vt:lpstr>  Pregunta 1: En pacientes adultos con FEC ¿Qué factores describen mejor el estado nutricional?   </vt:lpstr>
      <vt:lpstr>  Pregunta 1: En pacientes adultos con FEC ¿Qué factores describen mejor el estado nutricional?   </vt:lpstr>
      <vt:lpstr>  Pregunta 1: En pacientes adultos con FEC ¿Qué factores describen mejor el estado nutricional?   </vt:lpstr>
      <vt:lpstr> ¿Cuál es la ruta de terapia nutricional recomendada (dieta vía oral, NE o NP)?   </vt:lpstr>
      <vt:lpstr>, ¿Qué aporte de proteína y energía proporcionan mejores resultados clínicos?   </vt:lpstr>
      <vt:lpstr>¿El uso de fistuloclisis se asocia a mejores resultados que el cuidado estándar?    </vt:lpstr>
      <vt:lpstr> ¿Las fórmulas inmunomoduladoras se asocian a mejores resultados que las fórmulas estándar? </vt:lpstr>
      <vt:lpstr>¿El uso de somatostatina o sus análogos proporciona mejores resultados que el tratamiento médico estándar?   </vt:lpstr>
      <vt:lpstr>¿cuándo está indicada la terapia de nutrición parenteral domiciliaria (NPD)?  </vt:lpstr>
      <vt:lpstr>  Fistulóclisis </vt:lpstr>
      <vt:lpstr>Control del drenaje de la Fístula </vt:lpstr>
      <vt:lpstr>Análogos de Somatostatina </vt:lpstr>
      <vt:lpstr>Presentación de PowerPoint</vt:lpstr>
      <vt:lpstr>Presentación de PowerPoint</vt:lpstr>
      <vt:lpstr>Presentación de PowerPoint</vt:lpstr>
      <vt:lpstr>Presentación de PowerPoint</vt:lpstr>
      <vt:lpstr>Presentación de PowerPoint</vt:lpstr>
      <vt:lpstr>Cirugía  </vt:lpstr>
      <vt:lpstr>Presentación de PowerPoint</vt:lpstr>
      <vt:lpstr>Presentación de PowerPoint</vt:lpstr>
      <vt:lpstr>Presentación de PowerPoint</vt:lpstr>
      <vt:lpstr>Manejo </vt:lpstr>
      <vt:lpstr>Estudios </vt:lpstr>
      <vt:lpstr>Parámetros a establecer</vt:lpstr>
      <vt:lpstr>Tratamiento </vt:lpstr>
      <vt:lpstr>Presentación de PowerPoint</vt:lpstr>
      <vt:lpstr>Presentación de PowerPoint</vt:lpstr>
      <vt:lpstr>Factores que contribuyeron al desarrollo de FEC </vt:lpstr>
      <vt:lpstr>Factores que influyen negativamente en el Cierre de Fístula </vt:lpstr>
      <vt:lpstr>Presentación de PowerPoint</vt:lpstr>
      <vt:lpstr>Presentación de PowerPoint</vt:lpstr>
      <vt:lpstr>Presentación de PowerPoint</vt:lpstr>
      <vt:lpstr>Tratamiento </vt:lpstr>
      <vt:lpstr>Presentación de PowerPoint</vt:lpstr>
      <vt:lpstr>Presentación de PowerPoint</vt:lpstr>
      <vt:lpstr>Presentación de PowerPoint</vt:lpstr>
      <vt:lpstr>Presentación de PowerPoint</vt:lpstr>
      <vt:lpstr>Presentación de PowerPoint</vt:lpstr>
      <vt:lpstr>Presentación de PowerPoint</vt:lpstr>
      <vt:lpstr>Conclusiones </vt:lpstr>
      <vt:lpstr>Presentación de PowerPoint</vt:lpstr>
      <vt:lpstr>Bibliografía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Fístula Enterocutánea</dc:title>
  <cp:lastModifiedBy>Audrid Gonzalez Cornejo</cp:lastModifiedBy>
  <cp:revision>59</cp:revision>
  <dcterms:modified xsi:type="dcterms:W3CDTF">2018-11-20T11:12:45Z</dcterms:modified>
</cp:coreProperties>
</file>