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65" d="100"/>
          <a:sy n="65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35EC64B-1FEA-4A4C-8893-88A3AB94ED96}" type="datetimeFigureOut">
              <a:rPr lang="es-PA" smtClean="0"/>
              <a:t>01/23/2019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1BED28B-67BB-459D-B6D5-2B8D348A43F6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2.xml"/><Relationship Id="rId7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6.xml"/><Relationship Id="rId4" Type="http://schemas.openxmlformats.org/officeDocument/2006/relationships/slide" Target="slide3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04664" y="188640"/>
            <a:ext cx="7772400" cy="1326009"/>
          </a:xfrm>
        </p:spPr>
        <p:txBody>
          <a:bodyPr>
            <a:normAutofit fontScale="90000"/>
          </a:bodyPr>
          <a:lstStyle/>
          <a:p>
            <a:r>
              <a:rPr lang="es-PA" dirty="0" smtClean="0"/>
              <a:t>DISPOSICIONES CONSTITUCIONALES EN MATERIA AMBIENTAL </a:t>
            </a: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716016" y="3897052"/>
            <a:ext cx="3309803" cy="1260629"/>
          </a:xfrm>
        </p:spPr>
        <p:txBody>
          <a:bodyPr/>
          <a:lstStyle/>
          <a:p>
            <a:r>
              <a:rPr lang="es-PA" dirty="0" smtClean="0"/>
              <a:t>Prof. José Góngora</a:t>
            </a:r>
          </a:p>
          <a:p>
            <a:pPr algn="ctr"/>
            <a:r>
              <a:rPr lang="es-PA" dirty="0" smtClean="0"/>
              <a:t>2019</a:t>
            </a:r>
            <a:endParaRPr lang="es-PA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4" y="1514649"/>
            <a:ext cx="4095328" cy="4536504"/>
          </a:xfrm>
          <a:prstGeom prst="rect">
            <a:avLst/>
          </a:prstGeom>
        </p:spPr>
      </p:pic>
      <p:sp>
        <p:nvSpPr>
          <p:cNvPr id="7" name="Rectángulo redondeado 6">
            <a:hlinkClick r:id="" action="ppaction://hlinkshowjump?jump=nextslide" highlightClick="1"/>
          </p:cNvPr>
          <p:cNvSpPr/>
          <p:nvPr/>
        </p:nvSpPr>
        <p:spPr>
          <a:xfrm>
            <a:off x="6660232" y="5397910"/>
            <a:ext cx="1365587" cy="55137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siguiente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093663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5867" y="2144284"/>
            <a:ext cx="7024744" cy="650288"/>
          </a:xfrm>
        </p:spPr>
        <p:txBody>
          <a:bodyPr>
            <a:normAutofit fontScale="90000"/>
          </a:bodyPr>
          <a:lstStyle/>
          <a:p>
            <a:r>
              <a:rPr lang="es-PA" dirty="0"/>
              <a:t/>
            </a:r>
            <a:br>
              <a:rPr lang="es-PA" dirty="0"/>
            </a:br>
            <a:r>
              <a:rPr lang="es-PA" sz="2700" b="1" dirty="0">
                <a:hlinkClick r:id="rId2" action="ppaction://hlinksldjump"/>
              </a:rPr>
              <a:t>Derecho</a:t>
            </a:r>
            <a:r>
              <a:rPr lang="es-PA" sz="2700" b="1" dirty="0"/>
              <a:t> a la información</a:t>
            </a:r>
            <a:endParaRPr lang="es-PA" sz="2700" b="1" dirty="0">
              <a:hlinkClick r:id="rId3" action="ppaction://hlinksldjump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879838" y="1459933"/>
            <a:ext cx="7024744" cy="6731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PA" dirty="0"/>
          </a:p>
        </p:txBody>
      </p:sp>
      <p:sp>
        <p:nvSpPr>
          <p:cNvPr id="5" name="1 Título">
            <a:hlinkClick r:id="rId4" action="ppaction://hlinksldjump"/>
          </p:cNvPr>
          <p:cNvSpPr txBox="1">
            <a:spLocks/>
          </p:cNvSpPr>
          <p:nvPr/>
        </p:nvSpPr>
        <p:spPr>
          <a:xfrm>
            <a:off x="952683" y="1545668"/>
            <a:ext cx="7024744" cy="501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PA" sz="7000" b="1" dirty="0" smtClean="0">
                <a:hlinkClick r:id="rId4" action="ppaction://hlinksldjump"/>
              </a:rPr>
              <a:t>Derecho</a:t>
            </a:r>
            <a:r>
              <a:rPr lang="es-PA" sz="7000" b="1" dirty="0" smtClean="0"/>
              <a:t> a </a:t>
            </a:r>
            <a:r>
              <a:rPr lang="es-PA" sz="7000" b="1" dirty="0"/>
              <a:t>un ambiente sano</a:t>
            </a:r>
            <a:r>
              <a:rPr lang="es-PA" sz="9300" dirty="0" smtClean="0"/>
              <a:t>.</a:t>
            </a:r>
            <a:endParaRPr lang="es-PA" sz="93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187624" y="723646"/>
            <a:ext cx="7024744" cy="6731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PA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905867" y="2891766"/>
            <a:ext cx="7010833" cy="5694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PA" sz="2400" b="1" dirty="0" smtClean="0">
                <a:hlinkClick r:id="rId5" action="ppaction://hlinksldjump"/>
              </a:rPr>
              <a:t>Derecho</a:t>
            </a:r>
            <a:r>
              <a:rPr lang="es-PA" sz="2400" b="1" dirty="0" smtClean="0"/>
              <a:t> </a:t>
            </a:r>
            <a:r>
              <a:rPr lang="es-PA" sz="2400" b="1" dirty="0"/>
              <a:t>a la </a:t>
            </a:r>
            <a:r>
              <a:rPr lang="es-PA" sz="2400" b="1" dirty="0" smtClean="0"/>
              <a:t>salud</a:t>
            </a:r>
            <a:endParaRPr lang="es-PA" sz="2400" b="1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1956" y="3498748"/>
            <a:ext cx="7024744" cy="55586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PA" sz="2400" b="1" dirty="0" smtClean="0">
                <a:hlinkClick r:id="rId6" action="ppaction://hlinksldjump"/>
              </a:rPr>
              <a:t>Derecho</a:t>
            </a:r>
            <a:r>
              <a:rPr lang="es-PA" sz="2400" b="1" dirty="0" smtClean="0"/>
              <a:t> a la Educación</a:t>
            </a:r>
            <a:r>
              <a:rPr lang="es-PA" sz="2400" dirty="0" smtClean="0"/>
              <a:t>. </a:t>
            </a:r>
            <a:endParaRPr lang="es-PA" sz="2400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891956" y="4188859"/>
            <a:ext cx="7024744" cy="38843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PA" b="1" dirty="0" smtClean="0">
                <a:hlinkClick r:id="rId7" action="ppaction://hlinksldjump"/>
              </a:rPr>
              <a:t>Disposiciones</a:t>
            </a:r>
            <a:r>
              <a:rPr lang="es-PA" b="1" dirty="0" smtClean="0"/>
              <a:t> </a:t>
            </a:r>
            <a:r>
              <a:rPr lang="es-PA" b="1" dirty="0"/>
              <a:t>sobre Protección al Ambiente</a:t>
            </a:r>
            <a:r>
              <a:rPr lang="es-PA" dirty="0" smtClean="0"/>
              <a:t>.</a:t>
            </a:r>
            <a:endParaRPr lang="es-PA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891956" y="4577290"/>
            <a:ext cx="7024744" cy="5436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PA" sz="2400" b="1" dirty="0" smtClean="0">
                <a:hlinkClick r:id="rId8" action="ppaction://hlinksldjump"/>
              </a:rPr>
              <a:t>Disposiciones</a:t>
            </a:r>
            <a:r>
              <a:rPr lang="es-PA" sz="2400" b="1" dirty="0" smtClean="0"/>
              <a:t> </a:t>
            </a:r>
            <a:r>
              <a:rPr lang="es-PA" sz="2400" b="1" dirty="0"/>
              <a:t>Sobre Manejo de Recursos 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952683" y="527771"/>
            <a:ext cx="7024744" cy="7033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PA" dirty="0" smtClean="0">
                <a:hlinkClick r:id="rId3" action="ppaction://hlinksldjump"/>
              </a:rPr>
              <a:t>Índice</a:t>
            </a:r>
            <a:r>
              <a:rPr lang="es-PA" dirty="0" smtClean="0"/>
              <a:t>.</a:t>
            </a:r>
            <a:endParaRPr lang="es-PA" dirty="0"/>
          </a:p>
        </p:txBody>
      </p:sp>
      <p:sp>
        <p:nvSpPr>
          <p:cNvPr id="3" name="Rectángulo redondeado 2">
            <a:hlinkClick r:id="rId9" action="ppaction://hlinksldjump" highlightClick="1"/>
          </p:cNvPr>
          <p:cNvSpPr/>
          <p:nvPr/>
        </p:nvSpPr>
        <p:spPr>
          <a:xfrm>
            <a:off x="7381379" y="5733256"/>
            <a:ext cx="1192096" cy="5839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b="1" dirty="0" smtClean="0"/>
              <a:t>Fin</a:t>
            </a:r>
            <a:endParaRPr lang="es-PA" b="1" dirty="0"/>
          </a:p>
        </p:txBody>
      </p:sp>
    </p:spTree>
    <p:extLst>
      <p:ext uri="{BB962C8B-B14F-4D97-AF65-F5344CB8AC3E}">
        <p14:creationId xmlns:p14="http://schemas.microsoft.com/office/powerpoint/2010/main" val="2045416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s-PA" dirty="0" smtClean="0"/>
              <a:t>Derecho a un ambiente sano.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919354"/>
            <a:ext cx="6777317" cy="350897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PA" dirty="0" smtClean="0"/>
              <a:t>Panamá no cuenta con una norma constitucional que exprese y recoja el Derecho de los ciudadanos a un ambiente sano. La norma constitucional existente sobre Régimen Ecológico tiene otra connotación.</a:t>
            </a:r>
            <a:endParaRPr lang="es-PA" dirty="0"/>
          </a:p>
        </p:txBody>
      </p:sp>
      <p:sp>
        <p:nvSpPr>
          <p:cNvPr id="4" name="Rectángulo redondeado 3">
            <a:hlinkClick r:id="rId2" action="ppaction://hlinksldjump" highlightClick="1"/>
          </p:cNvPr>
          <p:cNvSpPr/>
          <p:nvPr/>
        </p:nvSpPr>
        <p:spPr>
          <a:xfrm>
            <a:off x="6876256" y="5661248"/>
            <a:ext cx="1365587" cy="55137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anterior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893857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9778" y="1052736"/>
            <a:ext cx="7024744" cy="864096"/>
          </a:xfrm>
        </p:spPr>
        <p:txBody>
          <a:bodyPr>
            <a:normAutofit/>
          </a:bodyPr>
          <a:lstStyle/>
          <a:p>
            <a:r>
              <a:rPr lang="es-PA" dirty="0" smtClean="0"/>
              <a:t>Derecho a la información .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417646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</a:pPr>
            <a:r>
              <a:rPr lang="es-PA" dirty="0" smtClean="0"/>
              <a:t>La Constitución como la Ley que la desarrolla contemplan un Sistema Nacional de Información Ambiental, que tiene por objeto recopilar, sistematizar y distribuir información ambiental del Estado, entre los organismos y dependencias, </a:t>
            </a:r>
            <a:r>
              <a:rPr lang="es-PA" dirty="0" smtClean="0"/>
              <a:t>públicas </a:t>
            </a:r>
            <a:r>
              <a:rPr lang="es-PA" dirty="0" smtClean="0"/>
              <a:t>y privadas, de forma idónea, veraz y oportuna, sobre las materias que conforman el ámbito del Sistema. Esta información ambiental es de libre acceso. </a:t>
            </a:r>
            <a:endParaRPr lang="es-PA" dirty="0"/>
          </a:p>
        </p:txBody>
      </p:sp>
      <p:sp>
        <p:nvSpPr>
          <p:cNvPr id="4" name="Rectángulo redondeado 3">
            <a:hlinkClick r:id="" action="ppaction://hlinkshowjump?jump=previousslide" highlightClick="1"/>
          </p:cNvPr>
          <p:cNvSpPr/>
          <p:nvPr/>
        </p:nvSpPr>
        <p:spPr>
          <a:xfrm>
            <a:off x="6876256" y="5661248"/>
            <a:ext cx="1365587" cy="55137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hlinkClick r:id="rId2" action="ppaction://hlinksldjump"/>
              </a:rPr>
              <a:t>anterior</a:t>
            </a:r>
            <a:endParaRPr lang="es-PA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488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Derecho a la Educación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s-PA" dirty="0" smtClean="0"/>
              <a:t>Todos tienen el derecho a la educación y la responsabilidad de educarse. El Estado organiza y dirige el servicio público de la educación nacional y garantiza a los padres de familia el derecho de participar en el proceso educativo de sus hijos.</a:t>
            </a:r>
            <a:endParaRPr lang="es-PA" dirty="0"/>
          </a:p>
        </p:txBody>
      </p:sp>
      <p:sp>
        <p:nvSpPr>
          <p:cNvPr id="4" name="Rectángulo redondeado 3">
            <a:hlinkClick r:id="rId2" action="ppaction://hlinksldjump" highlightClick="1"/>
          </p:cNvPr>
          <p:cNvSpPr/>
          <p:nvPr/>
        </p:nvSpPr>
        <p:spPr>
          <a:xfrm>
            <a:off x="6876256" y="5661248"/>
            <a:ext cx="1365587" cy="55137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anterior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478167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PA" dirty="0" smtClean="0"/>
              <a:t>Derecho a la salud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392488"/>
          </a:xfrm>
        </p:spPr>
        <p:txBody>
          <a:bodyPr>
            <a:normAutofit fontScale="92500" lnSpcReduction="10000"/>
          </a:bodyPr>
          <a:lstStyle/>
          <a:p>
            <a:pPr indent="-342900" algn="just">
              <a:lnSpc>
                <a:spcPct val="150000"/>
              </a:lnSpc>
            </a:pPr>
            <a:r>
              <a:rPr lang="es-PA" dirty="0" smtClean="0"/>
              <a:t>Es función esencial del Estado velar por la salud de la población de la República. El individuo, como parte de la comunidad, tiene derecho a la promoción, protección, conservación, restitución y rehabilitación de la salud y la obligación de conservarla, entendida ésta como el completo bienestar físico, mental y social. Artículo 105 de la Constitución de 1972.</a:t>
            </a:r>
            <a:endParaRPr lang="es-PA" dirty="0"/>
          </a:p>
        </p:txBody>
      </p:sp>
      <p:sp>
        <p:nvSpPr>
          <p:cNvPr id="4" name="Rectángulo redondeado 3">
            <a:hlinkClick r:id="rId2" action="ppaction://hlinksldjump" highlightClick="1"/>
          </p:cNvPr>
          <p:cNvSpPr/>
          <p:nvPr/>
        </p:nvSpPr>
        <p:spPr>
          <a:xfrm>
            <a:off x="6876256" y="5661248"/>
            <a:ext cx="1365587" cy="55137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anterior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242964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/>
              <a:t>Disposiciones sobre Protección al Ambiente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13660"/>
          </a:xfrm>
        </p:spPr>
        <p:txBody>
          <a:bodyPr>
            <a:normAutofit lnSpcReduction="10000"/>
          </a:bodyPr>
          <a:lstStyle/>
          <a:p>
            <a:pPr indent="-342900">
              <a:lnSpc>
                <a:spcPct val="150000"/>
              </a:lnSpc>
            </a:pPr>
            <a:r>
              <a:rPr lang="es-PA" dirty="0" smtClean="0"/>
              <a:t>La norma sobre protección al ambiente como fundamento básico ambiental que se proyecta además a la conservación y recuperación del mismo para promover el desarrollo sostenible se encuentra consagrado en el artículo 1 de la Ley 41 de 1 de julio de 1998.</a:t>
            </a:r>
            <a:endParaRPr lang="es-PA" dirty="0"/>
          </a:p>
        </p:txBody>
      </p:sp>
      <p:sp>
        <p:nvSpPr>
          <p:cNvPr id="4" name="Rectángulo redondeado 3">
            <a:hlinkClick r:id="rId2" action="ppaction://hlinksldjump" highlightClick="1"/>
          </p:cNvPr>
          <p:cNvSpPr/>
          <p:nvPr/>
        </p:nvSpPr>
        <p:spPr>
          <a:xfrm>
            <a:off x="6876256" y="5661248"/>
            <a:ext cx="1365587" cy="55137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anterior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997755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/>
              <a:t>Disposiciones sobre manejo de recursos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lnSpcReduction="10000"/>
          </a:bodyPr>
          <a:lstStyle/>
          <a:p>
            <a:pPr indent="-342900" algn="just">
              <a:lnSpc>
                <a:spcPct val="150000"/>
              </a:lnSpc>
            </a:pPr>
            <a:r>
              <a:rPr lang="es-PA" dirty="0" smtClean="0"/>
              <a:t>La norma constitucional establece que “Es deber fundamental del Estado garantizar que la población viva en un ambiente sano y libre de contaminación, en donde el aire, el agua y los alimentos satisfagan los requerimientos del desarrollo adecuado de la vida humana.</a:t>
            </a:r>
            <a:endParaRPr lang="es-PA" dirty="0"/>
          </a:p>
        </p:txBody>
      </p:sp>
      <p:sp>
        <p:nvSpPr>
          <p:cNvPr id="4" name="Rectángulo redondeado 3">
            <a:hlinkClick r:id="rId2" action="ppaction://hlinksldjump" highlightClick="1"/>
          </p:cNvPr>
          <p:cNvSpPr/>
          <p:nvPr/>
        </p:nvSpPr>
        <p:spPr>
          <a:xfrm>
            <a:off x="7138015" y="5889619"/>
            <a:ext cx="1365587" cy="55137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hlinkClick r:id="rId2" action="ppaction://hlinksldjump"/>
              </a:rPr>
              <a:t>anterior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86956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08720"/>
            <a:ext cx="6777037" cy="3388518"/>
          </a:xfrm>
        </p:spPr>
      </p:pic>
      <p:sp>
        <p:nvSpPr>
          <p:cNvPr id="5" name="Rectángulo 4"/>
          <p:cNvSpPr/>
          <p:nvPr/>
        </p:nvSpPr>
        <p:spPr>
          <a:xfrm>
            <a:off x="1376231" y="4869160"/>
            <a:ext cx="66303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MUCHAS GRACIAS </a:t>
            </a:r>
            <a:endParaRPr lang="es-E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8469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154</TotalTime>
  <Words>376</Words>
  <Application>Microsoft Office PowerPoint</Application>
  <PresentationFormat>Presentación en pantalla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Austin</vt:lpstr>
      <vt:lpstr>DISPOSICIONES CONSTITUCIONALES EN MATERIA AMBIENTAL </vt:lpstr>
      <vt:lpstr> Derecho a la información</vt:lpstr>
      <vt:lpstr>Derecho a un ambiente sano.</vt:lpstr>
      <vt:lpstr>Derecho a la información .</vt:lpstr>
      <vt:lpstr>Derecho a la Educación</vt:lpstr>
      <vt:lpstr>Derecho a la salud</vt:lpstr>
      <vt:lpstr>Disposiciones sobre Protección al Ambiente</vt:lpstr>
      <vt:lpstr>Disposiciones sobre manejo de recursos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DISPOSICIONES CONSTITUCIONALES EN MATERIA AMBIENTAL</dc:title>
  <dc:creator>José Gongora</dc:creator>
  <cp:lastModifiedBy>HP</cp:lastModifiedBy>
  <cp:revision>20</cp:revision>
  <dcterms:created xsi:type="dcterms:W3CDTF">2019-01-23T15:29:45Z</dcterms:created>
  <dcterms:modified xsi:type="dcterms:W3CDTF">2019-01-23T21:12:25Z</dcterms:modified>
</cp:coreProperties>
</file>