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405" autoAdjust="0"/>
    <p:restoredTop sz="94660"/>
  </p:normalViewPr>
  <p:slideViewPr>
    <p:cSldViewPr>
      <p:cViewPr varScale="1">
        <p:scale>
          <a:sx n="78" d="100"/>
          <a:sy n="78" d="100"/>
        </p:scale>
        <p:origin x="-8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443E85E-0774-4E4B-8E0A-7DA2404945F6}" type="datetimeFigureOut">
              <a:rPr lang="es-ES" smtClean="0"/>
              <a:pPr/>
              <a:t>23/03/2018</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BAD378B-F0DF-4B82-A1F4-F9793C658C6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443E85E-0774-4E4B-8E0A-7DA2404945F6}" type="datetimeFigureOut">
              <a:rPr lang="es-ES" smtClean="0"/>
              <a:pPr/>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AD378B-F0DF-4B82-A1F4-F9793C658C6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443E85E-0774-4E4B-8E0A-7DA2404945F6}" type="datetimeFigureOut">
              <a:rPr lang="es-ES" smtClean="0"/>
              <a:pPr/>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BAD378B-F0DF-4B82-A1F4-F9793C658C6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443E85E-0774-4E4B-8E0A-7DA2404945F6}" type="datetimeFigureOut">
              <a:rPr lang="es-ES" smtClean="0"/>
              <a:pPr/>
              <a:t>23/03/2018</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9BAD378B-F0DF-4B82-A1F4-F9793C658C6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443E85E-0774-4E4B-8E0A-7DA2404945F6}" type="datetimeFigureOut">
              <a:rPr lang="es-ES" smtClean="0"/>
              <a:pPr/>
              <a:t>23/03/2018</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9BAD378B-F0DF-4B82-A1F4-F9793C658C69}"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443E85E-0774-4E4B-8E0A-7DA2404945F6}" type="datetimeFigureOut">
              <a:rPr lang="es-ES" smtClean="0"/>
              <a:pPr/>
              <a:t>23/03/2018</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9BAD378B-F0DF-4B82-A1F4-F9793C658C6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443E85E-0774-4E4B-8E0A-7DA2404945F6}" type="datetimeFigureOut">
              <a:rPr lang="es-ES" smtClean="0"/>
              <a:pPr/>
              <a:t>23/03/2018</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9BAD378B-F0DF-4B82-A1F4-F9793C658C6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443E85E-0774-4E4B-8E0A-7DA2404945F6}" type="datetimeFigureOut">
              <a:rPr lang="es-ES" smtClean="0"/>
              <a:pPr/>
              <a:t>23/03/2018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BAD378B-F0DF-4B82-A1F4-F9793C658C6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443E85E-0774-4E4B-8E0A-7DA2404945F6}" type="datetimeFigureOut">
              <a:rPr lang="es-ES" smtClean="0"/>
              <a:pPr/>
              <a:t>23/03/2018</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9BAD378B-F0DF-4B82-A1F4-F9793C658C6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443E85E-0774-4E4B-8E0A-7DA2404945F6}" type="datetimeFigureOut">
              <a:rPr lang="es-ES" smtClean="0"/>
              <a:pPr/>
              <a:t>23/03/2018</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9BAD378B-F0DF-4B82-A1F4-F9793C658C6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443E85E-0774-4E4B-8E0A-7DA2404945F6}" type="datetimeFigureOut">
              <a:rPr lang="es-ES" smtClean="0"/>
              <a:pPr/>
              <a:t>23/03/2018</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9BAD378B-F0DF-4B82-A1F4-F9793C658C6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443E85E-0774-4E4B-8E0A-7DA2404945F6}" type="datetimeFigureOut">
              <a:rPr lang="es-ES" smtClean="0"/>
              <a:pPr/>
              <a:t>23/03/2018</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BAD378B-F0DF-4B82-A1F4-F9793C658C69}"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596" y="214290"/>
            <a:ext cx="8215370" cy="2062103"/>
          </a:xfrm>
          <a:prstGeom prst="rect">
            <a:avLst/>
          </a:prstGeom>
        </p:spPr>
        <p:txBody>
          <a:bodyPr wrap="square">
            <a:spAutoFit/>
          </a:bodyPr>
          <a:lstStyle/>
          <a:p>
            <a:pPr algn="ctr"/>
            <a:r>
              <a:rPr lang="es-ES" sz="3200" b="1" dirty="0" smtClean="0">
                <a:latin typeface="Algerian" pitchFamily="82" charset="0"/>
              </a:rPr>
              <a:t>UNIVERSIDAD AUTONOMA GABRIEL RENE MORENO</a:t>
            </a:r>
          </a:p>
          <a:p>
            <a:pPr algn="ctr"/>
            <a:r>
              <a:rPr lang="es-ES" sz="3200" b="1" dirty="0" smtClean="0">
                <a:solidFill>
                  <a:schemeClr val="accent1"/>
                </a:solidFill>
                <a:latin typeface="Algerian" pitchFamily="82" charset="0"/>
              </a:rPr>
              <a:t>FACULTAD INTEGRAL DEL NORTE</a:t>
            </a:r>
          </a:p>
          <a:p>
            <a:pPr algn="ctr"/>
            <a:r>
              <a:rPr lang="es-ES" sz="3200" b="1" dirty="0" smtClean="0">
                <a:latin typeface="Algerian" pitchFamily="82" charset="0"/>
              </a:rPr>
              <a:t>CIENCIAS DE LA EDUCACION</a:t>
            </a:r>
            <a:endParaRPr lang="es-ES" sz="3200" b="1" dirty="0">
              <a:latin typeface="Algerian" pitchFamily="82" charset="0"/>
            </a:endParaRPr>
          </a:p>
        </p:txBody>
      </p:sp>
      <p:sp>
        <p:nvSpPr>
          <p:cNvPr id="5" name="4 Rectángulo"/>
          <p:cNvSpPr/>
          <p:nvPr/>
        </p:nvSpPr>
        <p:spPr>
          <a:xfrm>
            <a:off x="3643306" y="2786058"/>
            <a:ext cx="4929222" cy="3293209"/>
          </a:xfrm>
          <a:prstGeom prst="rect">
            <a:avLst/>
          </a:prstGeom>
        </p:spPr>
        <p:txBody>
          <a:bodyPr wrap="square">
            <a:spAutoFit/>
          </a:bodyPr>
          <a:lstStyle/>
          <a:p>
            <a:r>
              <a:rPr lang="es-ES" sz="2400" b="1" dirty="0" smtClean="0">
                <a:solidFill>
                  <a:schemeClr val="accent1"/>
                </a:solidFill>
                <a:latin typeface="Algerian" pitchFamily="82" charset="0"/>
                <a:cs typeface="Aharoni" pitchFamily="2" charset="-79"/>
              </a:rPr>
              <a:t>Asignatura</a:t>
            </a:r>
            <a:r>
              <a:rPr lang="es-ES" sz="2400" b="1" dirty="0" smtClean="0">
                <a:solidFill>
                  <a:schemeClr val="accent1"/>
                </a:solidFill>
                <a:latin typeface="Aharoni" pitchFamily="2" charset="-79"/>
                <a:cs typeface="Aharoni" pitchFamily="2" charset="-79"/>
              </a:rPr>
              <a:t>: </a:t>
            </a:r>
          </a:p>
          <a:p>
            <a:r>
              <a:rPr lang="es-ES" sz="2400" b="1" cap="none" dirty="0">
                <a:cs typeface="Arial" pitchFamily="34" charset="0"/>
              </a:rPr>
              <a:t> </a:t>
            </a:r>
            <a:r>
              <a:rPr lang="es-ES" sz="2400" b="1" cap="none" dirty="0" smtClean="0">
                <a:cs typeface="Arial" pitchFamily="34" charset="0"/>
              </a:rPr>
              <a:t>Proyectos de Intervención Socioeducativo</a:t>
            </a:r>
          </a:p>
          <a:p>
            <a:r>
              <a:rPr lang="es-ES" b="1" cap="none" dirty="0" smtClean="0">
                <a:solidFill>
                  <a:schemeClr val="accent6">
                    <a:lumMod val="50000"/>
                  </a:schemeClr>
                </a:solidFill>
              </a:rPr>
              <a:t/>
            </a:r>
            <a:br>
              <a:rPr lang="es-ES" b="1" cap="none" dirty="0" smtClean="0">
                <a:solidFill>
                  <a:schemeClr val="accent6">
                    <a:lumMod val="50000"/>
                  </a:schemeClr>
                </a:solidFill>
              </a:rPr>
            </a:br>
            <a:r>
              <a:rPr lang="es-ES" sz="2400" b="1" dirty="0" smtClean="0">
                <a:solidFill>
                  <a:schemeClr val="accent1"/>
                </a:solidFill>
                <a:latin typeface="Algerian" pitchFamily="82" charset="0"/>
              </a:rPr>
              <a:t>docente: </a:t>
            </a:r>
            <a:endParaRPr lang="es-ES" b="1" dirty="0" smtClean="0">
              <a:solidFill>
                <a:schemeClr val="accent1"/>
              </a:solidFill>
              <a:latin typeface="Algerian" pitchFamily="82" charset="0"/>
            </a:endParaRPr>
          </a:p>
          <a:p>
            <a:r>
              <a:rPr lang="es-ES" sz="2400" b="1" cap="none" dirty="0">
                <a:cs typeface="Aharoni" pitchFamily="2" charset="-79"/>
              </a:rPr>
              <a:t> </a:t>
            </a:r>
            <a:r>
              <a:rPr lang="es-ES" sz="2400" b="1" cap="none" dirty="0" smtClean="0">
                <a:cs typeface="Aharoni" pitchFamily="2" charset="-79"/>
              </a:rPr>
              <a:t>Lic. Elizabeth Palenque Cortez</a:t>
            </a:r>
          </a:p>
          <a:p>
            <a:r>
              <a:rPr lang="es-ES" b="1" cap="none" dirty="0" smtClean="0">
                <a:solidFill>
                  <a:schemeClr val="accent6">
                    <a:lumMod val="50000"/>
                  </a:schemeClr>
                </a:solidFill>
                <a:latin typeface="Aharoni" pitchFamily="2" charset="-79"/>
                <a:cs typeface="Aharoni" pitchFamily="2" charset="-79"/>
              </a:rPr>
              <a:t/>
            </a:r>
            <a:br>
              <a:rPr lang="es-ES" b="1" cap="none" dirty="0" smtClean="0">
                <a:solidFill>
                  <a:schemeClr val="accent6">
                    <a:lumMod val="50000"/>
                  </a:schemeClr>
                </a:solidFill>
                <a:latin typeface="Aharoni" pitchFamily="2" charset="-79"/>
                <a:cs typeface="Aharoni" pitchFamily="2" charset="-79"/>
              </a:rPr>
            </a:br>
            <a:r>
              <a:rPr lang="es-ES" sz="2400" b="1" dirty="0" smtClean="0">
                <a:solidFill>
                  <a:schemeClr val="accent1"/>
                </a:solidFill>
                <a:latin typeface="Algerian" pitchFamily="82" charset="0"/>
              </a:rPr>
              <a:t>estudiante:</a:t>
            </a:r>
            <a:r>
              <a:rPr lang="es-ES" sz="2800" dirty="0" smtClean="0"/>
              <a:t/>
            </a:r>
            <a:br>
              <a:rPr lang="es-ES" sz="2800" dirty="0" smtClean="0"/>
            </a:br>
            <a:r>
              <a:rPr lang="es-ES" sz="2800" dirty="0" smtClean="0"/>
              <a:t> </a:t>
            </a:r>
            <a:r>
              <a:rPr lang="es-ES" sz="2400" b="1" dirty="0" smtClean="0">
                <a:latin typeface="+mj-lt"/>
              </a:rPr>
              <a:t>María Jesús Ortiz Marino</a:t>
            </a:r>
            <a:endParaRPr lang="es-ES" b="1" dirty="0">
              <a:latin typeface="+mj-lt"/>
            </a:endParaRPr>
          </a:p>
        </p:txBody>
      </p:sp>
      <p:pic>
        <p:nvPicPr>
          <p:cNvPr id="6" name="Picture 2" descr="C:\Users\win7\Desktop\aaa\abuelita\thm_tUHBgRzTRE.jpg"/>
          <p:cNvPicPr>
            <a:picLocks noChangeAspect="1" noChangeArrowheads="1"/>
          </p:cNvPicPr>
          <p:nvPr/>
        </p:nvPicPr>
        <p:blipFill>
          <a:blip r:embed="rId2"/>
          <a:srcRect/>
          <a:stretch>
            <a:fillRect/>
          </a:stretch>
        </p:blipFill>
        <p:spPr bwMode="auto">
          <a:xfrm>
            <a:off x="285720" y="2500306"/>
            <a:ext cx="3137556" cy="40522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6"/>
                                        </p:tgtEl>
                                        <p:attrNameLst>
                                          <p:attrName>ppt_x</p:attrName>
                                        </p:attrNameLst>
                                      </p:cBhvr>
                                      <p:tavLst>
                                        <p:tav tm="0">
                                          <p:val>
                                            <p:strVal val="ppt_x"/>
                                          </p:val>
                                        </p:tav>
                                        <p:tav tm="100000">
                                          <p:val>
                                            <p:strVal val="ppt_x"/>
                                          </p:val>
                                        </p:tav>
                                      </p:tavLst>
                                    </p:anim>
                                    <p:anim calcmode="lin" valueType="num">
                                      <p:cBhvr additive="base">
                                        <p:cTn id="12" dur="500"/>
                                        <p:tgtEl>
                                          <p:spTgt spid="6"/>
                                        </p:tgtEl>
                                        <p:attrNameLst>
                                          <p:attrName>ppt_y</p:attrName>
                                        </p:attrNameLst>
                                      </p:cBhvr>
                                      <p:tavLst>
                                        <p:tav tm="0">
                                          <p:val>
                                            <p:strVal val="ppt_y"/>
                                          </p:val>
                                        </p:tav>
                                        <p:tav tm="100000">
                                          <p:val>
                                            <p:strVal val="1+ppt_h/2"/>
                                          </p:val>
                                        </p:tav>
                                      </p:tavLst>
                                    </p:anim>
                                    <p:set>
                                      <p:cBhvr>
                                        <p:cTn id="1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043890" cy="6097642"/>
          </a:xfrm>
        </p:spPr>
        <p:txBody>
          <a:bodyPr>
            <a:normAutofit/>
          </a:bodyPr>
          <a:lstStyle/>
          <a:p>
            <a:pPr marL="578358" indent="-514350" algn="just">
              <a:buNone/>
            </a:pPr>
            <a:r>
              <a:rPr lang="es-ES" dirty="0" smtClean="0">
                <a:solidFill>
                  <a:schemeClr val="accent1"/>
                </a:solidFill>
              </a:rPr>
              <a:t>2</a:t>
            </a:r>
            <a:r>
              <a:rPr lang="es-ES" sz="2400" b="1" dirty="0" smtClean="0">
                <a:solidFill>
                  <a:schemeClr val="accent1"/>
                </a:solidFill>
              </a:rPr>
              <a:t>. Preparatorio </a:t>
            </a:r>
            <a:r>
              <a:rPr lang="es-ES" sz="2400" b="1" dirty="0" smtClean="0"/>
              <a:t>de un conjunto de decisiones que deben ser formuladas por los responsables de elaborar el plan o programa.</a:t>
            </a:r>
          </a:p>
          <a:p>
            <a:pPr marL="578358" indent="-514350" algn="just">
              <a:buNone/>
            </a:pPr>
            <a:r>
              <a:rPr lang="es-ES" sz="2400" b="1" dirty="0" smtClean="0">
                <a:solidFill>
                  <a:schemeClr val="accent1"/>
                </a:solidFill>
              </a:rPr>
              <a:t>3. Un conjunto,</a:t>
            </a:r>
            <a:r>
              <a:rPr lang="es-ES" sz="2400" b="1" dirty="0" smtClean="0"/>
              <a:t> de decisiones es decir, con una matriz de series sucesivas e interdependientes de decisiones sistemáticas relacionadas entre si.</a:t>
            </a:r>
          </a:p>
          <a:p>
            <a:pPr marL="578358" indent="-514350" algn="just">
              <a:buNone/>
            </a:pPr>
            <a:r>
              <a:rPr lang="es-ES" sz="2400" b="1" dirty="0" smtClean="0">
                <a:solidFill>
                  <a:schemeClr val="accent1"/>
                </a:solidFill>
              </a:rPr>
              <a:t>4.Decisiones para la acción, </a:t>
            </a:r>
            <a:r>
              <a:rPr lang="es-ES" sz="2400" b="1" dirty="0" smtClean="0"/>
              <a:t>se planifica para la acción y no para otros objetivos como la adquisición de </a:t>
            </a:r>
            <a:r>
              <a:rPr lang="es-ES" sz="2400" b="1" dirty="0" smtClean="0"/>
              <a:t>conocimientos.</a:t>
            </a:r>
            <a:endParaRPr lang="es-ES" sz="2400" b="1" dirty="0" smtClean="0">
              <a:solidFill>
                <a:schemeClr val="accent1"/>
              </a:solidFill>
            </a:endParaRPr>
          </a:p>
        </p:txBody>
      </p:sp>
      <p:pic>
        <p:nvPicPr>
          <p:cNvPr id="6145" name="Picture 1" descr="C:\Users\win7\Pictures\descarga (1).jpg"/>
          <p:cNvPicPr>
            <a:picLocks noChangeAspect="1" noChangeArrowheads="1"/>
          </p:cNvPicPr>
          <p:nvPr/>
        </p:nvPicPr>
        <p:blipFill>
          <a:blip r:embed="rId2"/>
          <a:srcRect/>
          <a:stretch>
            <a:fillRect/>
          </a:stretch>
        </p:blipFill>
        <p:spPr bwMode="auto">
          <a:xfrm>
            <a:off x="2571736" y="4071942"/>
            <a:ext cx="3833821" cy="252785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14290"/>
            <a:ext cx="8572560" cy="6357982"/>
          </a:xfrm>
        </p:spPr>
        <p:txBody>
          <a:bodyPr numCol="2">
            <a:normAutofit/>
          </a:bodyPr>
          <a:lstStyle/>
          <a:p>
            <a:pPr algn="just">
              <a:buNone/>
            </a:pPr>
            <a:r>
              <a:rPr lang="es-ES" sz="2400" b="1" dirty="0" smtClean="0">
                <a:solidFill>
                  <a:schemeClr val="accent1"/>
                </a:solidFill>
              </a:rPr>
              <a:t>5.Futura, </a:t>
            </a:r>
            <a:r>
              <a:rPr lang="es-ES" sz="2400" b="1" dirty="0" smtClean="0"/>
              <a:t>la planificación es siempre una actividad que concierne al futuro, ya sea que la consideremos como una función administrativa o bien, como un conjunto de procedimientos para elaborar planes, programas o proyectos.</a:t>
            </a:r>
          </a:p>
          <a:p>
            <a:pPr algn="just">
              <a:buNone/>
            </a:pPr>
            <a:r>
              <a:rPr lang="es-ES" sz="2400" b="1" dirty="0" smtClean="0">
                <a:solidFill>
                  <a:schemeClr val="accent1"/>
                </a:solidFill>
              </a:rPr>
              <a:t>6.Dirigido al logro de objetivos, </a:t>
            </a:r>
            <a:r>
              <a:rPr lang="es-ES" sz="2400" b="1" dirty="0" smtClean="0"/>
              <a:t>planificar es prever “hacer algo”, “aquello” que se va hacer, tiene que expresarse en objetivos concretos y bien definidos para obtener los resultados previstos.</a:t>
            </a:r>
          </a:p>
          <a:p>
            <a:pPr algn="just">
              <a:buNone/>
            </a:pPr>
            <a:r>
              <a:rPr lang="es-ES" sz="2400" b="1" dirty="0" smtClean="0">
                <a:solidFill>
                  <a:schemeClr val="accent1"/>
                </a:solidFill>
              </a:rPr>
              <a:t>7.Por medios preferibles, </a:t>
            </a:r>
            <a:r>
              <a:rPr lang="es-ES" sz="2400" b="1" dirty="0" smtClean="0"/>
              <a:t> se trata de buscar recursos disponibles, organizar la relación entre medios y objetos.</a:t>
            </a:r>
            <a:endParaRPr lang="es-ES" sz="2400" b="1" dirty="0" smtClean="0">
              <a:solidFill>
                <a:schemeClr val="accent1"/>
              </a:solidFill>
            </a:endParaRPr>
          </a:p>
          <a:p>
            <a:pPr algn="just">
              <a:buNone/>
            </a:pPr>
            <a:endParaRPr lang="es-ES" sz="2400" b="1" dirty="0">
              <a:solidFill>
                <a:schemeClr val="accent1"/>
              </a:solidFill>
            </a:endParaRPr>
          </a:p>
        </p:txBody>
      </p:sp>
      <p:pic>
        <p:nvPicPr>
          <p:cNvPr id="5121" name="Picture 1" descr="C:\Users\win7\Pictures\images.jpg"/>
          <p:cNvPicPr>
            <a:picLocks noChangeAspect="1" noChangeArrowheads="1"/>
          </p:cNvPicPr>
          <p:nvPr/>
        </p:nvPicPr>
        <p:blipFill>
          <a:blip r:embed="rId2"/>
          <a:srcRect/>
          <a:stretch>
            <a:fillRect/>
          </a:stretch>
        </p:blipFill>
        <p:spPr bwMode="auto">
          <a:xfrm>
            <a:off x="4929190" y="3357562"/>
            <a:ext cx="3571900" cy="33409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EL CARÁCTER INSTRUMENTAL DE LA PLANIFICACIÓN </a:t>
            </a:r>
            <a:endParaRPr lang="es-ES" sz="3600" b="1" dirty="0"/>
          </a:p>
        </p:txBody>
      </p:sp>
      <p:sp>
        <p:nvSpPr>
          <p:cNvPr id="3" name="2 Marcador de contenido"/>
          <p:cNvSpPr>
            <a:spLocks noGrp="1"/>
          </p:cNvSpPr>
          <p:nvPr>
            <p:ph idx="1"/>
          </p:nvPr>
        </p:nvSpPr>
        <p:spPr/>
        <p:txBody>
          <a:bodyPr>
            <a:normAutofit/>
          </a:bodyPr>
          <a:lstStyle/>
          <a:p>
            <a:r>
              <a:rPr lang="es-ES" sz="2400" b="1" dirty="0" smtClean="0"/>
              <a:t>Al ser un instrumento, puede ser utilizados con diferentes intencionalidades y en diferentes circunstancias.</a:t>
            </a:r>
          </a:p>
          <a:p>
            <a:r>
              <a:rPr lang="es-ES" sz="2400" b="1" dirty="0" smtClean="0"/>
              <a:t>Puede ser utilizada indistintamente por países desarrollados o subdesarrollados.</a:t>
            </a:r>
            <a:endParaRPr lang="es-ES" sz="2400" b="1" dirty="0"/>
          </a:p>
        </p:txBody>
      </p:sp>
      <p:pic>
        <p:nvPicPr>
          <p:cNvPr id="4097" name="Picture 1" descr="C:\Users\win7\Pictures\images (1).jpg"/>
          <p:cNvPicPr>
            <a:picLocks noChangeAspect="1" noChangeArrowheads="1"/>
          </p:cNvPicPr>
          <p:nvPr/>
        </p:nvPicPr>
        <p:blipFill>
          <a:blip r:embed="rId2"/>
          <a:srcRect/>
          <a:stretch>
            <a:fillRect/>
          </a:stretch>
        </p:blipFill>
        <p:spPr bwMode="auto">
          <a:xfrm>
            <a:off x="1857356" y="3929066"/>
            <a:ext cx="4875315" cy="257176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8229600" cy="1399032"/>
          </a:xfrm>
        </p:spPr>
        <p:txBody>
          <a:bodyPr>
            <a:normAutofit/>
          </a:bodyPr>
          <a:lstStyle/>
          <a:p>
            <a:r>
              <a:rPr lang="es-ES" sz="3600" b="1" dirty="0" smtClean="0"/>
              <a:t>REQUISITOS PARA UNA PLANIFICACIÓN EFICAZ</a:t>
            </a:r>
            <a:endParaRPr lang="es-ES" sz="3600" b="1" dirty="0"/>
          </a:p>
        </p:txBody>
      </p:sp>
      <p:sp>
        <p:nvSpPr>
          <p:cNvPr id="3" name="2 Marcador de contenido"/>
          <p:cNvSpPr>
            <a:spLocks noGrp="1"/>
          </p:cNvSpPr>
          <p:nvPr>
            <p:ph idx="1"/>
          </p:nvPr>
        </p:nvSpPr>
        <p:spPr>
          <a:xfrm>
            <a:off x="428596" y="1571612"/>
            <a:ext cx="8229600" cy="4572000"/>
          </a:xfrm>
        </p:spPr>
        <p:txBody>
          <a:bodyPr/>
          <a:lstStyle/>
          <a:p>
            <a:r>
              <a:rPr lang="es-ES" sz="2400" b="1" dirty="0" smtClean="0">
                <a:solidFill>
                  <a:schemeClr val="accent1"/>
                </a:solidFill>
              </a:rPr>
              <a:t>Desde un punto de vista científico y técnico, </a:t>
            </a:r>
            <a:r>
              <a:rPr lang="es-ES" sz="2400" b="1" dirty="0" smtClean="0"/>
              <a:t>la planificación puede ser eficaz o ineficaz, </a:t>
            </a:r>
          </a:p>
          <a:p>
            <a:pPr>
              <a:buNone/>
            </a:pPr>
            <a:r>
              <a:rPr lang="es-ES" sz="2400" b="1" dirty="0" smtClean="0">
                <a:solidFill>
                  <a:schemeClr val="accent1"/>
                </a:solidFill>
              </a:rPr>
              <a:t>    </a:t>
            </a:r>
            <a:r>
              <a:rPr lang="es-ES" sz="2400" b="1" dirty="0" smtClean="0"/>
              <a:t>Su eficiencia, que consiste principalmente en lograr lo que como disciplina se propone, viene dada por la capacidad de cumplir algunos requisitos.</a:t>
            </a:r>
            <a:endParaRPr lang="es-ES" sz="2400" b="1" dirty="0" smtClean="0">
              <a:solidFill>
                <a:schemeClr val="accent1"/>
              </a:solidFill>
            </a:endParaRPr>
          </a:p>
          <a:p>
            <a:pPr>
              <a:buNone/>
            </a:pPr>
            <a:endParaRPr lang="es-ES" dirty="0">
              <a:solidFill>
                <a:schemeClr val="accent1"/>
              </a:solidFill>
            </a:endParaRPr>
          </a:p>
        </p:txBody>
      </p:sp>
      <p:pic>
        <p:nvPicPr>
          <p:cNvPr id="3073" name="Picture 1" descr="C:\Users\win7\Pictures\descarga (2).jpg"/>
          <p:cNvPicPr>
            <a:picLocks noChangeAspect="1" noChangeArrowheads="1"/>
          </p:cNvPicPr>
          <p:nvPr/>
        </p:nvPicPr>
        <p:blipFill>
          <a:blip r:embed="rId2"/>
          <a:srcRect/>
          <a:stretch>
            <a:fillRect/>
          </a:stretch>
        </p:blipFill>
        <p:spPr bwMode="auto">
          <a:xfrm>
            <a:off x="2857488" y="3929066"/>
            <a:ext cx="3528816" cy="26432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8329642" cy="6097642"/>
          </a:xfrm>
        </p:spPr>
        <p:txBody>
          <a:bodyPr>
            <a:normAutofit/>
          </a:bodyPr>
          <a:lstStyle/>
          <a:p>
            <a:r>
              <a:rPr lang="es-ES" sz="2400" b="1" dirty="0" smtClean="0">
                <a:solidFill>
                  <a:schemeClr val="accent1"/>
                </a:solidFill>
              </a:rPr>
              <a:t>Desde un punto normativo, </a:t>
            </a:r>
            <a:r>
              <a:rPr lang="es-ES" sz="2400" b="1" dirty="0" smtClean="0"/>
              <a:t>la planificación es eficaz cuando:</a:t>
            </a:r>
          </a:p>
          <a:p>
            <a:pPr marL="578358" indent="-514350">
              <a:buFont typeface="+mj-lt"/>
              <a:buAutoNum type="alphaLcParenR"/>
            </a:pPr>
            <a:r>
              <a:rPr lang="es-ES" sz="2400" b="1" dirty="0" smtClean="0"/>
              <a:t>Instrumentaliza e </a:t>
            </a:r>
            <a:r>
              <a:rPr lang="es-ES" sz="2400" b="1" dirty="0" smtClean="0"/>
              <a:t>implementa adecuadamente una </a:t>
            </a:r>
            <a:r>
              <a:rPr lang="es-ES" sz="2400" b="1" dirty="0" smtClean="0"/>
              <a:t>política, todo plan es fundamentalmente un instrumento de proyecto.</a:t>
            </a:r>
          </a:p>
          <a:p>
            <a:pPr marL="578358" indent="-514350">
              <a:buFont typeface="+mj-lt"/>
              <a:buAutoNum type="alphaLcParenR"/>
            </a:pPr>
            <a:r>
              <a:rPr lang="es-ES" sz="2400" b="1" dirty="0" smtClean="0"/>
              <a:t>La realización del plan implica un cambio efectivo y positivo.</a:t>
            </a:r>
            <a:endParaRPr lang="es-ES" sz="2400" b="1" dirty="0"/>
          </a:p>
        </p:txBody>
      </p:sp>
      <p:pic>
        <p:nvPicPr>
          <p:cNvPr id="2049" name="Picture 1" descr="C:\Users\win7\Pictures\descarga (3).jpg"/>
          <p:cNvPicPr>
            <a:picLocks noChangeAspect="1" noChangeArrowheads="1"/>
          </p:cNvPicPr>
          <p:nvPr/>
        </p:nvPicPr>
        <p:blipFill>
          <a:blip r:embed="rId2"/>
          <a:srcRect t="21480"/>
          <a:stretch>
            <a:fillRect/>
          </a:stretch>
        </p:blipFill>
        <p:spPr bwMode="auto">
          <a:xfrm>
            <a:off x="2143108" y="3429000"/>
            <a:ext cx="4980017" cy="29289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8286808" cy="1071570"/>
          </a:xfrm>
        </p:spPr>
        <p:txBody>
          <a:bodyPr>
            <a:normAutofit fontScale="92500"/>
          </a:bodyPr>
          <a:lstStyle/>
          <a:p>
            <a:r>
              <a:rPr lang="es-ES" b="1" dirty="0" smtClean="0">
                <a:solidFill>
                  <a:schemeClr val="accent1"/>
                </a:solidFill>
              </a:rPr>
              <a:t>Desde un punto de vista técnico/ operativo, </a:t>
            </a:r>
            <a:r>
              <a:rPr lang="es-ES" b="1" dirty="0" smtClean="0"/>
              <a:t>la planificación es eficaz cuando:</a:t>
            </a:r>
          </a:p>
        </p:txBody>
      </p:sp>
      <p:sp>
        <p:nvSpPr>
          <p:cNvPr id="4" name="3 Pentágono"/>
          <p:cNvSpPr/>
          <p:nvPr/>
        </p:nvSpPr>
        <p:spPr>
          <a:xfrm>
            <a:off x="642910" y="1357298"/>
            <a:ext cx="7643866" cy="7143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buFont typeface="+mj-lt"/>
              <a:buAutoNum type="alphaLcParenR"/>
            </a:pPr>
            <a:r>
              <a:rPr lang="es-ES" b="1" dirty="0" smtClean="0"/>
              <a:t>Sus instrumentos expresan en la practica la capacidad e idoneidad para transformar la realidad.</a:t>
            </a:r>
            <a:endParaRPr lang="es-ES" b="1" dirty="0" smtClean="0"/>
          </a:p>
        </p:txBody>
      </p:sp>
      <p:sp>
        <p:nvSpPr>
          <p:cNvPr id="5" name="4 Pentágono"/>
          <p:cNvSpPr/>
          <p:nvPr/>
        </p:nvSpPr>
        <p:spPr>
          <a:xfrm>
            <a:off x="642910" y="2214554"/>
            <a:ext cx="7858180" cy="121442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r>
              <a:rPr lang="es-ES" b="1" dirty="0" smtClean="0"/>
              <a:t>b)     Propone </a:t>
            </a:r>
            <a:r>
              <a:rPr lang="es-ES" b="1" dirty="0" smtClean="0"/>
              <a:t>objetivos que son alcanzables, teniendo en cuenta no solo los recursos y los medios disponibles, sino también la viabilidad política, económica, social, cultural, ecológica y ética.</a:t>
            </a:r>
          </a:p>
        </p:txBody>
      </p:sp>
      <p:sp>
        <p:nvSpPr>
          <p:cNvPr id="6" name="5 Pentágono"/>
          <p:cNvSpPr/>
          <p:nvPr/>
        </p:nvSpPr>
        <p:spPr>
          <a:xfrm>
            <a:off x="642910" y="3571876"/>
            <a:ext cx="7786742" cy="71438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r>
              <a:rPr lang="es-ES" b="1" dirty="0" smtClean="0"/>
              <a:t>c)     Si </a:t>
            </a:r>
            <a:r>
              <a:rPr lang="es-ES" b="1" dirty="0" smtClean="0"/>
              <a:t>la elección de los medios asegura el logro de los objetivos con la mayor eficacia y al mayor ritmo disponible.</a:t>
            </a:r>
          </a:p>
        </p:txBody>
      </p:sp>
      <p:sp>
        <p:nvSpPr>
          <p:cNvPr id="7" name="6 Pentágono"/>
          <p:cNvSpPr/>
          <p:nvPr/>
        </p:nvSpPr>
        <p:spPr>
          <a:xfrm>
            <a:off x="642910" y="4429132"/>
            <a:ext cx="7858180" cy="10001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arenR" startAt="4"/>
            </a:pPr>
            <a:r>
              <a:rPr lang="es-ES" b="1" dirty="0" smtClean="0"/>
              <a:t>  Cuando </a:t>
            </a:r>
            <a:r>
              <a:rPr lang="es-ES" b="1" dirty="0" smtClean="0"/>
              <a:t>se establece un curso de acción escalonado </a:t>
            </a:r>
            <a:r>
              <a:rPr lang="es-ES" b="1" dirty="0" smtClean="0"/>
              <a:t>y</a:t>
            </a:r>
          </a:p>
          <a:p>
            <a:pPr marL="342900" indent="-342900"/>
            <a:r>
              <a:rPr lang="es-ES" b="1" dirty="0" smtClean="0"/>
              <a:t>        continuo </a:t>
            </a:r>
            <a:r>
              <a:rPr lang="es-ES" b="1" dirty="0" smtClean="0"/>
              <a:t>en el cual se indican las diferentes etapas </a:t>
            </a:r>
            <a:r>
              <a:rPr lang="es-ES" b="1" dirty="0" smtClean="0"/>
              <a:t>y                                                   modalidades </a:t>
            </a:r>
            <a:r>
              <a:rPr lang="es-ES" b="1" dirty="0" smtClean="0"/>
              <a:t>del proceso</a:t>
            </a:r>
            <a:r>
              <a:rPr lang="es-ES" b="1" dirty="0" smtClean="0"/>
              <a:t>.        </a:t>
            </a:r>
            <a:endParaRPr lang="es-ES" b="1" dirty="0" smtClean="0"/>
          </a:p>
        </p:txBody>
      </p:sp>
      <p:sp>
        <p:nvSpPr>
          <p:cNvPr id="8" name="7 Pentágono"/>
          <p:cNvSpPr/>
          <p:nvPr/>
        </p:nvSpPr>
        <p:spPr>
          <a:xfrm>
            <a:off x="642910" y="5572140"/>
            <a:ext cx="7572428"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r>
              <a:rPr lang="es-ES" b="1" dirty="0" smtClean="0"/>
              <a:t>e)     Cuando </a:t>
            </a:r>
            <a:r>
              <a:rPr lang="es-ES" b="1" dirty="0" smtClean="0"/>
              <a:t>orienta la toma de decisiones y establece las diferentes etapas, de modo que haya entre ella coherencia, compatibilidad, consistencia, operatividad e integridad.</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win7\Pictures\descarga.jpg"/>
          <p:cNvPicPr>
            <a:picLocks noChangeAspect="1" noChangeArrowheads="1"/>
          </p:cNvPicPr>
          <p:nvPr/>
        </p:nvPicPr>
        <p:blipFill>
          <a:blip r:embed="rId2"/>
          <a:srcRect/>
          <a:stretch>
            <a:fillRect/>
          </a:stretch>
        </p:blipFill>
        <p:spPr bwMode="auto">
          <a:xfrm>
            <a:off x="1428382" y="785794"/>
            <a:ext cx="6287237" cy="52864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642918"/>
            <a:ext cx="8229600" cy="1232680"/>
          </a:xfrm>
        </p:spPr>
        <p:txBody>
          <a:bodyPr>
            <a:normAutofit/>
          </a:bodyPr>
          <a:lstStyle/>
          <a:p>
            <a:pPr algn="ctr"/>
            <a:r>
              <a:rPr lang="es-ES" sz="6600" dirty="0" smtClean="0">
                <a:latin typeface="Algerian" pitchFamily="82" charset="0"/>
              </a:rPr>
              <a:t>LA PLANIFICACIÓN</a:t>
            </a:r>
            <a:endParaRPr lang="es-ES" sz="6600" dirty="0">
              <a:latin typeface="Algerian" pitchFamily="82" charset="0"/>
            </a:endParaRPr>
          </a:p>
        </p:txBody>
      </p:sp>
      <p:sp>
        <p:nvSpPr>
          <p:cNvPr id="4" name="3 Rectángulo redondeado"/>
          <p:cNvSpPr/>
          <p:nvPr/>
        </p:nvSpPr>
        <p:spPr>
          <a:xfrm>
            <a:off x="1500166" y="4929198"/>
            <a:ext cx="6286544" cy="1571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smtClean="0"/>
              <a:t>La </a:t>
            </a:r>
            <a:r>
              <a:rPr lang="es-ES" b="1" dirty="0" smtClean="0"/>
              <a:t>planificación es un método que permite ejecutar planes de forma directa, los cuales serán realizados y supervisados en función del planeamiento.</a:t>
            </a:r>
            <a:endParaRPr lang="es-ES" b="1" dirty="0"/>
          </a:p>
        </p:txBody>
      </p:sp>
      <p:sp>
        <p:nvSpPr>
          <p:cNvPr id="14338" name="AutoShape 2"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4340" name="AutoShape 4"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4342" name="AutoShape 6"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4344" name="AutoShape 8" descr="Imagen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4345" name="Picture 9" descr="C:\Users\win7\Pictures\planificacion-300x225.png"/>
          <p:cNvPicPr>
            <a:picLocks noChangeAspect="1" noChangeArrowheads="1"/>
          </p:cNvPicPr>
          <p:nvPr/>
        </p:nvPicPr>
        <p:blipFill>
          <a:blip r:embed="rId2"/>
          <a:srcRect/>
          <a:stretch>
            <a:fillRect/>
          </a:stretch>
        </p:blipFill>
        <p:spPr bwMode="auto">
          <a:xfrm>
            <a:off x="2643174" y="1785926"/>
            <a:ext cx="3714776" cy="27860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946928"/>
          </a:xfrm>
        </p:spPr>
        <p:txBody>
          <a:bodyPr>
            <a:normAutofit fontScale="90000"/>
          </a:bodyPr>
          <a:lstStyle/>
          <a:p>
            <a:r>
              <a:rPr lang="es-ES" b="1" dirty="0" smtClean="0"/>
              <a:t>LA PLANIFICACIÓN ENTORNO AL CONCEPTO Y AL QUEHACER </a:t>
            </a:r>
            <a:endParaRPr lang="es-ES" b="1" dirty="0"/>
          </a:p>
        </p:txBody>
      </p:sp>
      <p:sp>
        <p:nvSpPr>
          <p:cNvPr id="3" name="2 Marcador de contenido"/>
          <p:cNvSpPr>
            <a:spLocks noGrp="1"/>
          </p:cNvSpPr>
          <p:nvPr>
            <p:ph idx="1"/>
          </p:nvPr>
        </p:nvSpPr>
        <p:spPr>
          <a:xfrm>
            <a:off x="214282" y="1785926"/>
            <a:ext cx="8572560" cy="4857784"/>
          </a:xfrm>
        </p:spPr>
        <p:txBody>
          <a:bodyPr numCol="2">
            <a:noAutofit/>
          </a:bodyPr>
          <a:lstStyle/>
          <a:p>
            <a:pPr algn="just"/>
            <a:r>
              <a:rPr lang="es-ES" sz="2200" b="1" dirty="0" smtClean="0"/>
              <a:t>Cuando se habla de planificación, siempre se asocia a la idea de organizar, ordenar, coordinar, prever, con el propósito  de alcanzar determinados objetivos. </a:t>
            </a:r>
          </a:p>
          <a:p>
            <a:pPr algn="just"/>
            <a:r>
              <a:rPr lang="es-ES" sz="2200" b="1" dirty="0" smtClean="0"/>
              <a:t>Desde las acciones de la vida cotidiana personal hasta las practicas sociales e institucionales.</a:t>
            </a:r>
          </a:p>
          <a:p>
            <a:pPr algn="just"/>
            <a:r>
              <a:rPr lang="es-ES" sz="2200" b="1" dirty="0" smtClean="0"/>
              <a:t>La planificación aparece como una función inherente a todo proceso de acción o de actividades que procura alcanzar determinados objetivos.</a:t>
            </a:r>
          </a:p>
          <a:p>
            <a:pPr algn="just"/>
            <a:endParaRPr lang="es-ES" sz="2200" dirty="0" smtClean="0"/>
          </a:p>
        </p:txBody>
      </p:sp>
      <p:pic>
        <p:nvPicPr>
          <p:cNvPr id="13313" name="Picture 1" descr="C:\Users\win7\Pictures\depositphotos_52459299-stock-photo-people-planning-ideas.jpg"/>
          <p:cNvPicPr>
            <a:picLocks noChangeAspect="1" noChangeArrowheads="1"/>
          </p:cNvPicPr>
          <p:nvPr/>
        </p:nvPicPr>
        <p:blipFill>
          <a:blip r:embed="rId2"/>
          <a:srcRect/>
          <a:stretch>
            <a:fillRect/>
          </a:stretch>
        </p:blipFill>
        <p:spPr bwMode="auto">
          <a:xfrm>
            <a:off x="5143504" y="3714752"/>
            <a:ext cx="3429024" cy="260444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642918"/>
            <a:ext cx="8143932" cy="1714512"/>
          </a:xfrm>
        </p:spPr>
        <p:txBody>
          <a:bodyPr>
            <a:normAutofit fontScale="85000" lnSpcReduction="20000"/>
          </a:bodyPr>
          <a:lstStyle/>
          <a:p>
            <a:pPr algn="just"/>
            <a:r>
              <a:rPr lang="es-ES" b="1" dirty="0" smtClean="0"/>
              <a:t>L</a:t>
            </a:r>
            <a:r>
              <a:rPr lang="es-ES" b="1" dirty="0" smtClean="0"/>
              <a:t>a </a:t>
            </a:r>
            <a:r>
              <a:rPr lang="es-ES" b="1" dirty="0" smtClean="0"/>
              <a:t>planificación suministra un marco que, como referencia direccional, proporciona un horizonte que orienta y predetermina un conjunto de acciones y criterios operacionales que</a:t>
            </a:r>
            <a:r>
              <a:rPr lang="es-ES" b="1" dirty="0" smtClean="0"/>
              <a:t>:</a:t>
            </a:r>
            <a:endParaRPr lang="es-ES" b="1" dirty="0" smtClean="0"/>
          </a:p>
        </p:txBody>
      </p:sp>
      <p:sp>
        <p:nvSpPr>
          <p:cNvPr id="4" name="3 Cheurón"/>
          <p:cNvSpPr/>
          <p:nvPr/>
        </p:nvSpPr>
        <p:spPr>
          <a:xfrm>
            <a:off x="571472" y="5429264"/>
            <a:ext cx="7715304" cy="11430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r>
              <a:rPr lang="es-ES" b="1" dirty="0" smtClean="0"/>
              <a:t>3.     Sienta </a:t>
            </a:r>
            <a:r>
              <a:rPr lang="es-ES" b="1" dirty="0" smtClean="0"/>
              <a:t>las bases para una toma racional de </a:t>
            </a:r>
            <a:r>
              <a:rPr lang="es-ES" b="1" dirty="0" smtClean="0"/>
              <a:t>decisiones que </a:t>
            </a:r>
            <a:r>
              <a:rPr lang="es-ES" b="1" dirty="0" smtClean="0"/>
              <a:t>se traducen en una serie de actividades para alcanzar determinadas metas</a:t>
            </a:r>
            <a:r>
              <a:rPr lang="es-ES" b="1" dirty="0" smtClean="0"/>
              <a:t>.</a:t>
            </a:r>
            <a:endParaRPr lang="es-ES" b="1" dirty="0" smtClean="0"/>
          </a:p>
        </p:txBody>
      </p:sp>
      <p:sp>
        <p:nvSpPr>
          <p:cNvPr id="5" name="4 Cheurón"/>
          <p:cNvSpPr/>
          <p:nvPr/>
        </p:nvSpPr>
        <p:spPr>
          <a:xfrm>
            <a:off x="500034" y="3929066"/>
            <a:ext cx="7858180" cy="1214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r>
              <a:rPr lang="es-ES" b="1" dirty="0" smtClean="0"/>
              <a:t>2.      Procura </a:t>
            </a:r>
            <a:r>
              <a:rPr lang="es-ES" b="1" dirty="0" smtClean="0"/>
              <a:t>incidir en el curso de ciertos acontecimientos con el fin de que se cambie una “situación inicial” por otra llamada “situación objetivo”.</a:t>
            </a:r>
            <a:endParaRPr lang="es-ES" b="1" dirty="0" smtClean="0"/>
          </a:p>
        </p:txBody>
      </p:sp>
      <p:sp>
        <p:nvSpPr>
          <p:cNvPr id="6" name="5 Cheurón"/>
          <p:cNvSpPr/>
          <p:nvPr/>
        </p:nvSpPr>
        <p:spPr>
          <a:xfrm>
            <a:off x="500034" y="2571744"/>
            <a:ext cx="7786742" cy="10001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8358" indent="-514350">
              <a:buFont typeface="+mj-lt"/>
              <a:buAutoNum type="arabicPeriod"/>
            </a:pPr>
            <a:r>
              <a:rPr lang="es-ES" b="1" dirty="0" smtClean="0"/>
              <a:t>Supone un conocimiento de la realidad sobre la que se va actuar, expresada en un diagnostico.</a:t>
            </a:r>
            <a:endParaRPr lang="es-ES" b="1" dirty="0" smtClean="0"/>
          </a:p>
        </p:txBody>
      </p:sp>
    </p:spTree>
  </p:cSld>
  <p:clrMapOvr>
    <a:masterClrMapping/>
  </p:clrMapOvr>
  <p:transition>
    <p:plu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14356"/>
            <a:ext cx="8215370" cy="5429288"/>
          </a:xfrm>
        </p:spPr>
        <p:txBody>
          <a:bodyPr>
            <a:noAutofit/>
          </a:bodyPr>
          <a:lstStyle/>
          <a:p>
            <a:pPr algn="just"/>
            <a:r>
              <a:rPr lang="es-ES" sz="2400" b="1" dirty="0" smtClean="0">
                <a:solidFill>
                  <a:schemeClr val="accent1"/>
                </a:solidFill>
              </a:rPr>
              <a:t>Sustantivamente: </a:t>
            </a:r>
            <a:r>
              <a:rPr lang="es-ES" sz="2400" b="1" dirty="0" smtClean="0"/>
              <a:t>planificar es un esfuerzo por influir en el curso de determinados acontecimientos, mediante la acción deliberada de algunos actores sociales.</a:t>
            </a:r>
          </a:p>
          <a:p>
            <a:pPr algn="just"/>
            <a:r>
              <a:rPr lang="es-ES" sz="2400" b="1" dirty="0" smtClean="0">
                <a:solidFill>
                  <a:schemeClr val="accent1"/>
                </a:solidFill>
              </a:rPr>
              <a:t>Formalmente: </a:t>
            </a:r>
            <a:r>
              <a:rPr lang="es-ES" sz="2400" b="1" dirty="0" smtClean="0"/>
              <a:t>significa iniciar de una manera organizada y formalizada sobre determinados procesos y acciones conducentes al logro de ciertos objetivos y metas propuestos.</a:t>
            </a:r>
          </a:p>
          <a:p>
            <a:pPr algn="just"/>
            <a:r>
              <a:rPr lang="es-ES" sz="2400" b="1" dirty="0" smtClean="0">
                <a:solidFill>
                  <a:schemeClr val="accent1"/>
                </a:solidFill>
              </a:rPr>
              <a:t>Operacionalmente: </a:t>
            </a:r>
            <a:r>
              <a:rPr lang="es-ES" sz="2400" b="1" dirty="0" smtClean="0"/>
              <a:t>se expresa en la utilización de determinados procedimientos, con el propósito de introducir organización a un conjunto de actividades para el logro de determinas metas y objetivos.</a:t>
            </a:r>
            <a:endParaRPr lang="es-ES" sz="2400" b="1" dirty="0"/>
          </a:p>
        </p:txBody>
      </p:sp>
    </p:spTree>
  </p:cSld>
  <p:clrMapOvr>
    <a:masterClrMapping/>
  </p:clrMapOvr>
  <p:transition>
    <p:strips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571472" y="928670"/>
            <a:ext cx="7786742"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chemeClr val="tx1"/>
                </a:solidFill>
              </a:rPr>
              <a:t>Planificar es la acción consistente en utilizar un conjunto de procedimientos mediante los cuales se introduce una mayor racionalidad y organización en una conjunto de actividades y acciones articuladas entre si que, previstas anticipadamente, tienen el propósito de influir en el curso de determinados  acontecimientos, con el fin de alcanzar una situación elegida como deseable, mediante el uso eficiente de medios y recursos escasos o limitados</a:t>
            </a:r>
            <a:r>
              <a:rPr lang="es-ES" sz="2400" b="1" dirty="0" smtClean="0">
                <a:solidFill>
                  <a:schemeClr val="accent1"/>
                </a:solidFill>
              </a:rPr>
              <a:t>.</a:t>
            </a:r>
            <a:endParaRPr lang="es-ES" sz="2400" b="1" dirty="0">
              <a:solidFill>
                <a:schemeClr val="accent1"/>
              </a:solidFill>
            </a:endParaRPr>
          </a:p>
        </p:txBody>
      </p:sp>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1357298"/>
            <a:ext cx="357190" cy="378565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sz="2400" b="1" dirty="0" smtClean="0">
                <a:solidFill>
                  <a:schemeClr val="accent1"/>
                </a:solidFill>
                <a:latin typeface="+mj-lt"/>
                <a:cs typeface="Arial" pitchFamily="34" charset="0"/>
              </a:rPr>
              <a:t>PLANI</a:t>
            </a:r>
          </a:p>
          <a:p>
            <a:pPr algn="ctr"/>
            <a:r>
              <a:rPr lang="es-ES" sz="2400" b="1" dirty="0" smtClean="0">
                <a:solidFill>
                  <a:schemeClr val="accent1"/>
                </a:solidFill>
                <a:latin typeface="+mj-lt"/>
                <a:cs typeface="Arial" pitchFamily="34" charset="0"/>
              </a:rPr>
              <a:t>F</a:t>
            </a:r>
          </a:p>
          <a:p>
            <a:pPr algn="ctr"/>
            <a:r>
              <a:rPr lang="es-ES" sz="2400" b="1" dirty="0" smtClean="0">
                <a:solidFill>
                  <a:schemeClr val="accent1"/>
                </a:solidFill>
                <a:latin typeface="+mj-lt"/>
                <a:cs typeface="Arial" pitchFamily="34" charset="0"/>
              </a:rPr>
              <a:t>ICAR</a:t>
            </a:r>
            <a:endParaRPr lang="es-ES" sz="2400" b="1" dirty="0">
              <a:solidFill>
                <a:schemeClr val="accent1"/>
              </a:solidFill>
              <a:latin typeface="+mj-lt"/>
              <a:cs typeface="Arial" pitchFamily="34" charset="0"/>
            </a:endParaRPr>
          </a:p>
        </p:txBody>
      </p:sp>
      <p:sp>
        <p:nvSpPr>
          <p:cNvPr id="6" name="5 Rombo"/>
          <p:cNvSpPr/>
          <p:nvPr/>
        </p:nvSpPr>
        <p:spPr>
          <a:xfrm rot="16200000">
            <a:off x="-178627" y="2821777"/>
            <a:ext cx="2500330" cy="714380"/>
          </a:xfrm>
          <a:prstGeom prst="diamon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Es utilizar</a:t>
            </a:r>
            <a:endParaRPr lang="es-ES" dirty="0"/>
          </a:p>
        </p:txBody>
      </p:sp>
      <p:sp>
        <p:nvSpPr>
          <p:cNvPr id="10" name="9 Flecha derecha"/>
          <p:cNvSpPr/>
          <p:nvPr/>
        </p:nvSpPr>
        <p:spPr>
          <a:xfrm rot="20714157">
            <a:off x="1331217" y="2057492"/>
            <a:ext cx="2214578"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procedimientos</a:t>
            </a:r>
            <a:endParaRPr lang="es-ES" b="1" dirty="0"/>
          </a:p>
        </p:txBody>
      </p:sp>
      <p:sp>
        <p:nvSpPr>
          <p:cNvPr id="11" name="10 Flecha derecha"/>
          <p:cNvSpPr/>
          <p:nvPr/>
        </p:nvSpPr>
        <p:spPr>
          <a:xfrm rot="1090497">
            <a:off x="1330881" y="3686909"/>
            <a:ext cx="2214578"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procedimientos</a:t>
            </a:r>
            <a:endParaRPr lang="es-ES" b="1" dirty="0"/>
          </a:p>
        </p:txBody>
      </p:sp>
      <p:sp>
        <p:nvSpPr>
          <p:cNvPr id="14" name="13 Rectángulo"/>
          <p:cNvSpPr/>
          <p:nvPr/>
        </p:nvSpPr>
        <p:spPr>
          <a:xfrm rot="16200000">
            <a:off x="2428860" y="3000372"/>
            <a:ext cx="271464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smtClean="0"/>
              <a:t>Con el fin de introducir</a:t>
            </a:r>
            <a:endParaRPr lang="es-ES" b="1" dirty="0"/>
          </a:p>
        </p:txBody>
      </p:sp>
      <p:sp>
        <p:nvSpPr>
          <p:cNvPr id="15" name="14 Flecha derecha"/>
          <p:cNvSpPr/>
          <p:nvPr/>
        </p:nvSpPr>
        <p:spPr>
          <a:xfrm>
            <a:off x="4143372" y="1857364"/>
            <a:ext cx="2500330" cy="2928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Organización </a:t>
            </a:r>
          </a:p>
          <a:p>
            <a:pPr algn="ctr"/>
            <a:endParaRPr lang="es-ES" dirty="0" smtClean="0"/>
          </a:p>
          <a:p>
            <a:pPr algn="ctr"/>
            <a:endParaRPr lang="es-ES" dirty="0" smtClean="0"/>
          </a:p>
          <a:p>
            <a:pPr algn="ctr"/>
            <a:r>
              <a:rPr lang="es-ES" dirty="0"/>
              <a:t>R</a:t>
            </a:r>
            <a:r>
              <a:rPr lang="es-ES" dirty="0" smtClean="0"/>
              <a:t>acionalidad </a:t>
            </a:r>
            <a:endParaRPr lang="es-ES" dirty="0"/>
          </a:p>
        </p:txBody>
      </p:sp>
      <p:sp>
        <p:nvSpPr>
          <p:cNvPr id="16" name="15 CuadroTexto"/>
          <p:cNvSpPr txBox="1"/>
          <p:nvPr/>
        </p:nvSpPr>
        <p:spPr>
          <a:xfrm>
            <a:off x="4857752" y="3143248"/>
            <a:ext cx="2143140" cy="369332"/>
          </a:xfrm>
          <a:prstGeom prst="rect">
            <a:avLst/>
          </a:prstGeom>
          <a:noFill/>
        </p:spPr>
        <p:txBody>
          <a:bodyPr wrap="square" rtlCol="0">
            <a:spAutoFit/>
          </a:bodyPr>
          <a:lstStyle/>
          <a:p>
            <a:r>
              <a:rPr lang="es-ES" dirty="0" smtClean="0"/>
              <a:t>En la </a:t>
            </a:r>
            <a:r>
              <a:rPr lang="es-ES" b="1" dirty="0" smtClean="0"/>
              <a:t>ACCION</a:t>
            </a:r>
            <a:r>
              <a:rPr lang="es-ES" dirty="0" smtClean="0"/>
              <a:t> </a:t>
            </a:r>
            <a:endParaRPr lang="es-ES" dirty="0"/>
          </a:p>
        </p:txBody>
      </p:sp>
      <p:sp>
        <p:nvSpPr>
          <p:cNvPr id="17" name="16 Rectángulo"/>
          <p:cNvSpPr/>
          <p:nvPr/>
        </p:nvSpPr>
        <p:spPr>
          <a:xfrm rot="16200000">
            <a:off x="6072198" y="3143248"/>
            <a:ext cx="1857388"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b="1" dirty="0" smtClean="0"/>
              <a:t>Para alcanzar</a:t>
            </a:r>
            <a:endParaRPr lang="es-ES" b="1" dirty="0"/>
          </a:p>
        </p:txBody>
      </p:sp>
      <p:sp>
        <p:nvSpPr>
          <p:cNvPr id="18" name="17 Pentágono regular"/>
          <p:cNvSpPr/>
          <p:nvPr/>
        </p:nvSpPr>
        <p:spPr>
          <a:xfrm rot="16200000">
            <a:off x="7036611" y="2750339"/>
            <a:ext cx="2250298" cy="1321603"/>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METAS</a:t>
            </a:r>
          </a:p>
          <a:p>
            <a:pPr algn="ctr"/>
            <a:endParaRPr lang="es-ES" b="1" dirty="0" smtClean="0"/>
          </a:p>
          <a:p>
            <a:pPr algn="ctr"/>
            <a:r>
              <a:rPr lang="es-ES" b="1" dirty="0" smtClean="0"/>
              <a:t>OBJETIVOS</a:t>
            </a:r>
            <a:endParaRPr lang="es-ES" b="1" dirty="0"/>
          </a:p>
        </p:txBody>
      </p:sp>
      <p:sp>
        <p:nvSpPr>
          <p:cNvPr id="19" name="18 Flecha curvada hacia arriba"/>
          <p:cNvSpPr/>
          <p:nvPr/>
        </p:nvSpPr>
        <p:spPr>
          <a:xfrm>
            <a:off x="4500562" y="4786322"/>
            <a:ext cx="4071966" cy="1285884"/>
          </a:xfrm>
          <a:prstGeom prst="curved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b="1" dirty="0" smtClean="0">
                <a:solidFill>
                  <a:schemeClr val="tx1"/>
                </a:solidFill>
              </a:rPr>
              <a:t>cuenta que recursos y medios son escasos</a:t>
            </a:r>
            <a:endParaRPr lang="es-ES" b="1" dirty="0">
              <a:solidFill>
                <a:schemeClr val="tx1"/>
              </a:solidFill>
            </a:endParaRP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57158" y="428604"/>
            <a:ext cx="3857652" cy="29289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dirty="0" smtClean="0">
                <a:solidFill>
                  <a:schemeClr val="tx1"/>
                </a:solidFill>
              </a:rPr>
              <a:t>El primer ministro de la india Pandit Nehru dijo: planificar es aplicar la inteligencia para tratar los hechos y las situaciones como son y para encontrar un modo de resolver problemas. </a:t>
            </a:r>
            <a:endParaRPr lang="es-ES" sz="2000" b="1" dirty="0" smtClean="0">
              <a:solidFill>
                <a:schemeClr val="tx1"/>
              </a:solidFill>
            </a:endParaRPr>
          </a:p>
        </p:txBody>
      </p:sp>
      <p:sp>
        <p:nvSpPr>
          <p:cNvPr id="5" name="4 Rectángulo redondeado"/>
          <p:cNvSpPr/>
          <p:nvPr/>
        </p:nvSpPr>
        <p:spPr>
          <a:xfrm>
            <a:off x="4786314" y="3571876"/>
            <a:ext cx="3929090" cy="2857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dirty="0" smtClean="0"/>
              <a:t>Yeheskel Dror dijo: planificar es el proceso de preparar un conjunto de decisiones para la acción futura, dirigidas al logro de objetivos por medios preferibles.</a:t>
            </a:r>
            <a:endParaRPr lang="es-ES" sz="2000" b="1" dirty="0"/>
          </a:p>
        </p:txBody>
      </p:sp>
      <p:pic>
        <p:nvPicPr>
          <p:cNvPr id="8193" name="Picture 1" descr="C:\Users\win7\Pictures\is (1).jpg"/>
          <p:cNvPicPr>
            <a:picLocks noChangeAspect="1" noChangeArrowheads="1"/>
          </p:cNvPicPr>
          <p:nvPr/>
        </p:nvPicPr>
        <p:blipFill>
          <a:blip r:embed="rId2"/>
          <a:srcRect/>
          <a:stretch>
            <a:fillRect/>
          </a:stretch>
        </p:blipFill>
        <p:spPr bwMode="auto">
          <a:xfrm>
            <a:off x="4500562" y="428604"/>
            <a:ext cx="2214579" cy="264320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194" name="Picture 2" descr="C:\Users\win7\Pictures\is.jpg"/>
          <p:cNvPicPr>
            <a:picLocks noChangeAspect="1" noChangeArrowheads="1"/>
          </p:cNvPicPr>
          <p:nvPr/>
        </p:nvPicPr>
        <p:blipFill>
          <a:blip r:embed="rId3"/>
          <a:srcRect/>
          <a:stretch>
            <a:fillRect/>
          </a:stretch>
        </p:blipFill>
        <p:spPr bwMode="auto">
          <a:xfrm>
            <a:off x="2071670" y="3643314"/>
            <a:ext cx="2240045" cy="28082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ELEMENTOS QUE CARACTERIZAN LA PLANIFICACIÓN</a:t>
            </a:r>
            <a:endParaRPr lang="es-ES" b="1" dirty="0"/>
          </a:p>
        </p:txBody>
      </p:sp>
      <p:sp>
        <p:nvSpPr>
          <p:cNvPr id="3" name="2 Marcador de contenido"/>
          <p:cNvSpPr>
            <a:spLocks noGrp="1"/>
          </p:cNvSpPr>
          <p:nvPr>
            <p:ph idx="1"/>
          </p:nvPr>
        </p:nvSpPr>
        <p:spPr>
          <a:xfrm>
            <a:off x="457200" y="1857364"/>
            <a:ext cx="4829180" cy="4597444"/>
          </a:xfrm>
        </p:spPr>
        <p:txBody>
          <a:bodyPr>
            <a:normAutofit/>
          </a:bodyPr>
          <a:lstStyle/>
          <a:p>
            <a:r>
              <a:rPr lang="es-ES" sz="2400" b="1" dirty="0" smtClean="0"/>
              <a:t>Yeheskel Dror indica siete componentes de la planificación.</a:t>
            </a:r>
          </a:p>
          <a:p>
            <a:pPr marL="578358" indent="-514350">
              <a:buFont typeface="+mj-lt"/>
              <a:buAutoNum type="arabicPeriod"/>
            </a:pPr>
            <a:r>
              <a:rPr lang="es-ES" sz="2400" b="1" dirty="0" smtClean="0">
                <a:solidFill>
                  <a:schemeClr val="accent1"/>
                </a:solidFill>
              </a:rPr>
              <a:t>Planificar es un proceso, </a:t>
            </a:r>
            <a:r>
              <a:rPr lang="es-ES" sz="2400" b="1" dirty="0" smtClean="0"/>
              <a:t>es una actividad continua y unitaria, implica un ajuste de caminos y procedimientos, pretende incidir sobre algunos aspectos de la realidad.</a:t>
            </a:r>
            <a:endParaRPr lang="es-ES" sz="2400" b="1" dirty="0">
              <a:solidFill>
                <a:schemeClr val="accent1"/>
              </a:solidFill>
            </a:endParaRPr>
          </a:p>
        </p:txBody>
      </p:sp>
      <p:pic>
        <p:nvPicPr>
          <p:cNvPr id="7169" name="Picture 1" descr="C:\Users\win7\Pictures\AzauEvoTrvkkUt9CYUCyP1U3.jpeg"/>
          <p:cNvPicPr>
            <a:picLocks noChangeAspect="1" noChangeArrowheads="1"/>
          </p:cNvPicPr>
          <p:nvPr/>
        </p:nvPicPr>
        <p:blipFill>
          <a:blip r:embed="rId2"/>
          <a:srcRect t="37615" r="47689" b="12844"/>
          <a:stretch>
            <a:fillRect/>
          </a:stretch>
        </p:blipFill>
        <p:spPr bwMode="auto">
          <a:xfrm>
            <a:off x="5214942" y="2500306"/>
            <a:ext cx="3233738" cy="257176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cut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589</TotalTime>
  <Words>922</Words>
  <Application>Microsoft Office PowerPoint</Application>
  <PresentationFormat>Presentación en pantalla (4:3)</PresentationFormat>
  <Paragraphs>66</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Brío</vt:lpstr>
      <vt:lpstr>Diapositiva 1</vt:lpstr>
      <vt:lpstr>LA PLANIFICACIÓN</vt:lpstr>
      <vt:lpstr>LA PLANIFICACIÓN ENTORNO AL CONCEPTO Y AL QUEHACER </vt:lpstr>
      <vt:lpstr>Diapositiva 4</vt:lpstr>
      <vt:lpstr>Diapositiva 5</vt:lpstr>
      <vt:lpstr>Diapositiva 6</vt:lpstr>
      <vt:lpstr>Diapositiva 7</vt:lpstr>
      <vt:lpstr>Diapositiva 8</vt:lpstr>
      <vt:lpstr>ELEMENTOS QUE CARACTERIZAN LA PLANIFICACIÓN</vt:lpstr>
      <vt:lpstr>Diapositiva 10</vt:lpstr>
      <vt:lpstr>Diapositiva 11</vt:lpstr>
      <vt:lpstr>EL CARÁCTER INSTRUMENTAL DE LA PLANIFICACIÓN </vt:lpstr>
      <vt:lpstr>REQUISITOS PARA UNA PLANIFICACIÓN EFICAZ</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win7</dc:creator>
  <cp:lastModifiedBy>win7</cp:lastModifiedBy>
  <cp:revision>3</cp:revision>
  <dcterms:created xsi:type="dcterms:W3CDTF">2018-03-23T00:06:58Z</dcterms:created>
  <dcterms:modified xsi:type="dcterms:W3CDTF">2018-03-23T20:00:28Z</dcterms:modified>
</cp:coreProperties>
</file>