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notesMasterIdLst>
    <p:notesMasterId r:id="rId29"/>
  </p:notesMasterIdLst>
  <p:sldIdLst>
    <p:sldId id="258" r:id="rId14"/>
    <p:sldId id="271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70" r:id="rId24"/>
    <p:sldId id="272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7744-E49B-4359-8BEB-82764ED283A3}" type="datetimeFigureOut">
              <a:rPr lang="es-AR" smtClean="0"/>
              <a:t>9/6/2019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09AC-1160-441C-993B-D4002448A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128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42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838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802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951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4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84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990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761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173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8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290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516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840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846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968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162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24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13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7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68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87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988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651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10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712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25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775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079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902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2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657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331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883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386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402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2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36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49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091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943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0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83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9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52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189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6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1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0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3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02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4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14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28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16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67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2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2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0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60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7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9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34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7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42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42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99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49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1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7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1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24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38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96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75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7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16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72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4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14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72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2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54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37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6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20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02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3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4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26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2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3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47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88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07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8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75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56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51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64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0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69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29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04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4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34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7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60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18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45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5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32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21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4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52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04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04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758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155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53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11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22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898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21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33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03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3DB207C-8C57-40AE-A1CA-824E60E8E4EC}" type="datetimeFigureOut">
              <a:rPr lang="es-ES" smtClean="0"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8D11F1-41DD-4B60-B312-CD0223FD58D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29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6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9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7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D4B-F798-4C57-A2A0-B442B5D07C30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48D-5BAE-4C63-B79D-6D8ABB417F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EncabezadoWor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52400"/>
            <a:ext cx="581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3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1216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s-ES" dirty="0"/>
              <a:t>Seminario infraestructura y construcción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0" dirty="0"/>
              <a:t>Desafíos y Oportunidades para la próxima década</a:t>
            </a:r>
          </a:p>
        </p:txBody>
      </p:sp>
      <p:pic>
        <p:nvPicPr>
          <p:cNvPr id="5" name="Picture 2" descr="C:\Users\mgasparetti\AppData\Local\Microsoft\Windows\Temporary Internet Files\Content.Outlook\8D7IWA6K\LogoCAMAR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97361"/>
            <a:ext cx="3168352" cy="5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59732" y="43459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Ing. Marcelo Cammisa </a:t>
            </a:r>
          </a:p>
          <a:p>
            <a:pPr algn="ctr"/>
            <a:r>
              <a:rPr lang="es-ES" sz="1400" dirty="0"/>
              <a:t>Rosario – Septiembre 2015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87624" y="2636912"/>
            <a:ext cx="6552728" cy="1374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sz="18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2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Análisis de las telecomunicaciones</a:t>
            </a:r>
          </a:p>
          <a:p>
            <a:pPr algn="ctr"/>
            <a:r>
              <a:rPr lang="es-ES" sz="2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Plan de Inversión Propuesto 2016-2025</a:t>
            </a:r>
            <a:endParaRPr lang="es-AR" sz="24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5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AR" dirty="0"/>
              <a:t>Acceso banda ancha</a:t>
            </a:r>
          </a:p>
        </p:txBody>
      </p:sp>
      <p:pic>
        <p:nvPicPr>
          <p:cNvPr id="2050" name="Picture 2" descr="https://lh4.googleusercontent.com/JagzxIRoitEc4SIjmomQaYyN8u2jhATBID4kP99rUk-_GMpUDW5vMn0b020jtZb8JLIGbDgn-xB8bZ55vexCoaxltfvdyYvlDLMXUlXZv8-yFvb_mKqNH7xytxbyTshrbnNsZW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8" y="1362075"/>
            <a:ext cx="5902564" cy="25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JGNwDnoN7uhjYNaovykIk90dr3ReuAZOP3Q3oGF_ofCEfhoXy6z1RmiNL5dNnmTHZjX8-kV__sAri4krRfCQdKwNs_Ixx9_uN-X26voUvQcgZTNwHkDRip0mWntH3_Nnp27o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8" y="4062240"/>
            <a:ext cx="5902564" cy="25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5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AR" dirty="0"/>
              <a:t>Estadísticas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Sacrificios por tener un </a:t>
            </a:r>
            <a:r>
              <a:rPr lang="es-AR" dirty="0" err="1"/>
              <a:t>smartphone</a:t>
            </a:r>
            <a:endParaRPr lang="es-AR" dirty="0"/>
          </a:p>
          <a:p>
            <a:pPr lvl="1"/>
            <a:r>
              <a:rPr lang="es-AR" dirty="0"/>
              <a:t>1/3 dejaría de comprar zapatos o salir a cenar (fuente Motorola </a:t>
            </a:r>
            <a:r>
              <a:rPr lang="es-AR" dirty="0" err="1"/>
              <a:t>Mobility</a:t>
            </a:r>
            <a:r>
              <a:rPr lang="es-AR" dirty="0"/>
              <a:t>)</a:t>
            </a:r>
          </a:p>
          <a:p>
            <a:r>
              <a:rPr lang="es-AR" dirty="0"/>
              <a:t>Facebook</a:t>
            </a:r>
          </a:p>
          <a:p>
            <a:pPr lvl="1"/>
            <a:r>
              <a:rPr lang="es-AR" dirty="0"/>
              <a:t>1,000,000,000 usuarios</a:t>
            </a:r>
          </a:p>
          <a:p>
            <a:pPr lvl="1"/>
            <a:r>
              <a:rPr lang="es-AR" dirty="0"/>
              <a:t>1 de cada 7 personas en el mundo</a:t>
            </a:r>
          </a:p>
          <a:p>
            <a:r>
              <a:rPr lang="es-AR" dirty="0"/>
              <a:t>WhatsApp</a:t>
            </a:r>
          </a:p>
          <a:p>
            <a:pPr lvl="1"/>
            <a:r>
              <a:rPr lang="es-AR" dirty="0"/>
              <a:t>900,000,000 usuarios</a:t>
            </a:r>
          </a:p>
          <a:p>
            <a:pPr lvl="1"/>
            <a:r>
              <a:rPr lang="es-AR" dirty="0"/>
              <a:t>Argentina: entre los 10 países de mayor uso</a:t>
            </a:r>
          </a:p>
        </p:txBody>
      </p:sp>
    </p:spTree>
    <p:extLst>
      <p:ext uri="{BB962C8B-B14F-4D97-AF65-F5344CB8AC3E}">
        <p14:creationId xmlns:p14="http://schemas.microsoft.com/office/powerpoint/2010/main" val="25626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AR" dirty="0"/>
              <a:t>Infraestructura en Santa Fe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Red interurbana de fibra óptica que une las ciudades de Santa Fe y Rosario con 180 Km de extensión (propia)</a:t>
            </a:r>
          </a:p>
          <a:p>
            <a:r>
              <a:rPr lang="es-AR" dirty="0"/>
              <a:t>Red metropolitana de fibra óptica en la ciudad de Santa Fe con 92 Km que vinculan 88 edificios públicos (propia)</a:t>
            </a:r>
          </a:p>
          <a:p>
            <a:r>
              <a:rPr lang="es-AR" dirty="0"/>
              <a:t>Red metropolitana de fibra óptica en Rosario que vincula 22 edificios públicos con 20 km tendidos (propia)</a:t>
            </a:r>
          </a:p>
          <a:p>
            <a:r>
              <a:rPr lang="es-AR" dirty="0"/>
              <a:t>Red de Área Amplia (WAN) que conecta 94 edificios públicos ubicados en diferentes puntos del territorio provincial a través de enlaces de terceros con tecnología MPLS. (contratada)</a:t>
            </a:r>
          </a:p>
          <a:p>
            <a:r>
              <a:rPr lang="es-AR" dirty="0"/>
              <a:t>Centro de Procesamiento de Datos (Data Center) en Santa Fe y en Rosario (propio)</a:t>
            </a:r>
          </a:p>
          <a:p>
            <a:r>
              <a:rPr lang="es-AR" dirty="0"/>
              <a:t>Más de 300 escuelas con Internet satelital (contratada)</a:t>
            </a:r>
          </a:p>
          <a:p>
            <a:r>
              <a:rPr lang="es-AR" dirty="0"/>
              <a:t>Red Privada que conecta a través de Internet 3500 edificios públicos (escuelas, municipios, comisarías y entes públicos)</a:t>
            </a:r>
          </a:p>
          <a:p>
            <a:r>
              <a:rPr lang="es-AR" dirty="0"/>
              <a:t>WIFI Público en las ciudades de Santa Fe y de Rosario (propia)</a:t>
            </a:r>
            <a:endParaRPr lang="es-AR" dirty="0">
              <a:effectLst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>
                <a:solidFill>
                  <a:prstClr val="black">
                    <a:tint val="75000"/>
                  </a:prstClr>
                </a:solidFill>
              </a:rPr>
              <a:t>Fuente: UNR - Facultad de Ciencias Exactas, Ingeniería y Agrimensura</a:t>
            </a:r>
          </a:p>
        </p:txBody>
      </p:sp>
    </p:spTree>
    <p:extLst>
      <p:ext uri="{BB962C8B-B14F-4D97-AF65-F5344CB8AC3E}">
        <p14:creationId xmlns:p14="http://schemas.microsoft.com/office/powerpoint/2010/main" val="24410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29600" cy="1143000"/>
          </a:xfrm>
        </p:spPr>
        <p:txBody>
          <a:bodyPr/>
          <a:lstStyle/>
          <a:p>
            <a:r>
              <a:rPr lang="es-AR" dirty="0"/>
              <a:t>Tecnología en telecomunicaciones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49126"/>
              </p:ext>
            </p:extLst>
          </p:nvPr>
        </p:nvGraphicFramePr>
        <p:xfrm>
          <a:off x="899592" y="1600200"/>
          <a:ext cx="7200800" cy="4421088"/>
        </p:xfrm>
        <a:graphic>
          <a:graphicData uri="http://schemas.openxmlformats.org/drawingml/2006/table">
            <a:tbl>
              <a:tblPr/>
              <a:tblGrid>
                <a:gridCol w="2358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155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Tecnología</a:t>
                      </a:r>
                      <a:endParaRPr lang="es-AR" sz="1400" dirty="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Versión actual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Actualización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078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Telefónica Móvil / Banda ancha Móvil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2.5G, 2.75G y  3G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4G y 5G (año 2020)</a:t>
                      </a:r>
                      <a:endParaRPr lang="es-AR" sz="1400" dirty="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55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Banca Ancha fija telefónica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ADSL, VDSL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VDSL, xDSL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8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Cable Modem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HFC (Hibrid Fibre Coaxial)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DOCSIS 3.1, EuroDOCSIS, MoCA (estos estándares están en etapa de investigación y/o pruebas)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85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Fibra óptica al hogar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incipiente</a:t>
                      </a:r>
                      <a:endParaRPr lang="es-AR" sz="140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FTTH (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Fiber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-To-The-Home)</a:t>
                      </a:r>
                      <a:endParaRPr lang="es-AR" sz="14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GPON(La Red Óptica Pasiva con Capacidad de Gigabit (GPON)</a:t>
                      </a:r>
                      <a:endParaRPr lang="es-AR" sz="1400" dirty="0">
                        <a:effectLst/>
                      </a:endParaRPr>
                    </a:p>
                  </a:txBody>
                  <a:tcPr marL="60833" marR="60833" marT="36500" marB="36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003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s-AR" altLang="es-AR">
                <a:solidFill>
                  <a:prstClr val="black"/>
                </a:solidFill>
                <a:latin typeface="Arial" pitchFamily="34" charset="0"/>
              </a:rPr>
            </a:br>
            <a:endParaRPr lang="es-AR" altLang="es-AR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altLang="es-AR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2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/>
              <a:t>Servicios: actuales y futuros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Ciudad Inteligentes</a:t>
            </a:r>
          </a:p>
          <a:p>
            <a:r>
              <a:rPr lang="es-AR" dirty="0"/>
              <a:t>Modelización y simulación en tiempo real con múltiples variables</a:t>
            </a:r>
          </a:p>
          <a:p>
            <a:r>
              <a:rPr lang="es-AR" dirty="0"/>
              <a:t>Impresión 3D para construcción de edificios</a:t>
            </a:r>
          </a:p>
          <a:p>
            <a:r>
              <a:rPr lang="es-AR" dirty="0"/>
              <a:t>Big Data: análisis y tendencias. Transformando los datos en información</a:t>
            </a:r>
          </a:p>
          <a:p>
            <a:r>
              <a:rPr lang="es-AR" dirty="0"/>
              <a:t>Virtualización. Menor necesidad de transporte de personas?</a:t>
            </a:r>
          </a:p>
          <a:p>
            <a:r>
              <a:rPr lang="es-AR" dirty="0"/>
              <a:t>Educación. Alumnos con acceso a toda la información y a todos los profesores</a:t>
            </a:r>
          </a:p>
        </p:txBody>
      </p:sp>
    </p:spTree>
    <p:extLst>
      <p:ext uri="{BB962C8B-B14F-4D97-AF65-F5344CB8AC3E}">
        <p14:creationId xmlns:p14="http://schemas.microsoft.com/office/powerpoint/2010/main" val="186438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/>
              <a:t>Cambio de paradigma?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0" y="1600200"/>
            <a:ext cx="6795580" cy="4525963"/>
          </a:xfrm>
        </p:spPr>
      </p:pic>
    </p:spTree>
    <p:extLst>
      <p:ext uri="{BB962C8B-B14F-4D97-AF65-F5344CB8AC3E}">
        <p14:creationId xmlns:p14="http://schemas.microsoft.com/office/powerpoint/2010/main" val="396358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AR" dirty="0"/>
              <a:t>Evolución de telecomunicaciones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5830982" cy="3240360"/>
          </a:xfrm>
        </p:spPr>
      </p:pic>
      <p:pic>
        <p:nvPicPr>
          <p:cNvPr id="1026" name="Picture 2" descr="C:\Fotos digitales\CAC info de relevamiento\Fotos\Ficha_Entel_para_llamada_local_-_Fre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296144" cy="13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308304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prstClr val="black"/>
                </a:solidFill>
              </a:rPr>
              <a:t>1946</a:t>
            </a:r>
          </a:p>
        </p:txBody>
      </p:sp>
    </p:spTree>
    <p:extLst>
      <p:ext uri="{BB962C8B-B14F-4D97-AF65-F5344CB8AC3E}">
        <p14:creationId xmlns:p14="http://schemas.microsoft.com/office/powerpoint/2010/main" val="167170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AR" dirty="0"/>
              <a:t>Evolución de telecomunicaciones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83" y="1600201"/>
            <a:ext cx="5510814" cy="4133056"/>
          </a:xfrm>
        </p:spPr>
      </p:pic>
      <p:sp>
        <p:nvSpPr>
          <p:cNvPr id="5" name="4 CuadroTexto"/>
          <p:cNvSpPr txBox="1"/>
          <p:nvPr/>
        </p:nvSpPr>
        <p:spPr>
          <a:xfrm>
            <a:off x="4355976" y="602128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prstClr val="black"/>
                </a:solidFill>
              </a:rPr>
              <a:t>1er teléfono celular 1973</a:t>
            </a:r>
          </a:p>
        </p:txBody>
      </p:sp>
    </p:spTree>
    <p:extLst>
      <p:ext uri="{BB962C8B-B14F-4D97-AF65-F5344CB8AC3E}">
        <p14:creationId xmlns:p14="http://schemas.microsoft.com/office/powerpoint/2010/main" val="397778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55572"/>
            <a:ext cx="8229600" cy="1143000"/>
          </a:xfrm>
        </p:spPr>
        <p:txBody>
          <a:bodyPr/>
          <a:lstStyle/>
          <a:p>
            <a:r>
              <a:rPr lang="es-AR" dirty="0"/>
              <a:t>Evolución de telecomunicaciones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58834" y="2564904"/>
            <a:ext cx="215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prstClr val="black"/>
                </a:solidFill>
              </a:rPr>
              <a:t>Asunción Papa Benedicto XVI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4419600" cy="3048000"/>
          </a:xfrm>
        </p:spPr>
      </p:pic>
      <p:sp>
        <p:nvSpPr>
          <p:cNvPr id="7" name="6 CuadroTexto"/>
          <p:cNvSpPr txBox="1"/>
          <p:nvPr/>
        </p:nvSpPr>
        <p:spPr>
          <a:xfrm>
            <a:off x="6180145" y="4509118"/>
            <a:ext cx="203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prstClr val="black"/>
                </a:solidFill>
              </a:rPr>
              <a:t>Asunción Papa Francisco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51720" y="142978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prstClr val="black"/>
                </a:solidFill>
              </a:rPr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308560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AR" dirty="0"/>
              <a:t>Evolución de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020272" y="4509119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prstClr val="black"/>
                </a:solidFill>
              </a:rPr>
              <a:t>Google </a:t>
            </a:r>
            <a:r>
              <a:rPr lang="es-AR" b="1" dirty="0" err="1">
                <a:solidFill>
                  <a:prstClr val="black"/>
                </a:solidFill>
              </a:rPr>
              <a:t>Chromecast</a:t>
            </a:r>
            <a:r>
              <a:rPr lang="es-AR" b="1" dirty="0">
                <a:solidFill>
                  <a:prstClr val="black"/>
                </a:solidFill>
              </a:rPr>
              <a:t> 2015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09505"/>
            <a:ext cx="6061235" cy="3879735"/>
          </a:xfrm>
        </p:spPr>
      </p:pic>
    </p:spTree>
    <p:extLst>
      <p:ext uri="{BB962C8B-B14F-4D97-AF65-F5344CB8AC3E}">
        <p14:creationId xmlns:p14="http://schemas.microsoft.com/office/powerpoint/2010/main" val="258264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AR" dirty="0"/>
              <a:t>Telecomunicaciones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96952"/>
          </a:xfrm>
        </p:spPr>
        <p:txBody>
          <a:bodyPr/>
          <a:lstStyle/>
          <a:p>
            <a:r>
              <a:rPr lang="es-AR" dirty="0"/>
              <a:t>Telecomunicaciones : disciplina que abarca las soluciones de ingeniería como el diseño y la explotación de sistemas que permiten realizar comunicaciones a distancia utilizando el espectro electromagnético</a:t>
            </a:r>
          </a:p>
        </p:txBody>
      </p:sp>
    </p:spTree>
    <p:extLst>
      <p:ext uri="{BB962C8B-B14F-4D97-AF65-F5344CB8AC3E}">
        <p14:creationId xmlns:p14="http://schemas.microsoft.com/office/powerpoint/2010/main" val="159929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AR" dirty="0"/>
              <a:t>Telecomunicaciones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Servicios </a:t>
            </a:r>
            <a:r>
              <a:rPr lang="es-AR"/>
              <a:t>de telecomunicaciones: </a:t>
            </a:r>
          </a:p>
          <a:p>
            <a:pPr lvl="1"/>
            <a:r>
              <a:rPr lang="es-AR" dirty="0"/>
              <a:t>telefonía fija</a:t>
            </a:r>
          </a:p>
          <a:p>
            <a:pPr lvl="1"/>
            <a:r>
              <a:rPr lang="es-AR" dirty="0"/>
              <a:t>telefonía móvil</a:t>
            </a:r>
          </a:p>
          <a:p>
            <a:pPr lvl="1"/>
            <a:r>
              <a:rPr lang="es-AR" dirty="0"/>
              <a:t>radio y televisión</a:t>
            </a:r>
          </a:p>
          <a:p>
            <a:pPr lvl="1"/>
            <a:r>
              <a:rPr lang="es-AR" dirty="0"/>
              <a:t>transmisión de datos</a:t>
            </a:r>
            <a:endParaRPr lang="es-A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628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Telefonía</a:t>
            </a:r>
          </a:p>
        </p:txBody>
      </p:sp>
      <p:pic>
        <p:nvPicPr>
          <p:cNvPr id="8195" name="Picture 3" descr="C:\Fotos digitales\CAC info de relevamiento\Fotos\antenas mo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16424" cy="28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Fotos digitales\CAC info de relevamiento\Fotos\GSM_base_station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228728" cy="28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5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AR" dirty="0"/>
              <a:t>Líneas telefónicas fijas/móviles</a:t>
            </a:r>
          </a:p>
        </p:txBody>
      </p:sp>
      <p:pic>
        <p:nvPicPr>
          <p:cNvPr id="1026" name="Picture 2" descr="https://lh4.googleusercontent.com/Sy013G2z2ecrBb5Y3GjBCJIhb0c84zRCGoXLAziVMq1CNiGsPwnVRuKvnp0mkmL1yj4zwm-CXZcSUPt414y2u5KFgukZg95NCl5u-o-LyylPFLQjXmV3PQREdfhdnLJmm7X-zl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49" y="1484784"/>
            <a:ext cx="62585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FCR8I2YIiMtYLOhgcYEMYpujndCWp_fAdWRR9g5hde5KC7h8coImi3PrlWo4nwGvXsuHLiHnVKZJ83tXkl3BSlICVEEvyVi56RTFa3A6XZcRD9lg3gcLQDpm21SXSKv7tmPJq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49" y="4149080"/>
            <a:ext cx="6258587" cy="26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78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Personalizado 1">
      <a:dk1>
        <a:srgbClr val="8C2020"/>
      </a:dk1>
      <a:lt1>
        <a:sysClr val="window" lastClr="FFFFFF"/>
      </a:lt1>
      <a:dk2>
        <a:srgbClr val="C9C9C9"/>
      </a:dk2>
      <a:lt2>
        <a:srgbClr val="8C2020"/>
      </a:lt2>
      <a:accent1>
        <a:srgbClr val="D8D8D8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451</Words>
  <Application>Microsoft Office PowerPoint</Application>
  <PresentationFormat>Presentación en pantalla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15</vt:i4>
      </vt:variant>
    </vt:vector>
  </HeadingPairs>
  <TitlesOfParts>
    <vt:vector size="31" baseType="lpstr">
      <vt:lpstr>Arial</vt:lpstr>
      <vt:lpstr>Arial Black</vt:lpstr>
      <vt:lpstr>Calibri</vt:lpstr>
      <vt:lpstr>Esencial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Seminario infraestructura y construcción</vt:lpstr>
      <vt:lpstr>Evolución de telecomunicaciones</vt:lpstr>
      <vt:lpstr>Evolución de telecomunicaciones</vt:lpstr>
      <vt:lpstr>Evolución de telecomunicaciones</vt:lpstr>
      <vt:lpstr>Evolución de telecomunicaciones</vt:lpstr>
      <vt:lpstr>Telecomunicaciones</vt:lpstr>
      <vt:lpstr>Telecomunicaciones</vt:lpstr>
      <vt:lpstr>Telefonía</vt:lpstr>
      <vt:lpstr>Líneas telefónicas fijas/móviles</vt:lpstr>
      <vt:lpstr>Acceso banda ancha</vt:lpstr>
      <vt:lpstr>Estadísticas</vt:lpstr>
      <vt:lpstr>Infraestructura en Santa Fe</vt:lpstr>
      <vt:lpstr>Tecnología en telecomunicaciones</vt:lpstr>
      <vt:lpstr>Servicios: actuales y futuros</vt:lpstr>
      <vt:lpstr>Cambio de paradigma?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Miranda Noya Gasparetti</dc:creator>
  <cp:lastModifiedBy>ALBER</cp:lastModifiedBy>
  <cp:revision>10</cp:revision>
  <dcterms:created xsi:type="dcterms:W3CDTF">2015-09-07T18:35:41Z</dcterms:created>
  <dcterms:modified xsi:type="dcterms:W3CDTF">2019-06-09T16:09:10Z</dcterms:modified>
</cp:coreProperties>
</file>