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303834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9D5EC05-7A97-4CA9-9243-274069C25203}" type="datetimeFigureOut">
              <a:rPr lang="es-PA" smtClean="0"/>
              <a:t>09/06/2019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911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1955371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AF4740E-26CB-4703-B7B8-835904296CEB}" type="slidenum">
              <a:rPr lang="es-PA" smtClean="0"/>
              <a:t>‹Nº›</a:t>
            </a:fld>
            <a:endParaRPr lang="es-P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92298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3491015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D5EC05-7A97-4CA9-9243-274069C25203}" type="datetimeFigureOut">
              <a:rPr lang="es-PA" smtClean="0"/>
              <a:t>09/06/2019</a:t>
            </a:fld>
            <a:endParaRPr lang="es-PA"/>
          </a:p>
        </p:txBody>
      </p:sp>
      <p:sp>
        <p:nvSpPr>
          <p:cNvPr id="4"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253898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D5EC05-7A97-4CA9-9243-274069C25203}" type="datetimeFigureOut">
              <a:rPr lang="es-PA" smtClean="0"/>
              <a:t>09/06/2019</a:t>
            </a:fld>
            <a:endParaRPr lang="es-PA"/>
          </a:p>
        </p:txBody>
      </p:sp>
      <p:sp>
        <p:nvSpPr>
          <p:cNvPr id="4"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842164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2251618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338255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86072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226333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9D5EC05-7A97-4CA9-9243-274069C25203}" type="datetimeFigureOut">
              <a:rPr lang="es-PA" smtClean="0"/>
              <a:t>09/06/2019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64005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9D5EC05-7A97-4CA9-9243-274069C25203}" type="datetimeFigureOut">
              <a:rPr lang="es-PA" smtClean="0"/>
              <a:t>09/06/2019</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264513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3"/>
          <p:cNvSpPr>
            <a:spLocks noGrp="1"/>
          </p:cNvSpPr>
          <p:nvPr>
            <p:ph type="ftr" sz="quarter" idx="11"/>
          </p:nvPr>
        </p:nvSpPr>
        <p:spPr/>
        <p:txBody>
          <a:bodyPr/>
          <a:lstStyle/>
          <a:p>
            <a:endParaRPr lang="es-PA"/>
          </a:p>
        </p:txBody>
      </p:sp>
      <p:sp>
        <p:nvSpPr>
          <p:cNvPr id="6" name="Slide Number Placeholder 4"/>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358455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2"/>
          <p:cNvSpPr>
            <a:spLocks noGrp="1"/>
          </p:cNvSpPr>
          <p:nvPr>
            <p:ph type="ftr" sz="quarter" idx="11"/>
          </p:nvPr>
        </p:nvSpPr>
        <p:spPr/>
        <p:txBody>
          <a:bodyPr/>
          <a:lstStyle/>
          <a:p>
            <a:endParaRPr lang="es-PA"/>
          </a:p>
        </p:txBody>
      </p:sp>
      <p:sp>
        <p:nvSpPr>
          <p:cNvPr id="6" name="Slide Number Placeholder 3"/>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30729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9D5EC05-7A97-4CA9-9243-274069C25203}" type="datetimeFigureOut">
              <a:rPr lang="es-PA" smtClean="0"/>
              <a:t>09/06/2019</a:t>
            </a:fld>
            <a:endParaRPr lang="es-PA"/>
          </a:p>
        </p:txBody>
      </p:sp>
      <p:sp>
        <p:nvSpPr>
          <p:cNvPr id="5" name="Footer Placeholder 5"/>
          <p:cNvSpPr>
            <a:spLocks noGrp="1"/>
          </p:cNvSpPr>
          <p:nvPr>
            <p:ph type="ftr" sz="quarter" idx="11"/>
          </p:nvPr>
        </p:nvSpPr>
        <p:spPr/>
        <p:txBody>
          <a:bodyPr/>
          <a:lstStyle/>
          <a:p>
            <a:endParaRPr lang="es-PA"/>
          </a:p>
        </p:txBody>
      </p:sp>
      <p:sp>
        <p:nvSpPr>
          <p:cNvPr id="6" name="Slide Number Placeholder 6"/>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273815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9D5EC05-7A97-4CA9-9243-274069C25203}" type="datetimeFigureOut">
              <a:rPr lang="es-PA" smtClean="0"/>
              <a:t>09/06/2019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EAF4740E-26CB-4703-B7B8-835904296CEB}" type="slidenum">
              <a:rPr lang="es-PA" smtClean="0"/>
              <a:t>‹Nº›</a:t>
            </a:fld>
            <a:endParaRPr lang="es-PA"/>
          </a:p>
        </p:txBody>
      </p:sp>
    </p:spTree>
    <p:extLst>
      <p:ext uri="{BB962C8B-B14F-4D97-AF65-F5344CB8AC3E}">
        <p14:creationId xmlns:p14="http://schemas.microsoft.com/office/powerpoint/2010/main" val="335298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D5EC05-7A97-4CA9-9243-274069C25203}" type="datetimeFigureOut">
              <a:rPr lang="es-PA" smtClean="0"/>
              <a:t>09/06/2019</a:t>
            </a:fld>
            <a:endParaRPr lang="es-P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P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AF4740E-26CB-4703-B7B8-835904296CEB}" type="slidenum">
              <a:rPr lang="es-PA" smtClean="0"/>
              <a:t>‹Nº›</a:t>
            </a:fld>
            <a:endParaRPr lang="es-PA"/>
          </a:p>
        </p:txBody>
      </p:sp>
    </p:spTree>
    <p:extLst>
      <p:ext uri="{BB962C8B-B14F-4D97-AF65-F5344CB8AC3E}">
        <p14:creationId xmlns:p14="http://schemas.microsoft.com/office/powerpoint/2010/main" val="201717308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xml"/><Relationship Id="rId7" Type="http://schemas.openxmlformats.org/officeDocument/2006/relationships/hyperlink" Target="Internet%20Gpon%20Fibra%20&#243;ptica%20Algar%20Telecom%2020%20mega..mp4" TargetMode="External"/><Relationship Id="rId2" Type="http://schemas.openxmlformats.org/officeDocument/2006/relationships/hyperlink" Target="La%20mas%20bonita%20de%20todas%20las%20reflexiones.mp4" TargetMode="External"/><Relationship Id="rId1" Type="http://schemas.openxmlformats.org/officeDocument/2006/relationships/slideLayout" Target="../slideLayouts/slideLayout1.xml"/><Relationship Id="rId6" Type="http://schemas.openxmlformats.org/officeDocument/2006/relationships/hyperlink" Target="Telecomunicaciones-_MCammisa-1.pptx" TargetMode="External"/><Relationship Id="rId11" Type="http://schemas.openxmlformats.org/officeDocument/2006/relationships/slide" Target="slide4.xml"/><Relationship Id="rId5" Type="http://schemas.openxmlformats.org/officeDocument/2006/relationships/hyperlink" Target="2012-gpon-introduccion-conceptos.pdf" TargetMode="External"/><Relationship Id="rId10" Type="http://schemas.openxmlformats.org/officeDocument/2006/relationships/image" Target="../media/image7.png"/><Relationship Id="rId4" Type="http://schemas.openxmlformats.org/officeDocument/2006/relationships/hyperlink" Target="GPON_Gigabit_Passive_Optical_Network.docx"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hlinkClick r:id="rId2" action="ppaction://hlinkfile"/>
            <a:extLst>
              <a:ext uri="{FF2B5EF4-FFF2-40B4-BE49-F238E27FC236}">
                <a16:creationId xmlns:a16="http://schemas.microsoft.com/office/drawing/2014/main" id="{486015D4-90AD-4137-8091-0966008D2D80}"/>
              </a:ext>
            </a:extLst>
          </p:cNvPr>
          <p:cNvSpPr/>
          <p:nvPr/>
        </p:nvSpPr>
        <p:spPr>
          <a:xfrm>
            <a:off x="193074" y="175134"/>
            <a:ext cx="4899431" cy="612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REFLEXIÒN</a:t>
            </a:r>
            <a:endParaRPr lang="es-PA" sz="2400" b="1" dirty="0">
              <a:solidFill>
                <a:schemeClr val="tx1"/>
              </a:solidFill>
              <a:latin typeface="Arial" panose="020B0604020202020204" pitchFamily="34" charset="0"/>
              <a:cs typeface="Arial" panose="020B0604020202020204" pitchFamily="34" charset="0"/>
            </a:endParaRPr>
          </a:p>
        </p:txBody>
      </p:sp>
      <p:sp>
        <p:nvSpPr>
          <p:cNvPr id="11" name="Rectángulo 10">
            <a:hlinkClick r:id="rId3" action="ppaction://hlinksldjump"/>
            <a:extLst>
              <a:ext uri="{FF2B5EF4-FFF2-40B4-BE49-F238E27FC236}">
                <a16:creationId xmlns:a16="http://schemas.microsoft.com/office/drawing/2014/main" id="{4405E537-CF19-4A32-84F1-192BAFEB755E}"/>
              </a:ext>
            </a:extLst>
          </p:cNvPr>
          <p:cNvSpPr/>
          <p:nvPr/>
        </p:nvSpPr>
        <p:spPr>
          <a:xfrm>
            <a:off x="193073" y="1050447"/>
            <a:ext cx="4899431" cy="612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INTRODUCCIÒN</a:t>
            </a:r>
            <a:endParaRPr lang="es-PA" sz="2400" b="1" dirty="0">
              <a:solidFill>
                <a:schemeClr val="tx1"/>
              </a:solidFill>
              <a:latin typeface="Arial" panose="020B0604020202020204" pitchFamily="34" charset="0"/>
              <a:cs typeface="Arial" panose="020B0604020202020204" pitchFamily="34" charset="0"/>
            </a:endParaRPr>
          </a:p>
        </p:txBody>
      </p:sp>
      <p:sp>
        <p:nvSpPr>
          <p:cNvPr id="12" name="Rectángulo 11">
            <a:hlinkClick r:id="rId4" action="ppaction://hlinkfile"/>
            <a:extLst>
              <a:ext uri="{FF2B5EF4-FFF2-40B4-BE49-F238E27FC236}">
                <a16:creationId xmlns:a16="http://schemas.microsoft.com/office/drawing/2014/main" id="{F48E8C12-8CDD-4F66-8D1F-51A73DFC3834}"/>
              </a:ext>
            </a:extLst>
          </p:cNvPr>
          <p:cNvSpPr/>
          <p:nvPr/>
        </p:nvSpPr>
        <p:spPr>
          <a:xfrm>
            <a:off x="193069" y="1895589"/>
            <a:ext cx="4899431" cy="612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GPON.DOC</a:t>
            </a:r>
            <a:endParaRPr lang="es-PA" sz="2400" b="1" dirty="0">
              <a:solidFill>
                <a:schemeClr val="tx1"/>
              </a:solidFill>
              <a:latin typeface="Arial" panose="020B0604020202020204" pitchFamily="34" charset="0"/>
              <a:cs typeface="Arial" panose="020B0604020202020204" pitchFamily="34" charset="0"/>
            </a:endParaRPr>
          </a:p>
        </p:txBody>
      </p:sp>
      <p:sp>
        <p:nvSpPr>
          <p:cNvPr id="13" name="Rectángulo 12">
            <a:hlinkClick r:id="rId5" action="ppaction://hlinkfile"/>
            <a:extLst>
              <a:ext uri="{FF2B5EF4-FFF2-40B4-BE49-F238E27FC236}">
                <a16:creationId xmlns:a16="http://schemas.microsoft.com/office/drawing/2014/main" id="{82030F50-968D-4980-9B42-687543502B38}"/>
              </a:ext>
            </a:extLst>
          </p:cNvPr>
          <p:cNvSpPr/>
          <p:nvPr/>
        </p:nvSpPr>
        <p:spPr>
          <a:xfrm>
            <a:off x="193069" y="2732676"/>
            <a:ext cx="4899431" cy="612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GPON.PDF</a:t>
            </a:r>
            <a:endParaRPr lang="es-PA" sz="2400" b="1" dirty="0">
              <a:solidFill>
                <a:schemeClr val="tx1"/>
              </a:solidFill>
              <a:latin typeface="Arial" panose="020B0604020202020204" pitchFamily="34" charset="0"/>
              <a:cs typeface="Arial" panose="020B0604020202020204" pitchFamily="34" charset="0"/>
            </a:endParaRPr>
          </a:p>
        </p:txBody>
      </p:sp>
      <p:sp>
        <p:nvSpPr>
          <p:cNvPr id="14" name="Rectángulo 13">
            <a:hlinkClick r:id="rId6" action="ppaction://hlinkpres?slideindex=1&amp;slidetitle="/>
            <a:extLst>
              <a:ext uri="{FF2B5EF4-FFF2-40B4-BE49-F238E27FC236}">
                <a16:creationId xmlns:a16="http://schemas.microsoft.com/office/drawing/2014/main" id="{98D7788B-1932-4F27-9205-F8EB847AA208}"/>
              </a:ext>
            </a:extLst>
          </p:cNvPr>
          <p:cNvSpPr/>
          <p:nvPr/>
        </p:nvSpPr>
        <p:spPr>
          <a:xfrm>
            <a:off x="193069" y="3602249"/>
            <a:ext cx="4899431" cy="612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GPON.PPT</a:t>
            </a:r>
            <a:endParaRPr lang="es-PA" sz="2400" b="1" dirty="0">
              <a:solidFill>
                <a:schemeClr val="tx1"/>
              </a:solidFill>
              <a:latin typeface="Arial" panose="020B0604020202020204" pitchFamily="34" charset="0"/>
              <a:cs typeface="Arial" panose="020B0604020202020204" pitchFamily="34" charset="0"/>
            </a:endParaRPr>
          </a:p>
        </p:txBody>
      </p:sp>
      <p:sp>
        <p:nvSpPr>
          <p:cNvPr id="15" name="Rectángulo 14">
            <a:hlinkClick r:id="rId7" action="ppaction://hlinkfile"/>
            <a:extLst>
              <a:ext uri="{FF2B5EF4-FFF2-40B4-BE49-F238E27FC236}">
                <a16:creationId xmlns:a16="http://schemas.microsoft.com/office/drawing/2014/main" id="{8F56AC21-90CC-43BF-8240-5156F41E5271}"/>
              </a:ext>
            </a:extLst>
          </p:cNvPr>
          <p:cNvSpPr/>
          <p:nvPr/>
        </p:nvSpPr>
        <p:spPr>
          <a:xfrm>
            <a:off x="193069" y="4471822"/>
            <a:ext cx="4899431" cy="612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VIDEO</a:t>
            </a:r>
            <a:endParaRPr lang="es-PA" sz="2400" b="1" dirty="0">
              <a:solidFill>
                <a:schemeClr val="tx1"/>
              </a:solidFill>
              <a:latin typeface="Arial" panose="020B0604020202020204" pitchFamily="34" charset="0"/>
              <a:cs typeface="Arial" panose="020B0604020202020204" pitchFamily="34" charset="0"/>
            </a:endParaRPr>
          </a:p>
        </p:txBody>
      </p:sp>
      <p:sp>
        <p:nvSpPr>
          <p:cNvPr id="16" name="Rectángulo 15">
            <a:hlinkClick r:id="rId8" action="ppaction://hlinksldjump"/>
            <a:extLst>
              <a:ext uri="{FF2B5EF4-FFF2-40B4-BE49-F238E27FC236}">
                <a16:creationId xmlns:a16="http://schemas.microsoft.com/office/drawing/2014/main" id="{CBD3EFB8-4FAA-46A2-9FC5-C6E640D1BB13}"/>
              </a:ext>
            </a:extLst>
          </p:cNvPr>
          <p:cNvSpPr/>
          <p:nvPr/>
        </p:nvSpPr>
        <p:spPr>
          <a:xfrm>
            <a:off x="193069" y="5328202"/>
            <a:ext cx="4899431" cy="612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CONCLUSIÒN</a:t>
            </a:r>
            <a:endParaRPr lang="es-PA" sz="2400" b="1" dirty="0">
              <a:solidFill>
                <a:schemeClr val="tx1"/>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B2D13716-7157-4E53-8C25-7873A55EEE5F}"/>
              </a:ext>
            </a:extLst>
          </p:cNvPr>
          <p:cNvSpPr txBox="1"/>
          <p:nvPr/>
        </p:nvSpPr>
        <p:spPr>
          <a:xfrm>
            <a:off x="5486400" y="337625"/>
            <a:ext cx="6512526" cy="6463308"/>
          </a:xfrm>
          <a:prstGeom prst="rect">
            <a:avLst/>
          </a:prstGeom>
          <a:noFill/>
        </p:spPr>
        <p:txBody>
          <a:bodyPr wrap="square" rtlCol="0">
            <a:spAutoFit/>
          </a:bodyPr>
          <a:lstStyle/>
          <a:p>
            <a:pPr algn="ctr"/>
            <a:r>
              <a:rPr lang="es-PA" b="1" dirty="0">
                <a:latin typeface="Arial" panose="020B0604020202020204" pitchFamily="34" charset="0"/>
                <a:cs typeface="Arial" panose="020B0604020202020204" pitchFamily="34" charset="0"/>
              </a:rPr>
              <a:t>UNIVERSIDAD AUTÓNOMA DE CHIRIQUÍ</a:t>
            </a:r>
          </a:p>
          <a:p>
            <a:pPr algn="ctr"/>
            <a:r>
              <a:rPr lang="es-PA" b="1" dirty="0">
                <a:latin typeface="Arial" panose="020B0604020202020204" pitchFamily="34" charset="0"/>
                <a:cs typeface="Arial" panose="020B0604020202020204" pitchFamily="34" charset="0"/>
              </a:rPr>
              <a:t>EXTENSIÒN DE BOQUETE</a:t>
            </a:r>
          </a:p>
          <a:p>
            <a:pPr algn="ctr"/>
            <a:r>
              <a:rPr lang="es-PA" b="1" dirty="0">
                <a:latin typeface="Arial" panose="020B0604020202020204" pitchFamily="34" charset="0"/>
                <a:cs typeface="Arial" panose="020B0604020202020204" pitchFamily="34" charset="0"/>
              </a:rPr>
              <a:t>FACULTAD DE EDUCACIÓN</a:t>
            </a:r>
          </a:p>
          <a:p>
            <a:pPr algn="ctr"/>
            <a:r>
              <a:rPr lang="es-PA" b="1" dirty="0">
                <a:latin typeface="Arial" panose="020B0604020202020204" pitchFamily="34" charset="0"/>
                <a:cs typeface="Arial" panose="020B0604020202020204" pitchFamily="34" charset="0"/>
              </a:rPr>
              <a:t>POSGRADO EN DOCENCIA SUPERIOR</a:t>
            </a:r>
          </a:p>
          <a:p>
            <a:pPr algn="ctr"/>
            <a:endParaRPr lang="es-PA" b="1" dirty="0">
              <a:latin typeface="Arial" panose="020B0604020202020204" pitchFamily="34" charset="0"/>
              <a:cs typeface="Arial" panose="020B0604020202020204" pitchFamily="34" charset="0"/>
            </a:endParaRPr>
          </a:p>
          <a:p>
            <a:pPr algn="ctr"/>
            <a:r>
              <a:rPr lang="es-PA" b="1" dirty="0">
                <a:latin typeface="Arial" panose="020B0604020202020204" pitchFamily="34" charset="0"/>
                <a:cs typeface="Arial" panose="020B0604020202020204" pitchFamily="34" charset="0"/>
              </a:rPr>
              <a:t>CURSO: PDS750 </a:t>
            </a:r>
          </a:p>
          <a:p>
            <a:pPr algn="ctr"/>
            <a:br>
              <a:rPr lang="es-P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a:t>
            </a:r>
          </a:p>
          <a:p>
            <a:pPr algn="ctr"/>
            <a:endPar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GPON</a:t>
            </a:r>
            <a:br>
              <a:rPr lang="es-P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s-P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P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INTEGRANTES:</a:t>
            </a:r>
          </a:p>
          <a:p>
            <a:pPr algn="ctr"/>
            <a:endParaRPr lang="es-PA" b="1" dirty="0">
              <a:latin typeface="Arial" panose="020B0604020202020204" pitchFamily="34" charset="0"/>
              <a:cs typeface="Arial" panose="020B0604020202020204" pitchFamily="34" charset="0"/>
            </a:endParaRPr>
          </a:p>
          <a:p>
            <a:pPr algn="ctr"/>
            <a:r>
              <a:rPr lang="es-PA" b="1" dirty="0">
                <a:latin typeface="Arial" panose="020B0604020202020204" pitchFamily="34" charset="0"/>
                <a:cs typeface="Arial" panose="020B0604020202020204" pitchFamily="34" charset="0"/>
              </a:rPr>
              <a:t>Arce José  4-751-2010</a:t>
            </a:r>
          </a:p>
          <a:p>
            <a:pPr algn="ctr"/>
            <a:r>
              <a:rPr lang="es-PA" b="1" dirty="0">
                <a:latin typeface="Arial" panose="020B0604020202020204" pitchFamily="34" charset="0"/>
                <a:cs typeface="Arial" panose="020B0604020202020204" pitchFamily="34" charset="0"/>
              </a:rPr>
              <a:t>Moreno Jennifer 8-714-1034</a:t>
            </a:r>
          </a:p>
          <a:p>
            <a:pPr algn="ctr"/>
            <a:r>
              <a:rPr lang="es-PA" b="1" dirty="0">
                <a:latin typeface="Arial" panose="020B0604020202020204" pitchFamily="34" charset="0"/>
                <a:cs typeface="Arial" panose="020B0604020202020204" pitchFamily="34" charset="0"/>
              </a:rPr>
              <a:t>Vargas Liliana 4-739-25 	</a:t>
            </a:r>
          </a:p>
          <a:p>
            <a:pPr algn="ctr"/>
            <a:br>
              <a:rPr lang="es-P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P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FACILITADOR:</a:t>
            </a:r>
            <a:endParaRPr lang="es-PA" b="1" dirty="0">
              <a:latin typeface="Arial" panose="020B0604020202020204" pitchFamily="34" charset="0"/>
              <a:cs typeface="Arial" panose="020B0604020202020204" pitchFamily="34" charset="0"/>
            </a:endParaRPr>
          </a:p>
          <a:p>
            <a:pPr algn="ctr"/>
            <a:endParaRPr lang="es-PA" b="1" dirty="0">
              <a:latin typeface="Arial" panose="020B0604020202020204" pitchFamily="34" charset="0"/>
              <a:cs typeface="Arial" panose="020B0604020202020204" pitchFamily="34" charset="0"/>
            </a:endParaRPr>
          </a:p>
          <a:p>
            <a:pPr algn="ctr"/>
            <a:r>
              <a:rPr lang="es-PA" b="1" dirty="0">
                <a:latin typeface="Arial" panose="020B0604020202020204" pitchFamily="34" charset="0"/>
                <a:cs typeface="Arial" panose="020B0604020202020204" pitchFamily="34" charset="0"/>
              </a:rPr>
              <a:t> EDWARD CEDEÑO </a:t>
            </a:r>
          </a:p>
          <a:p>
            <a:pPr algn="ctr"/>
            <a:endParaRPr lang="es-P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P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a:t>
            </a:r>
            <a:endParaRPr lang="es-PA" b="1" dirty="0">
              <a:latin typeface="Arial" panose="020B0604020202020204" pitchFamily="34" charset="0"/>
              <a:cs typeface="Arial" panose="020B0604020202020204" pitchFamily="34" charset="0"/>
            </a:endParaRPr>
          </a:p>
          <a:p>
            <a:pPr algn="ctr"/>
            <a:endParaRPr lang="es-PA" dirty="0"/>
          </a:p>
        </p:txBody>
      </p:sp>
      <p:pic>
        <p:nvPicPr>
          <p:cNvPr id="18" name="2 Imagen" descr="Resultado de imagen para unachi logo">
            <a:extLst>
              <a:ext uri="{FF2B5EF4-FFF2-40B4-BE49-F238E27FC236}">
                <a16:creationId xmlns:a16="http://schemas.microsoft.com/office/drawing/2014/main" id="{66F4E723-504A-4310-8956-6AB5AC6A3674}"/>
              </a:ext>
            </a:extLst>
          </p:cNvPr>
          <p:cNvPicPr/>
          <p:nvPr/>
        </p:nvPicPr>
        <p:blipFill>
          <a:blip r:embed="rId9" cstate="print"/>
          <a:srcRect/>
          <a:stretch>
            <a:fillRect/>
          </a:stretch>
        </p:blipFill>
        <p:spPr bwMode="auto">
          <a:xfrm>
            <a:off x="10510588" y="5360824"/>
            <a:ext cx="1488338" cy="1462719"/>
          </a:xfrm>
          <a:prstGeom prst="rect">
            <a:avLst/>
          </a:prstGeom>
          <a:noFill/>
          <a:ln w="9525">
            <a:noFill/>
            <a:miter lim="800000"/>
            <a:headEnd/>
            <a:tailEnd/>
          </a:ln>
        </p:spPr>
      </p:pic>
      <p:pic>
        <p:nvPicPr>
          <p:cNvPr id="19" name="Picture 2" descr="Resultado de imagen para unachi logo">
            <a:extLst>
              <a:ext uri="{FF2B5EF4-FFF2-40B4-BE49-F238E27FC236}">
                <a16:creationId xmlns:a16="http://schemas.microsoft.com/office/drawing/2014/main" id="{3768C0B2-E6CE-43AA-96E3-BE15D8057FE4}"/>
              </a:ext>
            </a:extLst>
          </p:cNvPr>
          <p:cNvPicPr>
            <a:picLocks noChangeAspect="1" noChangeArrowheads="1"/>
          </p:cNvPicPr>
          <p:nvPr/>
        </p:nvPicPr>
        <p:blipFill>
          <a:blip r:embed="rId10" cstate="print"/>
          <a:srcRect/>
          <a:stretch>
            <a:fillRect/>
          </a:stretch>
        </p:blipFill>
        <p:spPr bwMode="auto">
          <a:xfrm>
            <a:off x="6077811" y="5238577"/>
            <a:ext cx="1488338" cy="1462718"/>
          </a:xfrm>
          <a:prstGeom prst="rect">
            <a:avLst/>
          </a:prstGeom>
          <a:noFill/>
        </p:spPr>
      </p:pic>
      <p:sp>
        <p:nvSpPr>
          <p:cNvPr id="20" name="Rectángulo 19">
            <a:hlinkClick r:id="rId11" action="ppaction://hlinksldjump"/>
            <a:extLst>
              <a:ext uri="{FF2B5EF4-FFF2-40B4-BE49-F238E27FC236}">
                <a16:creationId xmlns:a16="http://schemas.microsoft.com/office/drawing/2014/main" id="{30969F0F-DC02-4B57-87B6-62D5F45F4ECD}"/>
              </a:ext>
            </a:extLst>
          </p:cNvPr>
          <p:cNvSpPr/>
          <p:nvPr/>
        </p:nvSpPr>
        <p:spPr>
          <a:xfrm>
            <a:off x="157964" y="6092183"/>
            <a:ext cx="4899431" cy="612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GRACIAS</a:t>
            </a:r>
            <a:endParaRPr lang="es-PA"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74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4264FB-30BD-48D5-80B3-B173DE24A4D6}"/>
              </a:ext>
            </a:extLst>
          </p:cNvPr>
          <p:cNvSpPr txBox="1"/>
          <p:nvPr/>
        </p:nvSpPr>
        <p:spPr>
          <a:xfrm>
            <a:off x="1258957" y="477078"/>
            <a:ext cx="10071652" cy="5759975"/>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INTRODUCCIÒN</a:t>
            </a:r>
          </a:p>
          <a:p>
            <a:pPr algn="ctr"/>
            <a:endParaRPr lang="es-ES" dirty="0"/>
          </a:p>
          <a:p>
            <a:pPr algn="just">
              <a:lnSpc>
                <a:spcPct val="150000"/>
              </a:lnSpc>
            </a:pPr>
            <a:r>
              <a:rPr lang="es-ES" sz="2000" dirty="0">
                <a:latin typeface="Arial" panose="020B0604020202020204" pitchFamily="34" charset="0"/>
                <a:cs typeface="Arial" panose="020B0604020202020204" pitchFamily="34" charset="0"/>
              </a:rPr>
              <a:t>GPON (gigabit-capaz PON) la tecnología se basa en ITU-TG. $</a:t>
            </a:r>
            <a:r>
              <a:rPr lang="es-ES" sz="2000" dirty="0" err="1">
                <a:latin typeface="Arial" panose="020B0604020202020204" pitchFamily="34" charset="0"/>
                <a:cs typeface="Arial" panose="020B0604020202020204" pitchFamily="34" charset="0"/>
              </a:rPr>
              <a:t>number</a:t>
            </a:r>
            <a:r>
              <a:rPr lang="es-ES" sz="2000" dirty="0">
                <a:latin typeface="Arial" panose="020B0604020202020204" pitchFamily="34" charset="0"/>
                <a:cs typeface="Arial" panose="020B0604020202020204" pitchFamily="34" charset="0"/>
              </a:rPr>
              <a:t>. x nivel de la última generación de estándares pasiva óptica integrada de banda ancha, con gran ancho de banda, alta eficiencia, gran cobertura, ricos de interfaz de usuario y muchas otras ventajas, por mayoría de los operadores que la implementación de servicios de red de acceso Banda ancha, integrada la transformación de la tecnología ideal. GPON primero fue propuesto por la organización de la </a:t>
            </a:r>
            <a:r>
              <a:rPr lang="es-ES" sz="2000" dirty="0" err="1">
                <a:latin typeface="Arial" panose="020B0604020202020204" pitchFamily="34" charset="0"/>
                <a:cs typeface="Arial" panose="020B0604020202020204" pitchFamily="34" charset="0"/>
              </a:rPr>
              <a:t>Fsan</a:t>
            </a:r>
            <a:r>
              <a:rPr lang="es-ES" sz="2000" dirty="0">
                <a:latin typeface="Arial" panose="020B0604020202020204" pitchFamily="34" charset="0"/>
                <a:cs typeface="Arial" panose="020B0604020202020204" pitchFamily="34" charset="0"/>
              </a:rPr>
              <a:t> en septiembre de 2002 y ITU-T completó el desarrollo de la UIT-T 984.1 984.2 G. en marzo de 2003 y completó la normalización de los G. 984.3 en febrero de 2004 y junio. Así finalmente formó la familia estándar de </a:t>
            </a:r>
            <a:r>
              <a:rPr lang="es-ES" sz="2000" dirty="0" err="1">
                <a:latin typeface="Arial" panose="020B0604020202020204" pitchFamily="34" charset="0"/>
                <a:cs typeface="Arial" panose="020B0604020202020204" pitchFamily="34" charset="0"/>
              </a:rPr>
              <a:t>Gpon</a:t>
            </a:r>
            <a:r>
              <a:rPr lang="es-ES" sz="2000" dirty="0">
                <a:latin typeface="Arial" panose="020B0604020202020204" pitchFamily="34" charset="0"/>
                <a:cs typeface="Arial" panose="020B0604020202020204" pitchFamily="34" charset="0"/>
              </a:rPr>
              <a:t>.</a:t>
            </a:r>
          </a:p>
          <a:p>
            <a:pPr algn="just">
              <a:lnSpc>
                <a:spcPct val="150000"/>
              </a:lnSpc>
            </a:pPr>
            <a:r>
              <a:rPr lang="es-ES" sz="2000" dirty="0">
                <a:latin typeface="Arial" panose="020B0604020202020204" pitchFamily="34" charset="0"/>
                <a:cs typeface="Arial" panose="020B0604020202020204" pitchFamily="34" charset="0"/>
              </a:rPr>
              <a:t>Tecnología GPON que se originó en 1995 comenzaron a formar las normas técnicas de ATM, PON es la abreviatura del inglés "red óptica pasiva". </a:t>
            </a:r>
            <a:endParaRPr lang="es-PA" sz="2000" dirty="0">
              <a:latin typeface="Arial" panose="020B0604020202020204" pitchFamily="34" charset="0"/>
              <a:cs typeface="Arial" panose="020B0604020202020204" pitchFamily="34" charset="0"/>
            </a:endParaRPr>
          </a:p>
        </p:txBody>
      </p:sp>
      <p:sp>
        <p:nvSpPr>
          <p:cNvPr id="6" name="Botón de acción: ir hacia atrás o anterior 5">
            <a:hlinkClick r:id="rId2" action="ppaction://hlinksldjump" highlightClick="1"/>
            <a:extLst>
              <a:ext uri="{FF2B5EF4-FFF2-40B4-BE49-F238E27FC236}">
                <a16:creationId xmlns:a16="http://schemas.microsoft.com/office/drawing/2014/main" id="{83512F29-38AA-4DCE-96E3-1C0199803DD9}"/>
              </a:ext>
            </a:extLst>
          </p:cNvPr>
          <p:cNvSpPr/>
          <p:nvPr/>
        </p:nvSpPr>
        <p:spPr>
          <a:xfrm>
            <a:off x="11171583" y="6019800"/>
            <a:ext cx="914400" cy="7222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6663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7D48496-D468-43EF-9866-0BDF2C51A2B9}"/>
              </a:ext>
            </a:extLst>
          </p:cNvPr>
          <p:cNvSpPr txBox="1"/>
          <p:nvPr/>
        </p:nvSpPr>
        <p:spPr>
          <a:xfrm>
            <a:off x="715617" y="596348"/>
            <a:ext cx="10972800" cy="5858014"/>
          </a:xfrm>
          <a:prstGeom prst="rect">
            <a:avLst/>
          </a:prstGeom>
          <a:noFill/>
        </p:spPr>
        <p:txBody>
          <a:bodyPr wrap="square" rtlCol="0">
            <a:spAutoFit/>
          </a:bodyPr>
          <a:lstStyle/>
          <a:p>
            <a:pPr algn="ctr">
              <a:lnSpc>
                <a:spcPct val="150000"/>
              </a:lnSpc>
            </a:pPr>
            <a:r>
              <a:rPr lang="es-ES" dirty="0">
                <a:latin typeface="Arial" panose="020B0604020202020204" pitchFamily="34" charset="0"/>
                <a:cs typeface="Arial" panose="020B0604020202020204" pitchFamily="34" charset="0"/>
              </a:rPr>
              <a:t>CONCLUSIÒNES</a:t>
            </a:r>
          </a:p>
          <a:p>
            <a:pPr algn="ctr">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Las redes PON aumentan la calidad del servicio y simplifican el mantenimiento de la red, al ser inmunes a ruidos electromagnéticos, no propagar las descargas eléctricas procedentes de rayos. </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PON permite crecer a mayores tasas de transferencia superponiendo longitudes de onda adicionales. </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Las redes PON son una solución muy práctica y eficiente para los problemas que se presentan hoy en día en cuanto al ancho de banda y la calidad del servicio que se ofrece por parte de los proveedores de servicios. </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Una solución de redes PON es favorable para ambos lados, es decir, a los proveedores les favorece económicamente ya que al usar equipos y dispositivos pasivos los costos de mantenimiento y gestión se disminuyen, y al usuario lo beneficia entregándole un servicio mucho mejor y más rápido que con otras tecnologías de cable. </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En conclusión el retorno de la topología </a:t>
            </a:r>
            <a:r>
              <a:rPr lang="es-ES" dirty="0" err="1">
                <a:latin typeface="Arial" panose="020B0604020202020204" pitchFamily="34" charset="0"/>
                <a:cs typeface="Arial" panose="020B0604020202020204" pitchFamily="34" charset="0"/>
              </a:rPr>
              <a:t>FTTx</a:t>
            </a:r>
            <a:r>
              <a:rPr lang="es-ES" dirty="0">
                <a:latin typeface="Arial" panose="020B0604020202020204" pitchFamily="34" charset="0"/>
                <a:cs typeface="Arial" panose="020B0604020202020204" pitchFamily="34" charset="0"/>
              </a:rPr>
              <a:t> se realiza por medio del </a:t>
            </a:r>
            <a:r>
              <a:rPr lang="es-ES" dirty="0" err="1">
                <a:latin typeface="Arial" panose="020B0604020202020204" pitchFamily="34" charset="0"/>
                <a:cs typeface="Arial" panose="020B0604020202020204" pitchFamily="34" charset="0"/>
              </a:rPr>
              <a:t>Splitter</a:t>
            </a:r>
            <a:r>
              <a:rPr lang="es-ES" dirty="0">
                <a:latin typeface="Arial" panose="020B0604020202020204" pitchFamily="34" charset="0"/>
                <a:cs typeface="Arial" panose="020B0604020202020204" pitchFamily="34" charset="0"/>
              </a:rPr>
              <a:t>, pero sobre otro hilo de F.O de retorno.</a:t>
            </a:r>
            <a:endParaRPr lang="es-PA" dirty="0">
              <a:latin typeface="Arial" panose="020B0604020202020204" pitchFamily="34" charset="0"/>
              <a:cs typeface="Arial" panose="020B0604020202020204" pitchFamily="34" charset="0"/>
            </a:endParaRPr>
          </a:p>
        </p:txBody>
      </p:sp>
      <p:sp>
        <p:nvSpPr>
          <p:cNvPr id="5" name="Botón de acción: ir hacia atrás o anterior 4">
            <a:hlinkClick r:id="rId2" action="ppaction://hlinksldjump" highlightClick="1"/>
            <a:extLst>
              <a:ext uri="{FF2B5EF4-FFF2-40B4-BE49-F238E27FC236}">
                <a16:creationId xmlns:a16="http://schemas.microsoft.com/office/drawing/2014/main" id="{99B0ABA3-B0F3-4452-888D-F6643023692F}"/>
              </a:ext>
            </a:extLst>
          </p:cNvPr>
          <p:cNvSpPr/>
          <p:nvPr/>
        </p:nvSpPr>
        <p:spPr>
          <a:xfrm>
            <a:off x="11171583" y="6056243"/>
            <a:ext cx="927652" cy="67586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60969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81D9386-3C77-44E0-B26E-CB3BDA33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67" y="1572867"/>
            <a:ext cx="6533323" cy="3674994"/>
          </a:xfrm>
          <a:prstGeom prst="rect">
            <a:avLst/>
          </a:prstGeom>
        </p:spPr>
      </p:pic>
    </p:spTree>
    <p:extLst>
      <p:ext uri="{BB962C8B-B14F-4D97-AF65-F5344CB8AC3E}">
        <p14:creationId xmlns:p14="http://schemas.microsoft.com/office/powerpoint/2010/main" val="19962424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57</TotalTime>
  <Words>362</Words>
  <Application>Microsoft Office PowerPoint</Application>
  <PresentationFormat>Panorámica</PresentationFormat>
  <Paragraphs>37</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Century Gothic</vt:lpstr>
      <vt:lpstr>Wingdings 3</vt:lpstr>
      <vt:lpstr>Ion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dc:creator>
  <cp:lastModifiedBy>ALBER</cp:lastModifiedBy>
  <cp:revision>10</cp:revision>
  <dcterms:created xsi:type="dcterms:W3CDTF">2019-06-09T16:12:54Z</dcterms:created>
  <dcterms:modified xsi:type="dcterms:W3CDTF">2019-06-09T17:21:49Z</dcterms:modified>
</cp:coreProperties>
</file>