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1058863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373244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64637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831797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1505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3279133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919980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1721546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1981825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9D5EC05-7A97-4CA9-9243-274069C25203}" type="datetimeFigureOut">
              <a:rPr lang="es-PA" smtClean="0"/>
              <a:t>06/07/2019</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2494622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9D5EC05-7A97-4CA9-9243-274069C25203}" type="datetimeFigureOut">
              <a:rPr lang="es-PA" smtClean="0"/>
              <a:t>06/07/2019</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16720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9D5EC05-7A97-4CA9-9243-274069C25203}" type="datetimeFigureOut">
              <a:rPr lang="es-PA" smtClean="0"/>
              <a:t>06/07/2019</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366793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9D5EC05-7A97-4CA9-9243-274069C25203}" type="datetimeFigureOut">
              <a:rPr lang="es-PA" smtClean="0"/>
              <a:t>06/07/2019</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838873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D5EC05-7A97-4CA9-9243-274069C25203}" type="datetimeFigureOut">
              <a:rPr lang="es-PA" smtClean="0"/>
              <a:t>06/07/2019</a:t>
            </a:fld>
            <a:endParaRPr lang="es-PA"/>
          </a:p>
        </p:txBody>
      </p:sp>
      <p:sp>
        <p:nvSpPr>
          <p:cNvPr id="3" name="Footer Placeholder 2"/>
          <p:cNvSpPr>
            <a:spLocks noGrp="1"/>
          </p:cNvSpPr>
          <p:nvPr>
            <p:ph type="ftr" sz="quarter" idx="11"/>
          </p:nvPr>
        </p:nvSpPr>
        <p:spPr/>
        <p:txBody>
          <a:bodyPr/>
          <a:lstStyle/>
          <a:p>
            <a:endParaRPr lang="es-PA"/>
          </a:p>
        </p:txBody>
      </p:sp>
      <p:sp>
        <p:nvSpPr>
          <p:cNvPr id="4" name="Slide Number Placeholder 3"/>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17067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9D5EC05-7A97-4CA9-9243-274069C25203}" type="datetimeFigureOut">
              <a:rPr lang="es-PA" smtClean="0"/>
              <a:t>06/07/2019</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2328620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9D5EC05-7A97-4CA9-9243-274069C25203}" type="datetimeFigureOut">
              <a:rPr lang="es-PA" smtClean="0"/>
              <a:t>06/07/2019</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F4740E-26CB-4703-B7B8-835904296CEB}" type="slidenum">
              <a:rPr lang="es-PA" smtClean="0"/>
              <a:t>‹Nº›</a:t>
            </a:fld>
            <a:endParaRPr lang="es-PA"/>
          </a:p>
        </p:txBody>
      </p:sp>
    </p:spTree>
    <p:extLst>
      <p:ext uri="{BB962C8B-B14F-4D97-AF65-F5344CB8AC3E}">
        <p14:creationId xmlns:p14="http://schemas.microsoft.com/office/powerpoint/2010/main" val="1906129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9D5EC05-7A97-4CA9-9243-274069C25203}" type="datetimeFigureOut">
              <a:rPr lang="es-PA" smtClean="0"/>
              <a:t>06/07/2019</a:t>
            </a:fld>
            <a:endParaRPr lang="es-P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P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AF4740E-26CB-4703-B7B8-835904296CEB}" type="slidenum">
              <a:rPr lang="es-PA" smtClean="0"/>
              <a:t>‹Nº›</a:t>
            </a:fld>
            <a:endParaRPr lang="es-PA"/>
          </a:p>
        </p:txBody>
      </p:sp>
    </p:spTree>
    <p:extLst>
      <p:ext uri="{BB962C8B-B14F-4D97-AF65-F5344CB8AC3E}">
        <p14:creationId xmlns:p14="http://schemas.microsoft.com/office/powerpoint/2010/main" val="167910567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2.xml"/><Relationship Id="rId7" Type="http://schemas.openxmlformats.org/officeDocument/2006/relationships/hyperlink" Target="videoplayback.mp4" TargetMode="External"/><Relationship Id="rId2" Type="http://schemas.openxmlformats.org/officeDocument/2006/relationships/hyperlink" Target="Frases-de-reflexi&#243;n-de-vida-opt.jpg" TargetMode="External"/><Relationship Id="rId1" Type="http://schemas.openxmlformats.org/officeDocument/2006/relationships/slideLayout" Target="../slideLayouts/slideLayout1.xml"/><Relationship Id="rId6" Type="http://schemas.openxmlformats.org/officeDocument/2006/relationships/hyperlink" Target="reciclaje.ppt" TargetMode="External"/><Relationship Id="rId5" Type="http://schemas.openxmlformats.org/officeDocument/2006/relationships/hyperlink" Target="reciclaje.pdf" TargetMode="External"/><Relationship Id="rId10" Type="http://schemas.openxmlformats.org/officeDocument/2006/relationships/slide" Target="slide4.xml"/><Relationship Id="rId4" Type="http://schemas.openxmlformats.org/officeDocument/2006/relationships/hyperlink" Target="Que-es-reciclar.doc" TargetMode="Externa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hlinkClick r:id="rId2" action="ppaction://hlinkfile"/>
            <a:extLst>
              <a:ext uri="{FF2B5EF4-FFF2-40B4-BE49-F238E27FC236}">
                <a16:creationId xmlns:a16="http://schemas.microsoft.com/office/drawing/2014/main" id="{486015D4-90AD-4137-8091-0966008D2D80}"/>
              </a:ext>
            </a:extLst>
          </p:cNvPr>
          <p:cNvSpPr/>
          <p:nvPr/>
        </p:nvSpPr>
        <p:spPr>
          <a:xfrm>
            <a:off x="193074" y="175134"/>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REFLEXIÒN</a:t>
            </a:r>
            <a:endParaRPr lang="es-PA" sz="2400" b="1" dirty="0">
              <a:solidFill>
                <a:schemeClr val="tx1"/>
              </a:solidFill>
              <a:latin typeface="Arial" panose="020B0604020202020204" pitchFamily="34" charset="0"/>
              <a:cs typeface="Arial" panose="020B0604020202020204" pitchFamily="34" charset="0"/>
            </a:endParaRPr>
          </a:p>
        </p:txBody>
      </p:sp>
      <p:sp>
        <p:nvSpPr>
          <p:cNvPr id="11" name="Rectángulo 10">
            <a:hlinkClick r:id="rId3" action="ppaction://hlinksldjump"/>
            <a:extLst>
              <a:ext uri="{FF2B5EF4-FFF2-40B4-BE49-F238E27FC236}">
                <a16:creationId xmlns:a16="http://schemas.microsoft.com/office/drawing/2014/main" id="{4405E537-CF19-4A32-84F1-192BAFEB755E}"/>
              </a:ext>
            </a:extLst>
          </p:cNvPr>
          <p:cNvSpPr/>
          <p:nvPr/>
        </p:nvSpPr>
        <p:spPr>
          <a:xfrm>
            <a:off x="193073" y="1050447"/>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INTRODUCCIÒN</a:t>
            </a:r>
            <a:endParaRPr lang="es-PA" sz="2400" b="1" dirty="0">
              <a:solidFill>
                <a:schemeClr val="tx1"/>
              </a:solidFill>
              <a:latin typeface="Arial" panose="020B0604020202020204" pitchFamily="34" charset="0"/>
              <a:cs typeface="Arial" panose="020B0604020202020204" pitchFamily="34" charset="0"/>
            </a:endParaRPr>
          </a:p>
        </p:txBody>
      </p:sp>
      <p:sp>
        <p:nvSpPr>
          <p:cNvPr id="12" name="Rectángulo 11">
            <a:hlinkClick r:id="rId4" action="ppaction://hlinkfile"/>
            <a:extLst>
              <a:ext uri="{FF2B5EF4-FFF2-40B4-BE49-F238E27FC236}">
                <a16:creationId xmlns:a16="http://schemas.microsoft.com/office/drawing/2014/main" id="{F48E8C12-8CDD-4F66-8D1F-51A73DFC3834}"/>
              </a:ext>
            </a:extLst>
          </p:cNvPr>
          <p:cNvSpPr/>
          <p:nvPr/>
        </p:nvSpPr>
        <p:spPr>
          <a:xfrm>
            <a:off x="193069" y="1895589"/>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RECICLAJE.DOC</a:t>
            </a:r>
            <a:endParaRPr lang="es-PA" sz="2400" b="1" dirty="0">
              <a:solidFill>
                <a:schemeClr val="tx1"/>
              </a:solidFill>
              <a:latin typeface="Arial" panose="020B0604020202020204" pitchFamily="34" charset="0"/>
              <a:cs typeface="Arial" panose="020B0604020202020204" pitchFamily="34" charset="0"/>
            </a:endParaRPr>
          </a:p>
        </p:txBody>
      </p:sp>
      <p:sp>
        <p:nvSpPr>
          <p:cNvPr id="13" name="Rectángulo 12">
            <a:hlinkClick r:id="rId5" action="ppaction://hlinkfile"/>
            <a:extLst>
              <a:ext uri="{FF2B5EF4-FFF2-40B4-BE49-F238E27FC236}">
                <a16:creationId xmlns:a16="http://schemas.microsoft.com/office/drawing/2014/main" id="{82030F50-968D-4980-9B42-687543502B38}"/>
              </a:ext>
            </a:extLst>
          </p:cNvPr>
          <p:cNvSpPr/>
          <p:nvPr/>
        </p:nvSpPr>
        <p:spPr>
          <a:xfrm>
            <a:off x="193069" y="2732676"/>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RECICLAJE</a:t>
            </a:r>
            <a:r>
              <a:rPr lang="es-ES" sz="2400" b="1" dirty="0">
                <a:solidFill>
                  <a:schemeClr val="tx1"/>
                </a:solidFill>
                <a:latin typeface="Arial" panose="020B0604020202020204" pitchFamily="34" charset="0"/>
                <a:cs typeface="Arial" panose="020B0604020202020204" pitchFamily="34" charset="0"/>
              </a:rPr>
              <a:t>.PDF</a:t>
            </a:r>
            <a:endParaRPr lang="es-PA" sz="2400" b="1" dirty="0">
              <a:solidFill>
                <a:schemeClr val="tx1"/>
              </a:solidFill>
              <a:latin typeface="Arial" panose="020B0604020202020204" pitchFamily="34" charset="0"/>
              <a:cs typeface="Arial" panose="020B0604020202020204" pitchFamily="34" charset="0"/>
            </a:endParaRPr>
          </a:p>
        </p:txBody>
      </p:sp>
      <p:sp>
        <p:nvSpPr>
          <p:cNvPr id="14" name="Rectángulo 13">
            <a:hlinkClick r:id="rId6" action="ppaction://hlinkpres?slideindex=1&amp;slidetitle="/>
            <a:extLst>
              <a:ext uri="{FF2B5EF4-FFF2-40B4-BE49-F238E27FC236}">
                <a16:creationId xmlns:a16="http://schemas.microsoft.com/office/drawing/2014/main" id="{98D7788B-1932-4F27-9205-F8EB847AA208}"/>
              </a:ext>
            </a:extLst>
          </p:cNvPr>
          <p:cNvSpPr/>
          <p:nvPr/>
        </p:nvSpPr>
        <p:spPr>
          <a:xfrm>
            <a:off x="193069" y="3602249"/>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RECICLAJE</a:t>
            </a:r>
            <a:r>
              <a:rPr lang="es-ES" sz="2400" b="1" dirty="0">
                <a:solidFill>
                  <a:schemeClr val="tx1"/>
                </a:solidFill>
                <a:latin typeface="Arial" panose="020B0604020202020204" pitchFamily="34" charset="0"/>
                <a:cs typeface="Arial" panose="020B0604020202020204" pitchFamily="34" charset="0"/>
              </a:rPr>
              <a:t>.PPT</a:t>
            </a:r>
            <a:endParaRPr lang="es-PA" sz="2400" b="1" dirty="0">
              <a:solidFill>
                <a:schemeClr val="tx1"/>
              </a:solidFill>
              <a:latin typeface="Arial" panose="020B0604020202020204" pitchFamily="34" charset="0"/>
              <a:cs typeface="Arial" panose="020B0604020202020204" pitchFamily="34" charset="0"/>
            </a:endParaRPr>
          </a:p>
        </p:txBody>
      </p:sp>
      <p:sp>
        <p:nvSpPr>
          <p:cNvPr id="15" name="Rectángulo 14">
            <a:hlinkClick r:id="rId7" action="ppaction://hlinkfile"/>
            <a:extLst>
              <a:ext uri="{FF2B5EF4-FFF2-40B4-BE49-F238E27FC236}">
                <a16:creationId xmlns:a16="http://schemas.microsoft.com/office/drawing/2014/main" id="{8F56AC21-90CC-43BF-8240-5156F41E5271}"/>
              </a:ext>
            </a:extLst>
          </p:cNvPr>
          <p:cNvSpPr/>
          <p:nvPr/>
        </p:nvSpPr>
        <p:spPr>
          <a:xfrm>
            <a:off x="193069" y="4471822"/>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VIDEO</a:t>
            </a:r>
            <a:endParaRPr lang="es-PA" sz="2400" b="1" dirty="0">
              <a:solidFill>
                <a:schemeClr val="tx1"/>
              </a:solidFill>
              <a:latin typeface="Arial" panose="020B0604020202020204" pitchFamily="34" charset="0"/>
              <a:cs typeface="Arial" panose="020B0604020202020204" pitchFamily="34" charset="0"/>
            </a:endParaRPr>
          </a:p>
        </p:txBody>
      </p:sp>
      <p:sp>
        <p:nvSpPr>
          <p:cNvPr id="16" name="Rectángulo 15">
            <a:hlinkClick r:id="rId8" action="ppaction://hlinksldjump"/>
            <a:extLst>
              <a:ext uri="{FF2B5EF4-FFF2-40B4-BE49-F238E27FC236}">
                <a16:creationId xmlns:a16="http://schemas.microsoft.com/office/drawing/2014/main" id="{CBD3EFB8-4FAA-46A2-9FC5-C6E640D1BB13}"/>
              </a:ext>
            </a:extLst>
          </p:cNvPr>
          <p:cNvSpPr/>
          <p:nvPr/>
        </p:nvSpPr>
        <p:spPr>
          <a:xfrm>
            <a:off x="193069" y="5328202"/>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CONCLUSIÒN</a:t>
            </a:r>
            <a:endParaRPr lang="es-PA" sz="2400" b="1" dirty="0">
              <a:solidFill>
                <a:schemeClr val="tx1"/>
              </a:solidFill>
              <a:latin typeface="Arial" panose="020B0604020202020204" pitchFamily="34" charset="0"/>
              <a:cs typeface="Arial" panose="020B0604020202020204" pitchFamily="34" charset="0"/>
            </a:endParaRPr>
          </a:p>
        </p:txBody>
      </p:sp>
      <p:sp>
        <p:nvSpPr>
          <p:cNvPr id="17" name="CuadroTexto 16">
            <a:extLst>
              <a:ext uri="{FF2B5EF4-FFF2-40B4-BE49-F238E27FC236}">
                <a16:creationId xmlns:a16="http://schemas.microsoft.com/office/drawing/2014/main" id="{B2D13716-7157-4E53-8C25-7873A55EEE5F}"/>
              </a:ext>
            </a:extLst>
          </p:cNvPr>
          <p:cNvSpPr txBox="1"/>
          <p:nvPr/>
        </p:nvSpPr>
        <p:spPr>
          <a:xfrm>
            <a:off x="5486400" y="337625"/>
            <a:ext cx="6512526" cy="5909310"/>
          </a:xfrm>
          <a:prstGeom prst="rect">
            <a:avLst/>
          </a:prstGeom>
          <a:noFill/>
        </p:spPr>
        <p:txBody>
          <a:bodyPr wrap="square" rtlCol="0">
            <a:spAutoFit/>
          </a:bodyPr>
          <a:lstStyle/>
          <a:p>
            <a:pPr algn="ctr"/>
            <a:r>
              <a:rPr lang="es-PA" b="1" dirty="0">
                <a:latin typeface="Arial" panose="020B0604020202020204" pitchFamily="34" charset="0"/>
                <a:cs typeface="Arial" panose="020B0604020202020204" pitchFamily="34" charset="0"/>
              </a:rPr>
              <a:t>UNIVERSIDAD AUTÓNOMA DE CHIRIQUÍ</a:t>
            </a:r>
          </a:p>
          <a:p>
            <a:pPr algn="ctr"/>
            <a:r>
              <a:rPr lang="es-PA" b="1" dirty="0">
                <a:latin typeface="Arial" panose="020B0604020202020204" pitchFamily="34" charset="0"/>
                <a:cs typeface="Arial" panose="020B0604020202020204" pitchFamily="34" charset="0"/>
              </a:rPr>
              <a:t>EXTENSIÒN DE BOQUETE</a:t>
            </a:r>
          </a:p>
          <a:p>
            <a:pPr algn="ctr"/>
            <a:r>
              <a:rPr lang="es-PA" b="1" dirty="0">
                <a:latin typeface="Arial" panose="020B0604020202020204" pitchFamily="34" charset="0"/>
                <a:cs typeface="Arial" panose="020B0604020202020204" pitchFamily="34" charset="0"/>
              </a:rPr>
              <a:t>FACULTAD DE EDUCACIÓN</a:t>
            </a:r>
          </a:p>
          <a:p>
            <a:pPr algn="ctr"/>
            <a:r>
              <a:rPr lang="es-PA" b="1" dirty="0">
                <a:latin typeface="Arial" panose="020B0604020202020204" pitchFamily="34" charset="0"/>
                <a:cs typeface="Arial" panose="020B0604020202020204" pitchFamily="34" charset="0"/>
              </a:rPr>
              <a:t>POSGRADO EN DOCENCIA SUPERIOR</a:t>
            </a:r>
          </a:p>
          <a:p>
            <a:pPr algn="ctr"/>
            <a:endParaRPr lang="es-PA" b="1" dirty="0">
              <a:latin typeface="Arial" panose="020B0604020202020204" pitchFamily="34" charset="0"/>
              <a:cs typeface="Arial" panose="020B0604020202020204" pitchFamily="34" charset="0"/>
            </a:endParaRPr>
          </a:p>
          <a:p>
            <a:pPr algn="ctr"/>
            <a:r>
              <a:rPr lang="es-PA" b="1" dirty="0">
                <a:latin typeface="Arial" panose="020B0604020202020204" pitchFamily="34" charset="0"/>
                <a:cs typeface="Arial" panose="020B0604020202020204" pitchFamily="34" charset="0"/>
              </a:rPr>
              <a:t>CURSO: PDS750 </a:t>
            </a:r>
          </a:p>
          <a:p>
            <a:pPr algn="ctr"/>
            <a:br>
              <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MX"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TEMA:</a:t>
            </a:r>
          </a:p>
          <a:p>
            <a:pPr algn="ctr"/>
            <a:endParaRPr lang="es-MX"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s-MX"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Reciclaje</a:t>
            </a:r>
            <a:br>
              <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INTEGRANTES:</a:t>
            </a:r>
          </a:p>
          <a:p>
            <a:pPr algn="ctr"/>
            <a:r>
              <a:rPr lang="es-PA" b="1" dirty="0" err="1">
                <a:latin typeface="Arial" panose="020B0604020202020204" pitchFamily="34" charset="0"/>
                <a:cs typeface="Arial" panose="020B0604020202020204" pitchFamily="34" charset="0"/>
              </a:rPr>
              <a:t>Nuñez</a:t>
            </a:r>
            <a:r>
              <a:rPr lang="es-PA" b="1" dirty="0">
                <a:latin typeface="Arial" panose="020B0604020202020204" pitchFamily="34" charset="0"/>
                <a:cs typeface="Arial" panose="020B0604020202020204" pitchFamily="34" charset="0"/>
              </a:rPr>
              <a:t> Eddie,  4-781-782</a:t>
            </a:r>
          </a:p>
          <a:p>
            <a:pPr algn="ctr"/>
            <a:r>
              <a:rPr lang="es-PA" b="1" dirty="0">
                <a:latin typeface="Arial" panose="020B0604020202020204" pitchFamily="34" charset="0"/>
                <a:cs typeface="Arial" panose="020B0604020202020204" pitchFamily="34" charset="0"/>
              </a:rPr>
              <a:t>Quintero Jenny, 4-706-339 	</a:t>
            </a:r>
          </a:p>
          <a:p>
            <a:pPr algn="ctr"/>
            <a:br>
              <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FACILITADOR:</a:t>
            </a:r>
            <a:endParaRPr lang="es-PA" b="1" dirty="0">
              <a:latin typeface="Arial" panose="020B0604020202020204" pitchFamily="34" charset="0"/>
              <a:cs typeface="Arial" panose="020B0604020202020204" pitchFamily="34" charset="0"/>
            </a:endParaRPr>
          </a:p>
          <a:p>
            <a:pPr algn="ctr"/>
            <a:endParaRPr lang="es-PA" b="1" dirty="0">
              <a:latin typeface="Arial" panose="020B0604020202020204" pitchFamily="34" charset="0"/>
              <a:cs typeface="Arial" panose="020B0604020202020204" pitchFamily="34" charset="0"/>
            </a:endParaRPr>
          </a:p>
          <a:p>
            <a:pPr algn="ctr"/>
            <a:r>
              <a:rPr lang="es-PA" b="1" dirty="0">
                <a:latin typeface="Arial" panose="020B0604020202020204" pitchFamily="34" charset="0"/>
                <a:cs typeface="Arial" panose="020B0604020202020204" pitchFamily="34" charset="0"/>
              </a:rPr>
              <a:t> EDWARD CEDEÑO </a:t>
            </a:r>
          </a:p>
          <a:p>
            <a:pPr algn="ctr"/>
            <a:endPar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s-PA"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2019</a:t>
            </a:r>
            <a:endParaRPr lang="es-PA" b="1" dirty="0">
              <a:latin typeface="Arial" panose="020B0604020202020204" pitchFamily="34" charset="0"/>
              <a:cs typeface="Arial" panose="020B0604020202020204" pitchFamily="34" charset="0"/>
            </a:endParaRPr>
          </a:p>
          <a:p>
            <a:pPr algn="ctr"/>
            <a:endParaRPr lang="es-PA" dirty="0"/>
          </a:p>
        </p:txBody>
      </p:sp>
      <p:pic>
        <p:nvPicPr>
          <p:cNvPr id="19" name="Picture 2" descr="Resultado de imagen para unachi logo">
            <a:extLst>
              <a:ext uri="{FF2B5EF4-FFF2-40B4-BE49-F238E27FC236}">
                <a16:creationId xmlns:a16="http://schemas.microsoft.com/office/drawing/2014/main" id="{3768C0B2-E6CE-43AA-96E3-BE15D8057FE4}"/>
              </a:ext>
            </a:extLst>
          </p:cNvPr>
          <p:cNvPicPr>
            <a:picLocks noChangeAspect="1" noChangeArrowheads="1"/>
          </p:cNvPicPr>
          <p:nvPr/>
        </p:nvPicPr>
        <p:blipFill>
          <a:blip r:embed="rId9" cstate="print"/>
          <a:srcRect/>
          <a:stretch>
            <a:fillRect/>
          </a:stretch>
        </p:blipFill>
        <p:spPr bwMode="auto">
          <a:xfrm>
            <a:off x="10630761" y="5242122"/>
            <a:ext cx="1488338" cy="1462718"/>
          </a:xfrm>
          <a:prstGeom prst="rect">
            <a:avLst/>
          </a:prstGeom>
          <a:noFill/>
        </p:spPr>
      </p:pic>
      <p:sp>
        <p:nvSpPr>
          <p:cNvPr id="20" name="Rectángulo 19">
            <a:hlinkClick r:id="rId10" action="ppaction://hlinksldjump"/>
            <a:extLst>
              <a:ext uri="{FF2B5EF4-FFF2-40B4-BE49-F238E27FC236}">
                <a16:creationId xmlns:a16="http://schemas.microsoft.com/office/drawing/2014/main" id="{30969F0F-DC02-4B57-87B6-62D5F45F4ECD}"/>
              </a:ext>
            </a:extLst>
          </p:cNvPr>
          <p:cNvSpPr/>
          <p:nvPr/>
        </p:nvSpPr>
        <p:spPr>
          <a:xfrm>
            <a:off x="157964" y="6092183"/>
            <a:ext cx="4899431" cy="612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GRACIAS</a:t>
            </a:r>
            <a:endParaRPr lang="es-PA"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074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94264FB-30BD-48D5-80B3-B173DE24A4D6}"/>
              </a:ext>
            </a:extLst>
          </p:cNvPr>
          <p:cNvSpPr txBox="1"/>
          <p:nvPr/>
        </p:nvSpPr>
        <p:spPr>
          <a:xfrm>
            <a:off x="1258957" y="477078"/>
            <a:ext cx="10071652" cy="4061112"/>
          </a:xfrm>
          <a:prstGeom prst="rect">
            <a:avLst/>
          </a:prstGeom>
          <a:noFill/>
        </p:spPr>
        <p:txBody>
          <a:bodyPr wrap="square" rtlCol="0">
            <a:spAutoFit/>
          </a:bodyPr>
          <a:lstStyle/>
          <a:p>
            <a:pPr algn="ctr"/>
            <a:r>
              <a:rPr lang="es-ES" sz="2400" dirty="0">
                <a:latin typeface="Arial" panose="020B0604020202020204" pitchFamily="34" charset="0"/>
                <a:cs typeface="Arial" panose="020B0604020202020204" pitchFamily="34" charset="0"/>
              </a:rPr>
              <a:t>INTRODUCCIÒN</a:t>
            </a:r>
          </a:p>
          <a:p>
            <a:pPr algn="just">
              <a:lnSpc>
                <a:spcPct val="150000"/>
              </a:lnSpc>
            </a:pPr>
            <a:endParaRPr lang="es-ES" dirty="0"/>
          </a:p>
          <a:p>
            <a:pPr algn="just">
              <a:lnSpc>
                <a:spcPct val="150000"/>
              </a:lnSpc>
            </a:pPr>
            <a:r>
              <a:rPr lang="es-ES" sz="2000" dirty="0"/>
              <a:t>El </a:t>
            </a:r>
            <a:r>
              <a:rPr lang="es-ES" sz="2000" b="1" dirty="0"/>
              <a:t>reciclaje</a:t>
            </a:r>
            <a:r>
              <a:rPr lang="es-ES" sz="2000" dirty="0"/>
              <a:t> es un proceso cuyo objetivo es convertir desechos en nuevos productos o en materia prima para su posterior utilización. </a:t>
            </a:r>
          </a:p>
          <a:p>
            <a:pPr algn="just">
              <a:lnSpc>
                <a:spcPct val="150000"/>
              </a:lnSpc>
            </a:pPr>
            <a:r>
              <a:rPr lang="es-ES" sz="2000" dirty="0"/>
              <a:t>Gracias al reciclaje se previene el desuso de materiales potencialmente útiles, se reduce el consumo de nueva materia prima, además de reducir el uso de energía, la contaminación del aire (a través de la incineración) y del agua (a través de los vertederos), así como también disminuir las emisiones de gases de efecto invernadero en comparación con la producción de plásticos. </a:t>
            </a:r>
          </a:p>
        </p:txBody>
      </p:sp>
      <p:sp>
        <p:nvSpPr>
          <p:cNvPr id="6" name="Botón de acción: ir hacia atrás o anterior 5">
            <a:hlinkClick r:id="rId2" action="ppaction://hlinksldjump" highlightClick="1"/>
            <a:extLst>
              <a:ext uri="{FF2B5EF4-FFF2-40B4-BE49-F238E27FC236}">
                <a16:creationId xmlns:a16="http://schemas.microsoft.com/office/drawing/2014/main" id="{83512F29-38AA-4DCE-96E3-1C0199803DD9}"/>
              </a:ext>
            </a:extLst>
          </p:cNvPr>
          <p:cNvSpPr/>
          <p:nvPr/>
        </p:nvSpPr>
        <p:spPr>
          <a:xfrm>
            <a:off x="11171583" y="6019800"/>
            <a:ext cx="914400" cy="72224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6663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7D48496-D468-43EF-9866-0BDF2C51A2B9}"/>
              </a:ext>
            </a:extLst>
          </p:cNvPr>
          <p:cNvSpPr txBox="1"/>
          <p:nvPr/>
        </p:nvSpPr>
        <p:spPr>
          <a:xfrm>
            <a:off x="715617" y="596348"/>
            <a:ext cx="10972800" cy="3365024"/>
          </a:xfrm>
          <a:prstGeom prst="rect">
            <a:avLst/>
          </a:prstGeom>
          <a:noFill/>
        </p:spPr>
        <p:txBody>
          <a:bodyPr wrap="square" rtlCol="0">
            <a:spAutoFit/>
          </a:bodyPr>
          <a:lstStyle/>
          <a:p>
            <a:pPr algn="ctr">
              <a:lnSpc>
                <a:spcPct val="150000"/>
              </a:lnSpc>
            </a:pPr>
            <a:r>
              <a:rPr lang="es-ES" dirty="0">
                <a:latin typeface="Arial" panose="020B0604020202020204" pitchFamily="34" charset="0"/>
                <a:cs typeface="Arial" panose="020B0604020202020204" pitchFamily="34" charset="0"/>
              </a:rPr>
              <a:t>CONCLUSIÒNES</a:t>
            </a:r>
          </a:p>
          <a:p>
            <a:pPr algn="ctr">
              <a:lnSpc>
                <a:spcPct val="150000"/>
              </a:lnSpc>
            </a:pPr>
            <a:endParaRPr lang="es-ES" dirty="0">
              <a:latin typeface="Arial" panose="020B0604020202020204" pitchFamily="34" charset="0"/>
              <a:cs typeface="Arial" panose="020B0604020202020204" pitchFamily="34" charset="0"/>
            </a:endParaRPr>
          </a:p>
          <a:p>
            <a:pPr algn="just">
              <a:lnSpc>
                <a:spcPct val="150000"/>
              </a:lnSpc>
            </a:pPr>
            <a:r>
              <a:rPr lang="es-ES" dirty="0"/>
              <a:t>El reciclaje es muy importante para la preservación del medio ambiente. Cuando uno recicla se obtiene varias ventajas; con el reciclaje se evita el desperdicio de la materia prima y recursos no renovables, además se ahorra energía, se evita la contaminación. En conclusión el reciclaje es una practica muy importante para la conservación del medio ambiente reciclando se puede mejorar mucho la condición de nuestro planeta y tener un estilo de vida mejor. La gente que cree que no es necesario reciclar espero que no es necesario reciclar espero que lo piense de nuevo, pues cada uno debe contribuir con el planeta.</a:t>
            </a:r>
            <a:endParaRPr lang="es-PA" dirty="0">
              <a:latin typeface="Arial" panose="020B0604020202020204" pitchFamily="34" charset="0"/>
              <a:cs typeface="Arial" panose="020B0604020202020204" pitchFamily="34" charset="0"/>
            </a:endParaRPr>
          </a:p>
        </p:txBody>
      </p:sp>
      <p:sp>
        <p:nvSpPr>
          <p:cNvPr id="5" name="Botón de acción: ir hacia atrás o anterior 4">
            <a:hlinkClick r:id="rId2" action="ppaction://hlinksldjump" highlightClick="1"/>
            <a:extLst>
              <a:ext uri="{FF2B5EF4-FFF2-40B4-BE49-F238E27FC236}">
                <a16:creationId xmlns:a16="http://schemas.microsoft.com/office/drawing/2014/main" id="{99B0ABA3-B0F3-4452-888D-F6643023692F}"/>
              </a:ext>
            </a:extLst>
          </p:cNvPr>
          <p:cNvSpPr/>
          <p:nvPr/>
        </p:nvSpPr>
        <p:spPr>
          <a:xfrm>
            <a:off x="11171583" y="6056243"/>
            <a:ext cx="927652" cy="675861"/>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2609697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EA055F48-88C4-4E8C-8F9F-527959CE46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199624241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TotalTime>
  <Words>170</Words>
  <Application>Microsoft Office PowerPoint</Application>
  <PresentationFormat>Panorámica</PresentationFormat>
  <Paragraphs>31</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Trebuchet MS</vt:lpstr>
      <vt:lpstr>Wingdings 3</vt:lpstr>
      <vt:lpstr>Faceta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ALBER</dc:creator>
  <cp:lastModifiedBy>ALBER</cp:lastModifiedBy>
  <cp:revision>13</cp:revision>
  <dcterms:created xsi:type="dcterms:W3CDTF">2019-06-09T16:12:54Z</dcterms:created>
  <dcterms:modified xsi:type="dcterms:W3CDTF">2019-07-06T21:59:04Z</dcterms:modified>
</cp:coreProperties>
</file>