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1BB8D9-96A0-4C0B-A47A-D75A8DF299BE}" v="2" dt="2018-07-24T22:44:23.7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6" d="100"/>
          <a:sy n="126" d="100"/>
        </p:scale>
        <p:origin x="750"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e2d66ab24_2_10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80" name="Google Shape;80;g3e2d66ab24_2_10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db67d2ceb_2_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Google Shape;145;g3db67d2ceb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db67d2ceb_10_3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Google Shape;151;g3db67d2ceb_1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db67d2ceb_1_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Google Shape;158;g3db67d2ceb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e2d66ab24_2_9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cost to implement a BCMA system is estimated at $56,000 - $84,000 per BCMA enabled bed over a five year period. Although there is significant infrastructure investment, actual return on investment may appear as hard and soft cost benefits. </a:t>
            </a:r>
            <a:endParaRPr sz="1200">
              <a:latin typeface="Calibri"/>
              <a:ea typeface="Calibri"/>
              <a:cs typeface="Calibri"/>
              <a:sym typeface="Calibri"/>
            </a:endParaRPr>
          </a:p>
        </p:txBody>
      </p:sp>
      <p:sp>
        <p:nvSpPr>
          <p:cNvPr id="163" name="Google Shape;163;g3e2d66ab24_2_98: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db67d2ceb_8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Google Shape;173;g3db67d2ceb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a:solidFill>
                  <a:schemeClr val="dk1"/>
                </a:solidFill>
              </a:rPr>
              <a:t>It costs an average of $5992.00 for a daily stay in hospital in Canada.  It is estimated that a medication administration error could extend the length of stay of a patient in hospital by 4.6 days costing $27,562.20 per event.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e3e823e6a_0_2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Google Shape;181;g3e3e823e6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 This event could potentially cost the healthcare system an additional $27,563.00. Patient safety becomes a primary team focus  </a:t>
            </a:r>
            <a:endParaRPr dirty="0"/>
          </a:p>
          <a:p>
            <a:pPr marL="0" lvl="0" indent="0" rtl="0">
              <a:spcBef>
                <a:spcPts val="0"/>
              </a:spcBef>
              <a:spcAft>
                <a:spcPts val="0"/>
              </a:spcAft>
              <a:buNone/>
            </a:pPr>
            <a:r>
              <a:rPr lang="en" dirty="0"/>
              <a:t>It is unlikely that the resultant efficiencies would manifest themselves as simple budgetary savings.</a:t>
            </a:r>
            <a:endParaRPr dirty="0"/>
          </a:p>
          <a:p>
            <a:pPr marL="0" lvl="0" indent="0">
              <a:spcBef>
                <a:spcPts val="0"/>
              </a:spcBef>
              <a:spcAft>
                <a:spcPts val="0"/>
              </a:spcAft>
              <a:buNone/>
            </a:pPr>
            <a:r>
              <a:rPr lang="en" dirty="0"/>
              <a:t>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e3e823e6a_0_4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Google Shape;189;g3e3e823e6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90000"/>
              </a:lnSpc>
              <a:spcBef>
                <a:spcPts val="800"/>
              </a:spcBef>
              <a:spcAft>
                <a:spcPts val="0"/>
              </a:spcAft>
              <a:buNone/>
            </a:pPr>
            <a:r>
              <a:rPr lang="en" sz="1200" dirty="0">
                <a:solidFill>
                  <a:schemeClr val="dk1"/>
                </a:solidFill>
                <a:latin typeface="Times New Roman"/>
                <a:ea typeface="Times New Roman"/>
                <a:cs typeface="Times New Roman"/>
                <a:sym typeface="Times New Roman"/>
              </a:rPr>
              <a:t> Education Planning for the BCMA system training builds on the foundation of safety, but is specific to the final operational functionality of the planned system. Collaborative team effort amongst nursing,pharmacy, physicians and other healthcare team providers is reinforced during training. The Institute for safe patient medication practices Canada recommend three levels of training prior to and during go live stages of BCMA implementation.  </a:t>
            </a:r>
            <a:endParaRPr sz="1200" dirty="0">
              <a:solidFill>
                <a:schemeClr val="dk1"/>
              </a:solidFill>
              <a:latin typeface="Times New Roman"/>
              <a:ea typeface="Times New Roman"/>
              <a:cs typeface="Times New Roman"/>
              <a:sym typeface="Times New Roman"/>
            </a:endParaRPr>
          </a:p>
          <a:p>
            <a:pPr marL="0" lvl="0" indent="0" rtl="0">
              <a:lnSpc>
                <a:spcPct val="90000"/>
              </a:lnSpc>
              <a:spcBef>
                <a:spcPts val="800"/>
              </a:spcBef>
              <a:spcAft>
                <a:spcPts val="0"/>
              </a:spcAft>
              <a:buNone/>
            </a:pPr>
            <a:r>
              <a:rPr lang="en" sz="1200" b="1" dirty="0">
                <a:solidFill>
                  <a:schemeClr val="dk1"/>
                </a:solidFill>
                <a:latin typeface="Times New Roman"/>
                <a:ea typeface="Times New Roman"/>
                <a:cs typeface="Times New Roman"/>
                <a:sym typeface="Times New Roman"/>
              </a:rPr>
              <a:t>Basic Classroom training</a:t>
            </a:r>
            <a:r>
              <a:rPr lang="en" sz="1200" dirty="0">
                <a:solidFill>
                  <a:schemeClr val="dk1"/>
                </a:solidFill>
                <a:latin typeface="Times New Roman"/>
                <a:ea typeface="Times New Roman"/>
                <a:cs typeface="Times New Roman"/>
                <a:sym typeface="Times New Roman"/>
              </a:rPr>
              <a:t> for 4 hours where training leads trainees through multiple screens providing system functionality overview;communication methods with pharmacy staff, interruption of service procedures, major down-time issues, or other known potential site issues, change in hospital policy for med administration and patient identification such as charting in patient rooms, procedure for 5 rights, downtime procedures,</a:t>
            </a:r>
            <a:r>
              <a:rPr lang="en" dirty="0">
                <a:solidFill>
                  <a:srgbClr val="333333"/>
                </a:solidFill>
                <a:latin typeface="Times New Roman"/>
                <a:ea typeface="Times New Roman"/>
                <a:cs typeface="Times New Roman"/>
                <a:sym typeface="Times New Roman"/>
              </a:rPr>
              <a:t>explaining policies for allowing exceptions for bar-coding during medical or surgical emergencies.</a:t>
            </a:r>
            <a:endParaRPr dirty="0">
              <a:solidFill>
                <a:srgbClr val="333333"/>
              </a:solidFill>
              <a:latin typeface="Times New Roman"/>
              <a:ea typeface="Times New Roman"/>
              <a:cs typeface="Times New Roman"/>
              <a:sym typeface="Times New Roman"/>
            </a:endParaRPr>
          </a:p>
          <a:p>
            <a:pPr marL="0" lvl="0" indent="0" rtl="0">
              <a:lnSpc>
                <a:spcPct val="90000"/>
              </a:lnSpc>
              <a:spcBef>
                <a:spcPts val="800"/>
              </a:spcBef>
              <a:spcAft>
                <a:spcPts val="0"/>
              </a:spcAft>
              <a:buNone/>
            </a:pPr>
            <a:r>
              <a:rPr lang="en" b="1" dirty="0">
                <a:solidFill>
                  <a:srgbClr val="333333"/>
                </a:solidFill>
                <a:latin typeface="Times New Roman"/>
                <a:ea typeface="Times New Roman"/>
                <a:cs typeface="Times New Roman"/>
                <a:sym typeface="Times New Roman"/>
              </a:rPr>
              <a:t>Clinical Simulation Environment Training:</a:t>
            </a:r>
            <a:r>
              <a:rPr lang="en" sz="1200" dirty="0">
                <a:solidFill>
                  <a:schemeClr val="dk1"/>
                </a:solidFill>
                <a:latin typeface="Times New Roman"/>
                <a:ea typeface="Times New Roman"/>
                <a:cs typeface="Times New Roman"/>
                <a:sym typeface="Times New Roman"/>
              </a:rPr>
              <a:t>trainees are exposed to simulated clinical situations which reflect the clinical circumstances found in the surgical unit.  Examples may include medication “range” orders, “as required or prn” orders, “stat” orders, emergent care situations, This training provided the staff with an opportunity to test the system in a safe environment, where they would not cause an accidental adverse drug event.</a:t>
            </a:r>
            <a:endParaRPr sz="1200" dirty="0">
              <a:solidFill>
                <a:schemeClr val="dk1"/>
              </a:solidFill>
              <a:latin typeface="Times New Roman"/>
              <a:ea typeface="Times New Roman"/>
              <a:cs typeface="Times New Roman"/>
              <a:sym typeface="Times New Roman"/>
            </a:endParaRPr>
          </a:p>
          <a:p>
            <a:pPr marL="0" lvl="0" indent="0" rtl="0">
              <a:lnSpc>
                <a:spcPct val="90000"/>
              </a:lnSpc>
              <a:spcBef>
                <a:spcPts val="800"/>
              </a:spcBef>
              <a:spcAft>
                <a:spcPts val="0"/>
              </a:spcAft>
              <a:buNone/>
            </a:pPr>
            <a:r>
              <a:rPr lang="en" sz="1200" b="1" dirty="0">
                <a:solidFill>
                  <a:schemeClr val="dk1"/>
                </a:solidFill>
                <a:latin typeface="Times New Roman"/>
                <a:ea typeface="Times New Roman"/>
                <a:cs typeface="Times New Roman"/>
                <a:sym typeface="Times New Roman"/>
              </a:rPr>
              <a:t>Live Integration and mentoring by super users: </a:t>
            </a:r>
            <a:r>
              <a:rPr lang="en" sz="1200" dirty="0">
                <a:solidFill>
                  <a:srgbClr val="333333"/>
                </a:solidFill>
                <a:highlight>
                  <a:srgbClr val="FFFFFF"/>
                </a:highlight>
                <a:latin typeface="Times New Roman"/>
                <a:ea typeface="Times New Roman"/>
                <a:cs typeface="Times New Roman"/>
                <a:sym typeface="Times New Roman"/>
              </a:rPr>
              <a:t>A "Super User" is defined as a nurse, pharmacist, or other clinical staff member who has received extra training on the new BCMA system and has demonstrated the ability to provide peer-to-peer support during implementation. Presence of "superusers" and other support staff in the hospital unit is critical to successful roll-out and implementation of BCMA initially for 24 /7 for few days to a week and then taper to oncall support. Vendor support also initially 24/7 for  2-3 days, then taper to  oncall support.</a:t>
            </a:r>
            <a:endParaRPr sz="1200" dirty="0">
              <a:solidFill>
                <a:srgbClr val="333333"/>
              </a:solidFill>
              <a:highlight>
                <a:srgbClr val="FFFFFF"/>
              </a:highlight>
              <a:latin typeface="Times New Roman"/>
              <a:ea typeface="Times New Roman"/>
              <a:cs typeface="Times New Roman"/>
              <a:sym typeface="Times New Roman"/>
            </a:endParaRPr>
          </a:p>
          <a:p>
            <a:pPr marL="0" lvl="0" indent="0" rtl="0">
              <a:lnSpc>
                <a:spcPct val="90000"/>
              </a:lnSpc>
              <a:spcBef>
                <a:spcPts val="800"/>
              </a:spcBef>
              <a:spcAft>
                <a:spcPts val="0"/>
              </a:spcAft>
              <a:buNone/>
            </a:pPr>
            <a:r>
              <a:rPr lang="en" sz="1200" b="1" dirty="0">
                <a:solidFill>
                  <a:srgbClr val="333333"/>
                </a:solidFill>
                <a:highlight>
                  <a:srgbClr val="FFFFFF"/>
                </a:highlight>
                <a:latin typeface="Times New Roman"/>
                <a:ea typeface="Times New Roman"/>
                <a:cs typeface="Times New Roman"/>
                <a:sym typeface="Times New Roman"/>
              </a:rPr>
              <a:t>Cross Training:</a:t>
            </a:r>
            <a:r>
              <a:rPr lang="en" sz="1200" dirty="0">
                <a:solidFill>
                  <a:srgbClr val="333333"/>
                </a:solidFill>
                <a:highlight>
                  <a:srgbClr val="FFFFFF"/>
                </a:highlight>
                <a:latin typeface="Times New Roman"/>
                <a:ea typeface="Times New Roman"/>
                <a:cs typeface="Times New Roman"/>
                <a:sym typeface="Times New Roman"/>
              </a:rPr>
              <a:t> </a:t>
            </a:r>
            <a:r>
              <a:rPr lang="en" sz="1200" dirty="0">
                <a:solidFill>
                  <a:schemeClr val="dk1"/>
                </a:solidFill>
                <a:latin typeface="Times New Roman"/>
                <a:ea typeface="Times New Roman"/>
                <a:cs typeface="Times New Roman"/>
                <a:sym typeface="Times New Roman"/>
              </a:rPr>
              <a:t>To enhance the probability of long-term success of the project, multidisciplinary cross-training is essential, to increase the staff members understanding and competency in BCMA technology.During this training, pharmacists are cross-trained on nursing aspects of BCMA and nurses cross-trained on the pharmacy specific features. The user issues faced by both parties become highly visible as nurses observe pharmacy staff finishing medication orders and troubleshoot BCMA problem in the inpatient pharmacy and the pharmacists accompany nurses on the BCMA administration rounds,</a:t>
            </a:r>
            <a:endParaRPr sz="1200" dirty="0">
              <a:solidFill>
                <a:srgbClr val="333333"/>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e3e1c58b3_0_1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Google Shape;196;g3e3e1c58b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Decision making, planning and implementation can be expected to take 8 - 12 months. Attention to planning and preparation details can help to ensure system implementation success. Leadership teams should include staff in the process and gauge readiness for change. Staff education and ongoing support are key factors to creating a supportive organizational culture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e3e823e6a_14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Google Shape;204;g3e3e823e6a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err="1">
                <a:solidFill>
                  <a:srgbClr val="000000"/>
                </a:solidFill>
                <a:effectLst/>
                <a:latin typeface="Arial"/>
                <a:ea typeface="Arial"/>
                <a:cs typeface="Arial"/>
                <a:sym typeface="Arial"/>
              </a:rPr>
              <a:t>Privacy:computer</a:t>
            </a:r>
            <a:r>
              <a:rPr lang="en-US" sz="1100" b="0" i="0" u="none" strike="noStrike" cap="none" dirty="0">
                <a:solidFill>
                  <a:srgbClr val="000000"/>
                </a:solidFill>
                <a:effectLst/>
                <a:latin typeface="Arial"/>
                <a:ea typeface="Arial"/>
                <a:cs typeface="Arial"/>
                <a:sym typeface="Arial"/>
              </a:rPr>
              <a:t> on wheels (COWs) are not suitable for highly interruptive environments such as hospital environments (Ash, Berg, </a:t>
            </a:r>
            <a:r>
              <a:rPr lang="en-US" sz="1100" b="0" i="0" u="none" strike="noStrike" cap="none" dirty="0" err="1">
                <a:solidFill>
                  <a:srgbClr val="000000"/>
                </a:solidFill>
                <a:effectLst/>
                <a:latin typeface="Arial"/>
                <a:ea typeface="Arial"/>
                <a:cs typeface="Arial"/>
                <a:sym typeface="Arial"/>
              </a:rPr>
              <a:t>Coiera</a:t>
            </a:r>
            <a:r>
              <a:rPr lang="en-US" sz="1100" b="0" i="0" u="none" strike="noStrike" cap="none" dirty="0">
                <a:solidFill>
                  <a:srgbClr val="000000"/>
                </a:solidFill>
                <a:effectLst/>
                <a:latin typeface="Arial"/>
                <a:ea typeface="Arial"/>
                <a:cs typeface="Arial"/>
                <a:sym typeface="Arial"/>
              </a:rPr>
              <a:t>, 2004). There is a high chance for nurses to leave their computer screen signed on when working in multiple tasks in a hospital setting, allowing accessibility of personal patient information to other health care providers outside of the circle of care as well as to the public. </a:t>
            </a:r>
            <a:endParaRPr lang="en-US" b="0" dirty="0">
              <a:effectLst/>
            </a:endParaRPr>
          </a:p>
          <a:p>
            <a:pPr rtl="0"/>
            <a:r>
              <a:rPr lang="en-US" sz="1100" b="0" i="0" u="none" strike="noStrike" cap="none" dirty="0" err="1">
                <a:solidFill>
                  <a:srgbClr val="000000"/>
                </a:solidFill>
                <a:effectLst/>
                <a:latin typeface="Arial"/>
                <a:ea typeface="Arial"/>
                <a:cs typeface="Arial"/>
                <a:sym typeface="Arial"/>
              </a:rPr>
              <a:t>Security:threats</a:t>
            </a:r>
            <a:r>
              <a:rPr lang="en-US" sz="1100" b="0" i="0" u="none" strike="noStrike" cap="none" dirty="0">
                <a:solidFill>
                  <a:srgbClr val="000000"/>
                </a:solidFill>
                <a:effectLst/>
                <a:latin typeface="Arial"/>
                <a:ea typeface="Arial"/>
                <a:cs typeface="Arial"/>
                <a:sym typeface="Arial"/>
              </a:rPr>
              <a:t> to security includes sharing of passwords among employees, virus and spyware attacks to the system. Security issues may arise when data from BCMA software is transmitted across the facility’s informatics system through wireless Internet. To minimize these issues, the software within the BCMA application will comply with national standards for the security of electronic protected health information (e-PHI) and electronic exchange as established by HIPAA.</a:t>
            </a:r>
            <a:endParaRPr lang="en-US" b="0" dirty="0">
              <a:effectLst/>
            </a:endParaRPr>
          </a:p>
          <a:p>
            <a:pPr rtl="0"/>
            <a:r>
              <a:rPr lang="en-US" sz="1100" b="0" i="0" u="none" strike="noStrike" cap="none" dirty="0">
                <a:solidFill>
                  <a:srgbClr val="000000"/>
                </a:solidFill>
                <a:effectLst/>
                <a:latin typeface="Arial"/>
                <a:ea typeface="Arial"/>
                <a:cs typeface="Arial"/>
                <a:sym typeface="Arial"/>
              </a:rPr>
              <a:t>Ethical: Inappropriate access to health records is a threat to an individual’s privacy that can result in embarrassment and other harm. To preserve confidentiality and privacy with patient health information in electronic heath records, it is important to ensure, employees who have authorized access, called as “authorized users”, would only be allowed to access those files and information.</a:t>
            </a:r>
            <a:endParaRPr lang="en-US" b="0" dirty="0">
              <a:effectLst/>
            </a:endParaRPr>
          </a:p>
          <a:p>
            <a:pPr rtl="0"/>
            <a:r>
              <a:rPr lang="en-US" sz="1100" b="0" i="0" u="none" strike="noStrike" cap="none" dirty="0">
                <a:solidFill>
                  <a:srgbClr val="000000"/>
                </a:solidFill>
                <a:effectLst/>
                <a:latin typeface="Arial"/>
                <a:ea typeface="Arial"/>
                <a:cs typeface="Arial"/>
                <a:sym typeface="Arial"/>
              </a:rPr>
              <a:t>Social: Social issues, including non-compliance of staff members with the new BCMA system, may pose barriers to successful implementation  Establishing a collaborative MTD during the design and evaluation processes of the BCMA system will ensure that all users of the application will be represented and that the implementation of BCMA will enhance users’ workflow.</a:t>
            </a:r>
            <a:endParaRPr lang="en-US" b="0" dirty="0">
              <a:effectLst/>
            </a:endParaRPr>
          </a:p>
          <a:p>
            <a:pPr rtl="0"/>
            <a:r>
              <a:rPr lang="en-US" sz="1100" b="0" i="0" u="none" strike="noStrike" cap="none" dirty="0">
                <a:solidFill>
                  <a:srgbClr val="000000"/>
                </a:solidFill>
                <a:effectLst/>
                <a:latin typeface="Arial"/>
                <a:ea typeface="Arial"/>
                <a:cs typeface="Arial"/>
                <a:sym typeface="Arial"/>
              </a:rPr>
              <a:t>Ergonomics: Human factors principles and user centered design should be considered when designing, developing and implementing BCMA systems. Prompt attention and troubleshooting issues can help prevent the development of work-arounds by your team. Ergonomic issues, such as interruptions of nurse’s workflow because of lack of available workstation on wheels (WOW), may also contribute to non-compliance with the application.  WOWs will be readily available and set up to be user-friendly (e.g. placed in convenient locations) so as to minimize any disruption of a nurse’s workflow.</a:t>
            </a:r>
            <a:endParaRPr lang="en-US" b="0" dirty="0">
              <a:effectLst/>
            </a:endParaRPr>
          </a:p>
          <a:p>
            <a:pPr rtl="0"/>
            <a:r>
              <a:rPr lang="en-US" sz="1100" b="0" i="0" u="none" strike="noStrike" cap="none" dirty="0">
                <a:solidFill>
                  <a:srgbClr val="000000"/>
                </a:solidFill>
                <a:effectLst/>
                <a:latin typeface="Arial"/>
                <a:ea typeface="Arial"/>
                <a:cs typeface="Arial"/>
                <a:sym typeface="Arial"/>
              </a:rPr>
              <a:t>Economics: Significant </a:t>
            </a:r>
            <a:r>
              <a:rPr lang="en-US" sz="1100" b="0" i="0" u="none" strike="noStrike" cap="none" dirty="0" err="1">
                <a:solidFill>
                  <a:srgbClr val="000000"/>
                </a:solidFill>
                <a:effectLst/>
                <a:latin typeface="Arial"/>
                <a:ea typeface="Arial"/>
                <a:cs typeface="Arial"/>
                <a:sym typeface="Arial"/>
              </a:rPr>
              <a:t>inverstment</a:t>
            </a:r>
            <a:r>
              <a:rPr lang="en-US" sz="1100" b="0" i="0" u="none" strike="noStrike" cap="none" dirty="0">
                <a:solidFill>
                  <a:srgbClr val="000000"/>
                </a:solidFill>
                <a:effectLst/>
                <a:latin typeface="Arial"/>
                <a:ea typeface="Arial"/>
                <a:cs typeface="Arial"/>
                <a:sym typeface="Arial"/>
              </a:rPr>
              <a:t> for start-up cost, few million dollars are needed and hence proposal will be submitted by local hospital for provincial funding.</a:t>
            </a:r>
            <a:endParaRPr lang="en-US" b="0" dirty="0">
              <a:effectLst/>
            </a:endParaRPr>
          </a:p>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e3e1c58b3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Google Shape;212;g3e3e1c58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 change in any medication administration system is a multi-disciplinary process that requires all members of the healthcare team to make adjustments and thoughtfully plan for successful implementation. The evaluation process begins with leadership, technology, process and workflow. Followed by education and commitment to quality and safety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e3e823e6a_0_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Google Shape;89;g3e3e823e6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e3e823e6a_0_52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Google Shape;219;g3e3e823e6a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a:t>Successful change begins with a plan. Change management theories can help guide the process. The overriding lesson is that post-implementation satisfaction and system issue identification should be applied over a long period of time.  Provider surveys should not be a single event, and certainly not only immediately after implementation.  A longer term assessment, and reassessment, allows the planning team to deal with a variety of issues in a prioritized manner, always communicating to the affected providers.  These surveys, and related communications, signal important collaborative commitments to providers:  Communication channels are open for business.  Inter-disciplinary system cohesiveness and collaborations are working.   Users are valued.  Major safety or operational concerns will be identified before they become “latent errors”.  Subjective minor irritations, which have the potential to cloud overall user satisfaction or compliance, will be discussed.</a:t>
            </a:r>
            <a:endParaRPr/>
          </a:p>
          <a:p>
            <a:pPr marL="0" lvl="0" indent="0">
              <a:spcBef>
                <a:spcPts val="0"/>
              </a:spcBef>
              <a:spcAft>
                <a:spcPts val="0"/>
              </a:spcAft>
              <a:buNone/>
            </a:pPr>
            <a:r>
              <a:rPr lang="en"/>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e2d66ab24_2_14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3e2d66ab24_2_1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27" name="Google Shape;227;g3e2d66ab24_2_1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db67d2ceb_1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Google Shape;241;g3db67d2ceb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db67d2ceb_10_1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Google Shape;247;g3db67d2ceb_1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db67d2ceb_10_2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3" name="Google Shape;253;g3db67d2ceb_1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db67d2ceb_10_2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Google Shape;259;g3db67d2ceb_1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e3e823e6a_0_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Google Shape;95;g3e3e823e6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system development life cycle is used to guide the process for this proposal. Project teams can be more effective if they understand the expectations and outcomes of each phase of the system development.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e2db56d9d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Google Shape;103;g3e2db56d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e2db56d9d_0_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Google Shape;111;g3e2db56d9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100" b="0" i="0" u="none" strike="noStrike" cap="none" dirty="0">
                <a:solidFill>
                  <a:srgbClr val="000000"/>
                </a:solidFill>
                <a:effectLst/>
                <a:latin typeface="Arial"/>
                <a:ea typeface="Arial"/>
                <a:cs typeface="Arial"/>
                <a:sym typeface="Arial"/>
              </a:rPr>
              <a:t>Health care information technology has been publicized as a promising strategy for preventing medication errors .  Bates (1995) identified that the administration phase of the medication-use process is the most error prone phase accounting for 34% of all errors originating in this phase. However, only less than 2% of medication administration errors are intercepted at the patient bedside, before reaching the patient . For this reason, BCMA along with CPOE have been deployed at hospitals  to intervene and prevent potential medication errors from occurring during the  medication administration phase . The above diagram represents  percentage of medication errors at different  phase of medication administration prior to and after implementing BCMA technology. Ordering errors  of all serious medication errors -39% with CPOE, there was 55 % reduction rate in ordering errors.</a:t>
            </a:r>
          </a:p>
          <a:p>
            <a:pPr marL="0" lvl="0" indent="0">
              <a:spcBef>
                <a:spcPts val="0"/>
              </a:spcBef>
              <a:spcAft>
                <a:spcPts val="0"/>
              </a:spcAft>
              <a:buNone/>
            </a:pPr>
            <a:r>
              <a:rPr lang="en-US" sz="1100" b="0" i="0" u="none" strike="noStrike" cap="none" dirty="0">
                <a:solidFill>
                  <a:srgbClr val="000000"/>
                </a:solidFill>
                <a:effectLst/>
                <a:latin typeface="Arial"/>
                <a:cs typeface="Arial"/>
                <a:sym typeface="Arial"/>
              </a:rPr>
              <a:t>Transcription errors 12% with </a:t>
            </a:r>
            <a:r>
              <a:rPr lang="en-US" sz="1100" b="0" i="0" u="none" strike="noStrike" cap="none" dirty="0" err="1">
                <a:solidFill>
                  <a:srgbClr val="000000"/>
                </a:solidFill>
                <a:effectLst/>
                <a:latin typeface="Arial"/>
                <a:cs typeface="Arial"/>
                <a:sym typeface="Arial"/>
              </a:rPr>
              <a:t>eMAR</a:t>
            </a:r>
            <a:r>
              <a:rPr lang="en-US" sz="1100" b="0" i="0" u="none" strike="noStrike" cap="none" dirty="0">
                <a:solidFill>
                  <a:srgbClr val="000000"/>
                </a:solidFill>
                <a:effectLst/>
                <a:latin typeface="Arial"/>
                <a:cs typeface="Arial"/>
                <a:sym typeface="Arial"/>
              </a:rPr>
              <a:t> 100% reduction rate. Dispensing errors 11%. With pharmacy bar-code scanning 67% reduction rate. Administration errors 38% with BCMA e-MAR 51% reduction rate thus supporting the positive effects of above HIT technologies in reducing overall medication errors.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db67d2ceb_1_3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Google Shape;118;g3db67d2ceb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dirty="0"/>
              <a:t>Dual versus single medication record system issue: </a:t>
            </a:r>
            <a:r>
              <a:rPr lang="en-US" sz="1100" b="0" i="0" u="none" strike="noStrike" cap="none" dirty="0">
                <a:solidFill>
                  <a:srgbClr val="000000"/>
                </a:solidFill>
                <a:effectLst/>
                <a:latin typeface="Arial"/>
                <a:ea typeface="Arial"/>
                <a:cs typeface="Arial"/>
                <a:sym typeface="Arial"/>
              </a:rPr>
              <a:t>The surgical unit in the local community hospital is currently using paper MAR (</a:t>
            </a:r>
            <a:r>
              <a:rPr lang="en-US" sz="1100" b="0" i="0" u="none" strike="noStrike" cap="none" dirty="0" err="1">
                <a:solidFill>
                  <a:srgbClr val="000000"/>
                </a:solidFill>
                <a:effectLst/>
                <a:latin typeface="Arial"/>
                <a:ea typeface="Arial"/>
                <a:cs typeface="Arial"/>
                <a:sym typeface="Arial"/>
              </a:rPr>
              <a:t>cMAR</a:t>
            </a:r>
            <a:r>
              <a:rPr lang="en-US" sz="1100" b="0" i="0" u="none" strike="noStrike" cap="none" dirty="0">
                <a:solidFill>
                  <a:srgbClr val="000000"/>
                </a:solidFill>
                <a:effectLst/>
                <a:latin typeface="Arial"/>
                <a:ea typeface="Arial"/>
                <a:cs typeface="Arial"/>
                <a:sym typeface="Arial"/>
              </a:rPr>
              <a:t>) to record medication administration. Dual medication system, </a:t>
            </a:r>
            <a:r>
              <a:rPr lang="en-US" sz="1100" b="0" i="0" u="none" strike="noStrike" cap="none" dirty="0" err="1">
                <a:solidFill>
                  <a:srgbClr val="000000"/>
                </a:solidFill>
                <a:effectLst/>
                <a:latin typeface="Arial"/>
                <a:ea typeface="Arial"/>
                <a:cs typeface="Arial"/>
                <a:sym typeface="Arial"/>
              </a:rPr>
              <a:t>ie</a:t>
            </a:r>
            <a:r>
              <a:rPr lang="en-US" sz="1100" b="0" i="0" u="none" strike="noStrike" cap="none" dirty="0">
                <a:solidFill>
                  <a:srgbClr val="000000"/>
                </a:solidFill>
                <a:effectLst/>
                <a:latin typeface="Arial"/>
                <a:ea typeface="Arial"/>
                <a:cs typeface="Arial"/>
                <a:sym typeface="Arial"/>
              </a:rPr>
              <a:t>., use of paper MAR in conjunction with electronic BCMA documentation increase the probability of medication errors and reduce nursing productivity. Moreover, paper MAR may </a:t>
            </a:r>
            <a:r>
              <a:rPr lang="en-CA" sz="1100" b="0" i="0" u="none" strike="noStrike" cap="none" dirty="0">
                <a:solidFill>
                  <a:srgbClr val="000000"/>
                </a:solidFill>
                <a:effectLst/>
                <a:latin typeface="Arial"/>
                <a:ea typeface="Arial"/>
                <a:cs typeface="Arial"/>
                <a:sym typeface="Arial"/>
              </a:rPr>
              <a:t>present threats to patient safety and confidentiality of patient health information because it can only be used by one person at a time, can be easily damaged and lost. </a:t>
            </a:r>
            <a:r>
              <a:rPr lang="en-US" sz="1100" b="0" i="0" u="none" strike="noStrike" cap="none" dirty="0">
                <a:solidFill>
                  <a:srgbClr val="000000"/>
                </a:solidFill>
                <a:effectLst/>
                <a:latin typeface="Arial"/>
                <a:ea typeface="Arial"/>
                <a:cs typeface="Arial"/>
                <a:sym typeface="Arial"/>
              </a:rPr>
              <a:t>This risk can be eliminated by discontinuing the use of paper MAR when the  BCMA- </a:t>
            </a:r>
            <a:r>
              <a:rPr lang="en-US" sz="1100" b="0" i="0" u="none" strike="noStrike" cap="none" dirty="0" err="1">
                <a:solidFill>
                  <a:srgbClr val="000000"/>
                </a:solidFill>
                <a:effectLst/>
                <a:latin typeface="Arial"/>
                <a:ea typeface="Arial"/>
                <a:cs typeface="Arial"/>
                <a:sym typeface="Arial"/>
              </a:rPr>
              <a:t>eMAR</a:t>
            </a:r>
            <a:r>
              <a:rPr lang="en-US" sz="1100" b="0" i="0" u="none" strike="noStrike" cap="none" dirty="0">
                <a:solidFill>
                  <a:srgbClr val="000000"/>
                </a:solidFill>
                <a:effectLst/>
                <a:latin typeface="Arial"/>
                <a:ea typeface="Arial"/>
                <a:cs typeface="Arial"/>
                <a:sym typeface="Arial"/>
              </a:rPr>
              <a:t> technology is implemented in the surgical unit. Also, the hospital is planning to implement CPOE in conjunction with the BCMA technology. With CPOE being implemented in conjunction with BCMA technology, such transcription errors could be reduced.</a:t>
            </a:r>
            <a:endParaRPr lang="en-US" b="0" dirty="0">
              <a:effectLst/>
            </a:endParaRPr>
          </a:p>
          <a:p>
            <a:br>
              <a:rPr lang="en-US" dirty="0"/>
            </a:br>
            <a:endParaRPr lang="en-CA"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r>
              <a:rPr lang="en-CA" sz="1100" b="0" i="0" u="none" strike="noStrike" cap="none" dirty="0">
                <a:solidFill>
                  <a:srgbClr val="000000"/>
                </a:solidFill>
                <a:effectLst/>
                <a:latin typeface="Arial"/>
                <a:cs typeface="Arial"/>
                <a:sym typeface="Arial"/>
              </a:rPr>
              <a:t>Technology Placement and usability issues:  </a:t>
            </a:r>
            <a:r>
              <a:rPr lang="en-US" sz="1100" b="0" i="0" u="none" strike="noStrike" cap="none" dirty="0">
                <a:solidFill>
                  <a:srgbClr val="000000"/>
                </a:solidFill>
                <a:effectLst/>
                <a:latin typeface="Arial"/>
                <a:ea typeface="Arial"/>
                <a:cs typeface="Arial"/>
                <a:sym typeface="Arial"/>
              </a:rPr>
              <a:t>The med COWs are not integrated to the bar coding technology that allows for scanning yet. Also the nurses would not be able to take the med COW into patient rooms when administering medications, leading to potential errors in documentation of medication administration, outside of patient rooms. </a:t>
            </a:r>
            <a:r>
              <a:rPr lang="en-CA" sz="1100" b="0" i="0" u="none" strike="noStrike" cap="none" dirty="0">
                <a:solidFill>
                  <a:srgbClr val="000000"/>
                </a:solidFill>
                <a:effectLst/>
                <a:latin typeface="Arial"/>
                <a:cs typeface="Arial"/>
                <a:sym typeface="Arial"/>
              </a:rPr>
              <a:t>lack of available computer on wheels and scanners. Proposal for purchasing the scanners will be sent by hospital</a:t>
            </a:r>
          </a:p>
          <a:p>
            <a:pPr rtl="0"/>
            <a:r>
              <a:rPr lang="en-US" sz="1100" b="0" i="0" u="none" strike="noStrike" cap="none" dirty="0">
                <a:solidFill>
                  <a:srgbClr val="000000"/>
                </a:solidFill>
                <a:effectLst/>
                <a:latin typeface="Arial"/>
                <a:ea typeface="Arial"/>
                <a:cs typeface="Arial"/>
                <a:sym typeface="Arial"/>
              </a:rPr>
              <a:t>The counter measure proposed for this risk is that the local community hospital prior to purchasing the scanners, should test scanners for compatibility and functionality with the actual bar codes that will be used in the community hospital (AHRQ, 2008). It is also important to consider the durability of patient wristbands and barcodes, because broken or unreadable codes and wristbands negate the benefits of the BCMA systems. The counter measure proposed is for the local community hospital to test the wristbands and barcodes prior to purchase and purchase only those that are durable enough to withstand the rigors of routine hospital use .</a:t>
            </a:r>
          </a:p>
          <a:p>
            <a:pPr rtl="0"/>
            <a:r>
              <a:rPr lang="en-US" sz="1100" b="0" i="0" u="none" strike="noStrike" cap="none" dirty="0">
                <a:solidFill>
                  <a:srgbClr val="000000"/>
                </a:solidFill>
                <a:effectLst/>
                <a:latin typeface="Arial"/>
                <a:cs typeface="Arial"/>
                <a:sym typeface="Arial"/>
              </a:rPr>
              <a:t>Policies for downtime issues has to be set up prior to BCMA implementation such as availability of paper forms for MD orders, paper MAR.</a:t>
            </a:r>
            <a:endParaRPr lang="en-US" b="0" dirty="0">
              <a:effectLst/>
            </a:endParaRPr>
          </a:p>
          <a:p>
            <a:pPr marL="158750" indent="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e2db56d9d_2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Google Shape;124;g3e2db56d9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hospital presently as  a cMar system in placed however, medication errors are still occuring. </a:t>
            </a:r>
            <a:r>
              <a:rPr lang="en" sz="1200">
                <a:solidFill>
                  <a:schemeClr val="dk1"/>
                </a:solidFill>
                <a:latin typeface="Calibri"/>
                <a:ea typeface="Calibri"/>
                <a:cs typeface="Calibri"/>
                <a:sym typeface="Calibri"/>
              </a:rPr>
              <a:t>The organization will have to make a request for proposal (such as this ) and approach Share Services West (group of hospitals) once the proposal is approved funded will be provided from the senior management who maintain budget control</a:t>
            </a:r>
            <a:endParaRPr sz="1200">
              <a:solidFill>
                <a:schemeClr val="dk1"/>
              </a:solidFill>
              <a:latin typeface="Calibri"/>
              <a:ea typeface="Calibri"/>
              <a:cs typeface="Calibri"/>
              <a:sym typeface="Calibri"/>
            </a:endParaRPr>
          </a:p>
          <a:p>
            <a:pPr marL="0" lvl="0" indent="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e3e823e6a_5_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Google Shape;130;g3e3e823e6a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e3e823e6a_0_53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Google Shape;138;g3e3e823e6a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Thanks Carmen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58" name="Google Shape;58;p14"/>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16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6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6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6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16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16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16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1600"/>
              </a:spcBef>
              <a:spcAft>
                <a:spcPts val="16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16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6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6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6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16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16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16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1600"/>
              </a:spcBef>
              <a:spcAft>
                <a:spcPts val="160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2" name="Google Shape;62;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
        <p:nvSpPr>
          <p:cNvPr id="63" name="Google Shape;63;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endParaRPr/>
          </a:p>
        </p:txBody>
      </p:sp>
      <p:sp>
        <p:nvSpPr>
          <p:cNvPr id="64" name="Google Shape;64;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chemeClr val="accent4"/>
        </a:solidFill>
        <a:effectLst/>
      </p:bgPr>
    </p:bg>
    <p:spTree>
      <p:nvGrpSpPr>
        <p:cNvPr id="1" name="Shape 65"/>
        <p:cNvGrpSpPr/>
        <p:nvPr/>
      </p:nvGrpSpPr>
      <p:grpSpPr>
        <a:xfrm>
          <a:off x="0" y="0"/>
          <a:ext cx="0" cy="0"/>
          <a:chOff x="0" y="0"/>
          <a:chExt cx="0" cy="0"/>
        </a:xfrm>
      </p:grpSpPr>
      <p:sp>
        <p:nvSpPr>
          <p:cNvPr id="66" name="Google Shape;66;p15"/>
          <p:cNvSpPr>
            <a:spLocks noGrp="1"/>
          </p:cNvSpPr>
          <p:nvPr>
            <p:ph type="pic" idx="2"/>
          </p:nvPr>
        </p:nvSpPr>
        <p:spPr>
          <a:xfrm>
            <a:off x="102394" y="102394"/>
            <a:ext cx="8113200" cy="4938600"/>
          </a:xfrm>
          <a:prstGeom prst="rect">
            <a:avLst/>
          </a:prstGeom>
          <a:noFill/>
          <a:ln>
            <a:noFill/>
          </a:ln>
        </p:spPr>
        <p:txBody>
          <a:bodyPr spcFirstLastPara="1" wrap="square" lIns="810000" tIns="0" rIns="0" bIns="0" anchor="ctr" anchorCtr="0"/>
          <a:lstStyle>
            <a:lvl1pPr marR="0" lvl="0" algn="l" rtl="0">
              <a:lnSpc>
                <a:spcPct val="90000"/>
              </a:lnSpc>
              <a:spcBef>
                <a:spcPts val="800"/>
              </a:spcBef>
              <a:spcAft>
                <a:spcPts val="0"/>
              </a:spcAft>
              <a:buClr>
                <a:schemeClr val="lt1"/>
              </a:buClr>
              <a:buSzPts val="2100"/>
              <a:buFont typeface="Arial"/>
              <a:buNone/>
              <a:defRPr sz="2100" b="0" i="1" u="none" strike="noStrike" cap="none">
                <a:solidFill>
                  <a:schemeClr val="lt1"/>
                </a:solidFill>
                <a:latin typeface="Times New Roman"/>
                <a:ea typeface="Times New Roman"/>
                <a:cs typeface="Times New Roman"/>
                <a:sym typeface="Times New Roman"/>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7" name="Google Shape;67;p15"/>
          <p:cNvSpPr/>
          <p:nvPr/>
        </p:nvSpPr>
        <p:spPr>
          <a:xfrm rot="5400000">
            <a:off x="3617595" y="443044"/>
            <a:ext cx="4938600" cy="4257300"/>
          </a:xfrm>
          <a:prstGeom prst="rect">
            <a:avLst/>
          </a:prstGeom>
          <a:solidFill>
            <a:schemeClr val="dk1">
              <a:alpha val="6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68" name="Google Shape;68;p15"/>
          <p:cNvSpPr/>
          <p:nvPr/>
        </p:nvSpPr>
        <p:spPr>
          <a:xfrm rot="5400000">
            <a:off x="-2520506" y="2520600"/>
            <a:ext cx="5143500" cy="102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nvGrpSpPr>
          <p:cNvPr id="69" name="Google Shape;69;p15"/>
          <p:cNvGrpSpPr/>
          <p:nvPr/>
        </p:nvGrpSpPr>
        <p:grpSpPr>
          <a:xfrm>
            <a:off x="0" y="0"/>
            <a:ext cx="3958848" cy="5143481"/>
            <a:chOff x="0" y="0"/>
            <a:chExt cx="10954200" cy="6857975"/>
          </a:xfrm>
        </p:grpSpPr>
        <p:sp>
          <p:nvSpPr>
            <p:cNvPr id="70" name="Google Shape;70;p15"/>
            <p:cNvSpPr/>
            <p:nvPr/>
          </p:nvSpPr>
          <p:spPr>
            <a:xfrm>
              <a:off x="0" y="0"/>
              <a:ext cx="10954200" cy="136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71" name="Google Shape;71;p15"/>
            <p:cNvSpPr/>
            <p:nvPr/>
          </p:nvSpPr>
          <p:spPr>
            <a:xfrm>
              <a:off x="0" y="6721475"/>
              <a:ext cx="10954200" cy="136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sp>
        <p:nvSpPr>
          <p:cNvPr id="72" name="Google Shape;72;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r>
              <a:rPr lang="en"/>
              <a:t>page </a:t>
            </a:r>
            <a:fld id="{00000000-1234-1234-1234-123412341234}" type="slidenum">
              <a:rPr lang="en" b="1" i="1"/>
              <a:t>‹#›</a:t>
            </a:fld>
            <a:endParaRPr b="1" i="1"/>
          </a:p>
        </p:txBody>
      </p:sp>
      <p:sp>
        <p:nvSpPr>
          <p:cNvPr id="73" name="Google Shape;73;p15"/>
          <p:cNvSpPr txBox="1">
            <a:spLocks noGrp="1"/>
          </p:cNvSpPr>
          <p:nvPr>
            <p:ph type="ctrTitle"/>
          </p:nvPr>
        </p:nvSpPr>
        <p:spPr>
          <a:xfrm>
            <a:off x="4179783" y="2171012"/>
            <a:ext cx="3814200" cy="1402500"/>
          </a:xfrm>
          <a:prstGeom prst="rect">
            <a:avLst/>
          </a:prstGeom>
          <a:noFill/>
          <a:ln>
            <a:noFill/>
          </a:ln>
        </p:spPr>
        <p:txBody>
          <a:bodyPr spcFirstLastPara="1" wrap="square" lIns="68575" tIns="34275" rIns="68575" bIns="34275" anchor="b" anchorCtr="0"/>
          <a:lstStyle>
            <a:lvl1pPr marR="0" lvl="0" algn="r" rtl="0">
              <a:lnSpc>
                <a:spcPct val="90000"/>
              </a:lnSpc>
              <a:spcBef>
                <a:spcPts val="0"/>
              </a:spcBef>
              <a:spcAft>
                <a:spcPts val="0"/>
              </a:spcAft>
              <a:buClr>
                <a:schemeClr val="lt1"/>
              </a:buClr>
              <a:buSzPts val="5000"/>
              <a:buFont typeface="Calibri"/>
              <a:buNone/>
              <a:defRPr sz="5000" b="0" i="0" u="none" strike="noStrike" cap="none">
                <a:solidFill>
                  <a:schemeClr val="lt1"/>
                </a:solidFill>
                <a:latin typeface="Calibri"/>
                <a:ea typeface="Calibri"/>
                <a:cs typeface="Calibri"/>
                <a:sym typeface="Calibri"/>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74" name="Google Shape;74;p15"/>
          <p:cNvSpPr txBox="1">
            <a:spLocks noGrp="1"/>
          </p:cNvSpPr>
          <p:nvPr>
            <p:ph type="subTitle" idx="1"/>
          </p:nvPr>
        </p:nvSpPr>
        <p:spPr>
          <a:xfrm>
            <a:off x="4179783" y="3768790"/>
            <a:ext cx="3510900" cy="204000"/>
          </a:xfrm>
          <a:prstGeom prst="rect">
            <a:avLst/>
          </a:prstGeom>
          <a:noFill/>
          <a:ln>
            <a:noFill/>
          </a:ln>
        </p:spPr>
        <p:txBody>
          <a:bodyPr spcFirstLastPara="1" wrap="square" lIns="68575" tIns="34275" rIns="68575" bIns="34275" anchor="t" anchorCtr="0"/>
          <a:lstStyle>
            <a:lvl1pPr marR="0" lvl="0" algn="r"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R="0" lvl="1" algn="ctr" rtl="0">
              <a:lnSpc>
                <a:spcPct val="90000"/>
              </a:lnSpc>
              <a:spcBef>
                <a:spcPts val="16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16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16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16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16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16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16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1600"/>
              </a:spcBef>
              <a:spcAft>
                <a:spcPts val="160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5" name="Google Shape;75;p15"/>
          <p:cNvSpPr txBox="1">
            <a:spLocks noGrp="1"/>
          </p:cNvSpPr>
          <p:nvPr>
            <p:ph type="body" idx="3"/>
          </p:nvPr>
        </p:nvSpPr>
        <p:spPr>
          <a:xfrm>
            <a:off x="4179783" y="4073417"/>
            <a:ext cx="3510900" cy="189000"/>
          </a:xfrm>
          <a:prstGeom prst="rect">
            <a:avLst/>
          </a:prstGeom>
          <a:noFill/>
          <a:ln>
            <a:noFill/>
          </a:ln>
        </p:spPr>
        <p:txBody>
          <a:bodyPr spcFirstLastPara="1" wrap="square" lIns="68575" tIns="34275" rIns="68575" bIns="34275" anchor="t" anchorCtr="0"/>
          <a:lstStyle>
            <a:lvl1pPr marL="457200" marR="0" lvl="0" indent="-228600" algn="r"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16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6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6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6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6" name="Google Shape;76;p15"/>
          <p:cNvSpPr txBox="1">
            <a:spLocks noGrp="1"/>
          </p:cNvSpPr>
          <p:nvPr>
            <p:ph type="body" idx="4"/>
          </p:nvPr>
        </p:nvSpPr>
        <p:spPr>
          <a:xfrm>
            <a:off x="4179783" y="4363189"/>
            <a:ext cx="3510900" cy="189000"/>
          </a:xfrm>
          <a:prstGeom prst="rect">
            <a:avLst/>
          </a:prstGeom>
          <a:noFill/>
          <a:ln>
            <a:noFill/>
          </a:ln>
        </p:spPr>
        <p:txBody>
          <a:bodyPr spcFirstLastPara="1" wrap="square" lIns="68575" tIns="34275" rIns="68575" bIns="34275" anchor="t" anchorCtr="0"/>
          <a:lstStyle>
            <a:lvl1pPr marL="457200" marR="0" lvl="0" indent="-228600" algn="r"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7" name="Google Shape;77;p15"/>
          <p:cNvSpPr txBox="1">
            <a:spLocks noGrp="1"/>
          </p:cNvSpPr>
          <p:nvPr>
            <p:ph type="body" idx="5"/>
          </p:nvPr>
        </p:nvSpPr>
        <p:spPr>
          <a:xfrm>
            <a:off x="4179783" y="4652963"/>
            <a:ext cx="3512400" cy="189300"/>
          </a:xfrm>
          <a:prstGeom prst="rect">
            <a:avLst/>
          </a:prstGeom>
          <a:noFill/>
          <a:ln>
            <a:noFill/>
          </a:ln>
        </p:spPr>
        <p:txBody>
          <a:bodyPr spcFirstLastPara="1" wrap="square" lIns="68575" tIns="34275" rIns="68575" bIns="34275" anchor="t" anchorCtr="0"/>
          <a:lstStyle>
            <a:lvl1pPr marL="457200" marR="0" lvl="0" indent="-228600" algn="r" rtl="0">
              <a:lnSpc>
                <a:spcPct val="90000"/>
              </a:lnSpc>
              <a:spcBef>
                <a:spcPts val="8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lin ang="5400012" scaled="0"/>
        </a:gradFill>
        <a:effectLst/>
      </p:bgPr>
    </p:bg>
    <p:spTree>
      <p:nvGrpSpPr>
        <p:cNvPr id="1" name="Shape 81"/>
        <p:cNvGrpSpPr/>
        <p:nvPr/>
      </p:nvGrpSpPr>
      <p:grpSpPr>
        <a:xfrm>
          <a:off x="0" y="0"/>
          <a:ext cx="0" cy="0"/>
          <a:chOff x="0" y="0"/>
          <a:chExt cx="0" cy="0"/>
        </a:xfrm>
      </p:grpSpPr>
      <p:pic>
        <p:nvPicPr>
          <p:cNvPr id="82" name="Google Shape;82;p16"/>
          <p:cNvPicPr preferRelativeResize="0"/>
          <p:nvPr/>
        </p:nvPicPr>
        <p:blipFill>
          <a:blip r:embed="rId5">
            <a:alphaModFix/>
          </a:blip>
          <a:stretch>
            <a:fillRect/>
          </a:stretch>
        </p:blipFill>
        <p:spPr>
          <a:xfrm>
            <a:off x="1143100" y="1633400"/>
            <a:ext cx="6240650" cy="2459350"/>
          </a:xfrm>
          <a:prstGeom prst="rect">
            <a:avLst/>
          </a:prstGeom>
          <a:noFill/>
          <a:ln>
            <a:noFill/>
          </a:ln>
        </p:spPr>
      </p:pic>
      <p:sp>
        <p:nvSpPr>
          <p:cNvPr id="83" name="Google Shape;83;p16"/>
          <p:cNvSpPr txBox="1"/>
          <p:nvPr/>
        </p:nvSpPr>
        <p:spPr>
          <a:xfrm>
            <a:off x="1475375" y="189500"/>
            <a:ext cx="5471100" cy="1443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a:solidFill>
                  <a:srgbClr val="0000FF"/>
                </a:solidFill>
              </a:rPr>
              <a:t>               </a:t>
            </a:r>
            <a:r>
              <a:rPr lang="en" sz="3000" i="1">
                <a:solidFill>
                  <a:srgbClr val="0000FF"/>
                </a:solidFill>
              </a:rPr>
              <a:t>Bar Code Medication Administration: Patient Safety Initiative</a:t>
            </a:r>
            <a:endParaRPr sz="3000" i="1">
              <a:solidFill>
                <a:srgbClr val="0000FF"/>
              </a:solidFill>
            </a:endParaRPr>
          </a:p>
        </p:txBody>
      </p:sp>
      <p:sp>
        <p:nvSpPr>
          <p:cNvPr id="84" name="Google Shape;84;p16"/>
          <p:cNvSpPr txBox="1"/>
          <p:nvPr/>
        </p:nvSpPr>
        <p:spPr>
          <a:xfrm>
            <a:off x="1397375" y="4088000"/>
            <a:ext cx="5732100" cy="988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0000FF"/>
                </a:solidFill>
                <a:latin typeface="Calibri"/>
                <a:ea typeface="Calibri"/>
                <a:cs typeface="Calibri"/>
                <a:sym typeface="Calibri"/>
              </a:rPr>
              <a:t>Team 7 : Marlene Morrison, Shanthi Palaniappan &amp; Carmen Stronski</a:t>
            </a:r>
            <a:endParaRPr>
              <a:solidFill>
                <a:srgbClr val="0000FF"/>
              </a:solidFill>
              <a:latin typeface="Calibri"/>
              <a:ea typeface="Calibri"/>
              <a:cs typeface="Calibri"/>
              <a:sym typeface="Calibri"/>
            </a:endParaRPr>
          </a:p>
          <a:p>
            <a:pPr marL="0" lvl="0" indent="0">
              <a:spcBef>
                <a:spcPts val="0"/>
              </a:spcBef>
              <a:spcAft>
                <a:spcPts val="0"/>
              </a:spcAft>
              <a:buNone/>
            </a:pPr>
            <a:r>
              <a:rPr lang="en">
                <a:solidFill>
                  <a:srgbClr val="0000FF"/>
                </a:solidFill>
                <a:latin typeface="Calibri"/>
                <a:ea typeface="Calibri"/>
                <a:cs typeface="Calibri"/>
                <a:sym typeface="Calibri"/>
              </a:rPr>
              <a:t>                                      Athabasca University </a:t>
            </a:r>
            <a:endParaRPr>
              <a:solidFill>
                <a:srgbClr val="0000FF"/>
              </a:solidFill>
              <a:latin typeface="Calibri"/>
              <a:ea typeface="Calibri"/>
              <a:cs typeface="Calibri"/>
              <a:sym typeface="Calibri"/>
            </a:endParaRPr>
          </a:p>
          <a:p>
            <a:pPr marL="0" lvl="0" indent="0">
              <a:spcBef>
                <a:spcPts val="0"/>
              </a:spcBef>
              <a:spcAft>
                <a:spcPts val="0"/>
              </a:spcAft>
              <a:buNone/>
            </a:pPr>
            <a:r>
              <a:rPr lang="en">
                <a:solidFill>
                  <a:srgbClr val="0000FF"/>
                </a:solidFill>
                <a:latin typeface="Calibri"/>
                <a:ea typeface="Calibri"/>
                <a:cs typeface="Calibri"/>
                <a:sym typeface="Calibri"/>
              </a:rPr>
              <a:t>    MHST/NURS 602 Transforming Healthcare Through Informatics</a:t>
            </a:r>
            <a:endParaRPr>
              <a:solidFill>
                <a:srgbClr val="0000FF"/>
              </a:solidFill>
              <a:latin typeface="Calibri"/>
              <a:ea typeface="Calibri"/>
              <a:cs typeface="Calibri"/>
              <a:sym typeface="Calibri"/>
            </a:endParaRPr>
          </a:p>
          <a:p>
            <a:pPr marL="0" lvl="0" indent="0">
              <a:spcBef>
                <a:spcPts val="0"/>
              </a:spcBef>
              <a:spcAft>
                <a:spcPts val="0"/>
              </a:spcAft>
              <a:buNone/>
            </a:pPr>
            <a:r>
              <a:rPr lang="en">
                <a:solidFill>
                  <a:srgbClr val="0000FF"/>
                </a:solidFill>
                <a:latin typeface="Calibri"/>
                <a:ea typeface="Calibri"/>
                <a:cs typeface="Calibri"/>
                <a:sym typeface="Calibri"/>
              </a:rPr>
              <a:t>                                              July 24, 2018</a:t>
            </a:r>
            <a:endParaRPr>
              <a:latin typeface="Calibri"/>
              <a:ea typeface="Calibri"/>
              <a:cs typeface="Calibri"/>
              <a:sym typeface="Calibri"/>
            </a:endParaRPr>
          </a:p>
        </p:txBody>
      </p:sp>
      <p:sp>
        <p:nvSpPr>
          <p:cNvPr id="85" name="Google Shape;85;p16"/>
          <p:cNvSpPr txBox="1"/>
          <p:nvPr/>
        </p:nvSpPr>
        <p:spPr>
          <a:xfrm>
            <a:off x="1085875" y="81200"/>
            <a:ext cx="6488100" cy="712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1800">
              <a:latin typeface="Calibri"/>
              <a:ea typeface="Calibri"/>
              <a:cs typeface="Calibri"/>
              <a:sym typeface="Calibri"/>
            </a:endParaRPr>
          </a:p>
        </p:txBody>
      </p:sp>
      <p:sp>
        <p:nvSpPr>
          <p:cNvPr id="86" name="Google Shape;86;p16"/>
          <p:cNvSpPr txBox="1"/>
          <p:nvPr/>
        </p:nvSpPr>
        <p:spPr>
          <a:xfrm>
            <a:off x="5886775" y="3739800"/>
            <a:ext cx="1687200" cy="246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 </a:t>
            </a:r>
            <a:r>
              <a:rPr lang="en">
                <a:latin typeface="Calibri"/>
                <a:ea typeface="Calibri"/>
                <a:cs typeface="Calibri"/>
                <a:sym typeface="Calibri"/>
              </a:rPr>
              <a:t>(Zebra,n.d.)</a:t>
            </a:r>
            <a:endParaRPr>
              <a:latin typeface="Calibri"/>
              <a:ea typeface="Calibri"/>
              <a:cs typeface="Calibri"/>
              <a:sym typeface="Calibri"/>
            </a:endParaRPr>
          </a:p>
        </p:txBody>
      </p:sp>
      <p:pic>
        <p:nvPicPr>
          <p:cNvPr id="5" name="Audio 4">
            <a:hlinkClick r:id="" action="ppaction://media"/>
            <a:extLst>
              <a:ext uri="{FF2B5EF4-FFF2-40B4-BE49-F238E27FC236}">
                <a16:creationId xmlns:a16="http://schemas.microsoft.com/office/drawing/2014/main" id="{FA5F4845-2B29-48B7-A635-02AACA179D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145"/>
    </mc:Choice>
    <mc:Fallback xmlns="">
      <p:transition spd="slow" advTm="20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628650" y="273849"/>
            <a:ext cx="7886700" cy="841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          </a:t>
            </a:r>
            <a:r>
              <a:rPr lang="en" sz="3000">
                <a:latin typeface="Calibri"/>
                <a:ea typeface="Calibri"/>
                <a:cs typeface="Calibri"/>
                <a:sym typeface="Calibri"/>
              </a:rPr>
              <a:t>The Integration Engine ( BIZTalk)</a:t>
            </a:r>
            <a:endParaRPr sz="3000">
              <a:latin typeface="Calibri"/>
              <a:ea typeface="Calibri"/>
              <a:cs typeface="Calibri"/>
              <a:sym typeface="Calibri"/>
            </a:endParaRPr>
          </a:p>
        </p:txBody>
      </p:sp>
      <p:sp>
        <p:nvSpPr>
          <p:cNvPr id="148" name="Google Shape;148;p25"/>
          <p:cNvSpPr txBox="1"/>
          <p:nvPr/>
        </p:nvSpPr>
        <p:spPr>
          <a:xfrm>
            <a:off x="1024125" y="1048050"/>
            <a:ext cx="7672800" cy="3047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a:latin typeface="Calibri"/>
              <a:ea typeface="Calibri"/>
              <a:cs typeface="Calibri"/>
              <a:sym typeface="Calibri"/>
            </a:endParaRPr>
          </a:p>
          <a:p>
            <a:pPr marL="0" lvl="0" indent="0">
              <a:spcBef>
                <a:spcPts val="0"/>
              </a:spcBef>
              <a:spcAft>
                <a:spcPts val="0"/>
              </a:spcAft>
              <a:buNone/>
            </a:pPr>
            <a:r>
              <a:rPr lang="en" sz="2400">
                <a:latin typeface="Calibri"/>
                <a:ea typeface="Calibri"/>
                <a:cs typeface="Calibri"/>
                <a:sym typeface="Calibri"/>
              </a:rPr>
              <a:t>Bi-directional BIZTalk is the required interface to connect and allow communication between Swisslog and Meditech</a:t>
            </a:r>
            <a:endParaRPr sz="2400">
              <a:latin typeface="Calibri"/>
              <a:ea typeface="Calibri"/>
              <a:cs typeface="Calibri"/>
              <a:sym typeface="Calibri"/>
            </a:endParaRPr>
          </a:p>
          <a:p>
            <a:pPr marL="0" lvl="0" indent="0">
              <a:spcBef>
                <a:spcPts val="0"/>
              </a:spcBef>
              <a:spcAft>
                <a:spcPts val="0"/>
              </a:spcAft>
              <a:buNone/>
            </a:pPr>
            <a:endParaRPr sz="2400">
              <a:latin typeface="Calibri"/>
              <a:ea typeface="Calibri"/>
              <a:cs typeface="Calibri"/>
              <a:sym typeface="Calibri"/>
            </a:endParaRPr>
          </a:p>
          <a:p>
            <a:pPr marL="0" lvl="0" indent="0">
              <a:spcBef>
                <a:spcPts val="0"/>
              </a:spcBef>
              <a:spcAft>
                <a:spcPts val="0"/>
              </a:spcAft>
              <a:buNone/>
            </a:pPr>
            <a:r>
              <a:rPr lang="en" sz="2400">
                <a:latin typeface="Calibri"/>
                <a:ea typeface="Calibri"/>
                <a:cs typeface="Calibri"/>
                <a:sym typeface="Calibri"/>
              </a:rPr>
              <a:t>                                                    </a:t>
            </a:r>
            <a:r>
              <a:rPr lang="en" sz="1200">
                <a:latin typeface="Calibri"/>
                <a:ea typeface="Calibri"/>
                <a:cs typeface="Calibri"/>
                <a:sym typeface="Calibri"/>
              </a:rPr>
              <a:t> (Personal Communication,Peter Murphy, July,24th,2018)</a:t>
            </a:r>
            <a:endParaRPr sz="2400">
              <a:latin typeface="Calibri"/>
              <a:ea typeface="Calibri"/>
              <a:cs typeface="Calibri"/>
              <a:sym typeface="Calibri"/>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975"/>
    </mc:Choice>
    <mc:Fallback xmlns="">
      <p:transition spd="slow" advTm="36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Software</a:t>
            </a:r>
            <a:endParaRPr/>
          </a:p>
        </p:txBody>
      </p:sp>
      <p:sp>
        <p:nvSpPr>
          <p:cNvPr id="154" name="Google Shape;154;p26"/>
          <p:cNvSpPr txBox="1">
            <a:spLocks noGrp="1"/>
          </p:cNvSpPr>
          <p:nvPr>
            <p:ph type="body" idx="1"/>
          </p:nvPr>
        </p:nvSpPr>
        <p:spPr>
          <a:xfrm>
            <a:off x="311700" y="1152475"/>
            <a:ext cx="46905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Font typeface="Calibri"/>
              <a:buChar char="●"/>
            </a:pPr>
            <a:r>
              <a:rPr lang="en">
                <a:latin typeface="Calibri"/>
                <a:ea typeface="Calibri"/>
                <a:cs typeface="Calibri"/>
                <a:sym typeface="Calibri"/>
              </a:rPr>
              <a:t> A laptop equipped with Microsoft Windows, access to a wireless network and each equipped with a mouse.</a:t>
            </a:r>
            <a:endParaRPr>
              <a:latin typeface="Calibri"/>
              <a:ea typeface="Calibri"/>
              <a:cs typeface="Calibri"/>
              <a:sym typeface="Calibri"/>
            </a:endParaRPr>
          </a:p>
          <a:p>
            <a:pPr marL="457200" lvl="0" indent="-342900" rtl="0">
              <a:spcBef>
                <a:spcPts val="0"/>
              </a:spcBef>
              <a:spcAft>
                <a:spcPts val="0"/>
              </a:spcAft>
              <a:buSzPts val="1800"/>
              <a:buFont typeface="Calibri"/>
              <a:buChar char="●"/>
            </a:pPr>
            <a:r>
              <a:rPr lang="en">
                <a:latin typeface="Calibri"/>
                <a:ea typeface="Calibri"/>
                <a:cs typeface="Calibri"/>
                <a:sym typeface="Calibri"/>
              </a:rPr>
              <a:t>Meditech system with capability to support the BCMA system </a:t>
            </a:r>
            <a:r>
              <a:rPr lang="en" sz="1000">
                <a:latin typeface="Calibri"/>
                <a:ea typeface="Calibri"/>
                <a:cs typeface="Calibri"/>
                <a:sym typeface="Calibri"/>
              </a:rPr>
              <a:t>(About MEDITECH, n.d.)</a:t>
            </a:r>
            <a:endParaRPr sz="1000">
              <a:latin typeface="Calibri"/>
              <a:ea typeface="Calibri"/>
              <a:cs typeface="Calibri"/>
              <a:sym typeface="Calibri"/>
            </a:endParaRPr>
          </a:p>
          <a:p>
            <a:pPr marL="457200" lvl="0" indent="0" rtl="0">
              <a:spcBef>
                <a:spcPts val="1600"/>
              </a:spcBef>
              <a:spcAft>
                <a:spcPts val="0"/>
              </a:spcAft>
              <a:buNone/>
            </a:pPr>
            <a:endParaRPr sz="1000">
              <a:latin typeface="Calibri"/>
              <a:ea typeface="Calibri"/>
              <a:cs typeface="Calibri"/>
              <a:sym typeface="Calibri"/>
            </a:endParaRPr>
          </a:p>
          <a:p>
            <a:pPr marL="457200" lvl="0" indent="0">
              <a:spcBef>
                <a:spcPts val="1600"/>
              </a:spcBef>
              <a:spcAft>
                <a:spcPts val="1600"/>
              </a:spcAft>
              <a:buNone/>
            </a:pPr>
            <a:r>
              <a:rPr lang="en">
                <a:latin typeface="Calibri"/>
                <a:ea typeface="Calibri"/>
                <a:cs typeface="Calibri"/>
                <a:sym typeface="Calibri"/>
              </a:rPr>
              <a:t>A medication cart will be needed to store the patients’ medications </a:t>
            </a:r>
            <a:r>
              <a:rPr lang="en" sz="1000">
                <a:latin typeface="Calibri"/>
                <a:ea typeface="Calibri"/>
                <a:cs typeface="Calibri"/>
                <a:sym typeface="Calibri"/>
              </a:rPr>
              <a:t>(ASR Healthcare, 2018)</a:t>
            </a:r>
            <a:endParaRPr sz="1000">
              <a:latin typeface="Calibri"/>
              <a:ea typeface="Calibri"/>
              <a:cs typeface="Calibri"/>
              <a:sym typeface="Calibri"/>
            </a:endParaRPr>
          </a:p>
        </p:txBody>
      </p:sp>
      <p:pic>
        <p:nvPicPr>
          <p:cNvPr id="155" name="Google Shape;155;p26"/>
          <p:cNvPicPr preferRelativeResize="0"/>
          <p:nvPr/>
        </p:nvPicPr>
        <p:blipFill>
          <a:blip r:embed="rId5">
            <a:alphaModFix/>
          </a:blip>
          <a:stretch>
            <a:fillRect/>
          </a:stretch>
        </p:blipFill>
        <p:spPr>
          <a:xfrm>
            <a:off x="5116425" y="1152475"/>
            <a:ext cx="3850675" cy="3657150"/>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36"/>
    </mc:Choice>
    <mc:Fallback xmlns="">
      <p:transition spd="slow" advTm="45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59"/>
        <p:cNvGrpSpPr/>
        <p:nvPr/>
      </p:nvGrpSpPr>
      <p:grpSpPr>
        <a:xfrm>
          <a:off x="0" y="0"/>
          <a:ext cx="0" cy="0"/>
          <a:chOff x="0" y="0"/>
          <a:chExt cx="0" cy="0"/>
        </a:xfrm>
      </p:grpSpPr>
      <p:pic>
        <p:nvPicPr>
          <p:cNvPr id="160" name="Google Shape;160;p27"/>
          <p:cNvPicPr preferRelativeResize="0"/>
          <p:nvPr/>
        </p:nvPicPr>
        <p:blipFill>
          <a:blip r:embed="rId5">
            <a:alphaModFix/>
          </a:blip>
          <a:stretch>
            <a:fillRect/>
          </a:stretch>
        </p:blipFill>
        <p:spPr>
          <a:xfrm>
            <a:off x="762000" y="428625"/>
            <a:ext cx="7620000" cy="4286250"/>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604"/>
    </mc:Choice>
    <mc:Fallback xmlns="">
      <p:transition spd="slow" advTm="32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pic>
        <p:nvPicPr>
          <p:cNvPr id="165" name="Google Shape;165;p28" descr="Arial image of table with medical instruments, medicine, a clipboard, and other medical equipment"/>
          <p:cNvPicPr preferRelativeResize="0"/>
          <p:nvPr/>
        </p:nvPicPr>
        <p:blipFill rotWithShape="1">
          <a:blip r:embed="rId5">
            <a:alphaModFix/>
          </a:blip>
          <a:srcRect t="4571" b="4571"/>
          <a:stretch/>
        </p:blipFill>
        <p:spPr>
          <a:xfrm>
            <a:off x="637500" y="282875"/>
            <a:ext cx="3053177" cy="2027200"/>
          </a:xfrm>
          <a:prstGeom prst="rect">
            <a:avLst/>
          </a:prstGeom>
          <a:noFill/>
          <a:ln>
            <a:noFill/>
          </a:ln>
        </p:spPr>
      </p:pic>
      <p:sp>
        <p:nvSpPr>
          <p:cNvPr id="166" name="Google Shape;166;p28"/>
          <p:cNvSpPr txBox="1"/>
          <p:nvPr/>
        </p:nvSpPr>
        <p:spPr>
          <a:xfrm>
            <a:off x="1380625" y="1146000"/>
            <a:ext cx="866400" cy="126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7" name="Google Shape;167;p28"/>
          <p:cNvSpPr txBox="1"/>
          <p:nvPr/>
        </p:nvSpPr>
        <p:spPr>
          <a:xfrm>
            <a:off x="3934325" y="333875"/>
            <a:ext cx="5080200" cy="1046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a:latin typeface="Calibri"/>
                <a:ea typeface="Calibri"/>
                <a:cs typeface="Calibri"/>
                <a:sym typeface="Calibri"/>
              </a:rPr>
              <a:t>Economic Analysis</a:t>
            </a:r>
            <a:endParaRPr sz="3000">
              <a:latin typeface="Calibri"/>
              <a:ea typeface="Calibri"/>
              <a:cs typeface="Calibri"/>
              <a:sym typeface="Calibri"/>
            </a:endParaRPr>
          </a:p>
        </p:txBody>
      </p:sp>
      <p:sp>
        <p:nvSpPr>
          <p:cNvPr id="168" name="Google Shape;168;p28"/>
          <p:cNvSpPr txBox="1"/>
          <p:nvPr/>
        </p:nvSpPr>
        <p:spPr>
          <a:xfrm>
            <a:off x="637500" y="2377775"/>
            <a:ext cx="8130300" cy="2612400"/>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Font typeface="Calibri"/>
              <a:buChar char="●"/>
            </a:pPr>
            <a:r>
              <a:rPr lang="en" sz="2400">
                <a:latin typeface="Calibri"/>
                <a:ea typeface="Calibri"/>
                <a:cs typeface="Calibri"/>
                <a:sym typeface="Calibri"/>
              </a:rPr>
              <a:t>Estimated cost of a BCMA enabled bed is $56,000.00 - $84,000.00 over a 5 year period </a:t>
            </a:r>
            <a:endParaRPr sz="1000">
              <a:latin typeface="Calibri"/>
              <a:ea typeface="Calibri"/>
              <a:cs typeface="Calibri"/>
              <a:sym typeface="Calibri"/>
            </a:endParaRPr>
          </a:p>
          <a:p>
            <a:pPr marL="457200" lvl="0" indent="-381000" rtl="0">
              <a:spcBef>
                <a:spcPts val="0"/>
              </a:spcBef>
              <a:spcAft>
                <a:spcPts val="0"/>
              </a:spcAft>
              <a:buSzPts val="2400"/>
              <a:buFont typeface="Calibri"/>
              <a:buChar char="●"/>
            </a:pPr>
            <a:r>
              <a:rPr lang="en" sz="2400">
                <a:latin typeface="Calibri"/>
                <a:ea typeface="Calibri"/>
                <a:cs typeface="Calibri"/>
                <a:sym typeface="Calibri"/>
              </a:rPr>
              <a:t>Project investment is estimated at $1,800,000.00 </a:t>
            </a:r>
            <a:endParaRPr sz="2400">
              <a:latin typeface="Calibri"/>
              <a:ea typeface="Calibri"/>
              <a:cs typeface="Calibri"/>
              <a:sym typeface="Calibri"/>
            </a:endParaRPr>
          </a:p>
          <a:p>
            <a:pPr marL="457200" lvl="0" indent="-381000" rtl="0">
              <a:spcBef>
                <a:spcPts val="0"/>
              </a:spcBef>
              <a:spcAft>
                <a:spcPts val="0"/>
              </a:spcAft>
              <a:buSzPts val="2400"/>
              <a:buFont typeface="Calibri"/>
              <a:buChar char="●"/>
            </a:pPr>
            <a:r>
              <a:rPr lang="en" sz="2400">
                <a:latin typeface="Calibri"/>
                <a:ea typeface="Calibri"/>
                <a:cs typeface="Calibri"/>
                <a:sym typeface="Calibri"/>
              </a:rPr>
              <a:t>Existing infrastructure may influence project implementation costs</a:t>
            </a:r>
            <a:endParaRPr sz="2400">
              <a:latin typeface="Calibri"/>
              <a:ea typeface="Calibri"/>
              <a:cs typeface="Calibri"/>
              <a:sym typeface="Calibri"/>
            </a:endParaRPr>
          </a:p>
          <a:p>
            <a:pPr marL="457200" lvl="0" indent="0" algn="r" rtl="0">
              <a:spcBef>
                <a:spcPts val="0"/>
              </a:spcBef>
              <a:spcAft>
                <a:spcPts val="0"/>
              </a:spcAft>
              <a:buNone/>
            </a:pPr>
            <a:r>
              <a:rPr lang="en" sz="1000">
                <a:latin typeface="Calibri"/>
                <a:ea typeface="Calibri"/>
                <a:cs typeface="Calibri"/>
                <a:sym typeface="Calibri"/>
              </a:rPr>
              <a:t>	</a:t>
            </a:r>
            <a:endParaRPr sz="1000">
              <a:latin typeface="Calibri"/>
              <a:ea typeface="Calibri"/>
              <a:cs typeface="Calibri"/>
              <a:sym typeface="Calibri"/>
            </a:endParaRPr>
          </a:p>
          <a:p>
            <a:pPr marL="457200" lvl="0" indent="0" rtl="0">
              <a:spcBef>
                <a:spcPts val="0"/>
              </a:spcBef>
              <a:spcAft>
                <a:spcPts val="0"/>
              </a:spcAft>
              <a:buNone/>
            </a:pPr>
            <a:endParaRPr sz="1800">
              <a:latin typeface="Calibri"/>
              <a:ea typeface="Calibri"/>
              <a:cs typeface="Calibri"/>
              <a:sym typeface="Calibri"/>
            </a:endParaRPr>
          </a:p>
          <a:p>
            <a:pPr marL="457200" lvl="0" indent="0">
              <a:spcBef>
                <a:spcPts val="0"/>
              </a:spcBef>
              <a:spcAft>
                <a:spcPts val="0"/>
              </a:spcAft>
              <a:buNone/>
            </a:pPr>
            <a:endParaRPr sz="1800">
              <a:latin typeface="Calibri"/>
              <a:ea typeface="Calibri"/>
              <a:cs typeface="Calibri"/>
              <a:sym typeface="Calibri"/>
            </a:endParaRPr>
          </a:p>
        </p:txBody>
      </p:sp>
      <p:sp>
        <p:nvSpPr>
          <p:cNvPr id="169" name="Google Shape;169;p28"/>
          <p:cNvSpPr txBox="1"/>
          <p:nvPr/>
        </p:nvSpPr>
        <p:spPr>
          <a:xfrm>
            <a:off x="6479000" y="4629175"/>
            <a:ext cx="2373300" cy="216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1000">
              <a:latin typeface="Calibri"/>
              <a:ea typeface="Calibri"/>
              <a:cs typeface="Calibri"/>
              <a:sym typeface="Calibri"/>
            </a:endParaRPr>
          </a:p>
        </p:txBody>
      </p:sp>
      <p:sp>
        <p:nvSpPr>
          <p:cNvPr id="170" name="Google Shape;170;p28"/>
          <p:cNvSpPr txBox="1"/>
          <p:nvPr/>
        </p:nvSpPr>
        <p:spPr>
          <a:xfrm>
            <a:off x="4642625" y="4475750"/>
            <a:ext cx="3663600" cy="297900"/>
          </a:xfrm>
          <a:prstGeom prst="rect">
            <a:avLst/>
          </a:prstGeom>
          <a:noFill/>
          <a:ln>
            <a:noFill/>
          </a:ln>
        </p:spPr>
        <p:txBody>
          <a:bodyPr spcFirstLastPara="1" wrap="square" lIns="91425" tIns="91425" rIns="91425" bIns="91425" anchor="t" anchorCtr="0">
            <a:noAutofit/>
          </a:bodyPr>
          <a:lstStyle/>
          <a:p>
            <a:pPr marL="457200" lvl="0" indent="0" algn="r" rtl="0">
              <a:spcBef>
                <a:spcPts val="0"/>
              </a:spcBef>
              <a:spcAft>
                <a:spcPts val="0"/>
              </a:spcAft>
              <a:buNone/>
            </a:pPr>
            <a:r>
              <a:rPr lang="en" sz="1000">
                <a:solidFill>
                  <a:schemeClr val="dk1"/>
                </a:solidFill>
                <a:latin typeface="Calibri"/>
                <a:ea typeface="Calibri"/>
                <a:cs typeface="Calibri"/>
                <a:sym typeface="Calibri"/>
              </a:rPr>
              <a:t>Sakowski &amp; Ketchel, 2013)</a:t>
            </a:r>
            <a:endParaRPr sz="1000">
              <a:solidFill>
                <a:schemeClr val="dk1"/>
              </a:solidFill>
              <a:latin typeface="Calibri"/>
              <a:ea typeface="Calibri"/>
              <a:cs typeface="Calibri"/>
              <a:sym typeface="Calibri"/>
            </a:endParaRPr>
          </a:p>
          <a:p>
            <a:pPr marL="0" lvl="0" indent="0">
              <a:spcBef>
                <a:spcPts val="0"/>
              </a:spcBef>
              <a:spcAft>
                <a:spcPts val="0"/>
              </a:spcAft>
              <a:buNone/>
            </a:pPr>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78"/>
    </mc:Choice>
    <mc:Fallback xmlns="">
      <p:transition spd="slow" advTm="3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a:latin typeface="Calibri"/>
                <a:ea typeface="Calibri"/>
                <a:cs typeface="Calibri"/>
                <a:sym typeface="Calibri"/>
              </a:rPr>
              <a:t>Cost of Medication Administration Error</a:t>
            </a:r>
            <a:endParaRPr sz="3000">
              <a:latin typeface="Calibri"/>
              <a:ea typeface="Calibri"/>
              <a:cs typeface="Calibri"/>
              <a:sym typeface="Calibri"/>
            </a:endParaRPr>
          </a:p>
        </p:txBody>
      </p:sp>
      <p:sp>
        <p:nvSpPr>
          <p:cNvPr id="176" name="Google Shape;176;p29"/>
          <p:cNvSpPr txBox="1">
            <a:spLocks noGrp="1"/>
          </p:cNvSpPr>
          <p:nvPr>
            <p:ph type="body" idx="1"/>
          </p:nvPr>
        </p:nvSpPr>
        <p:spPr>
          <a:xfrm>
            <a:off x="232975" y="1591100"/>
            <a:ext cx="8520600" cy="3416400"/>
          </a:xfrm>
          <a:prstGeom prst="rect">
            <a:avLst/>
          </a:prstGeom>
        </p:spPr>
        <p:txBody>
          <a:bodyPr spcFirstLastPara="1" wrap="square" lIns="91425" tIns="91425" rIns="91425" bIns="91425" anchor="t" anchorCtr="0">
            <a:noAutofit/>
          </a:bodyPr>
          <a:lstStyle/>
          <a:p>
            <a:pPr marL="457200" lvl="0" indent="-381000" rtl="0">
              <a:lnSpc>
                <a:spcPct val="10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A medication administration error can extend a patient’s length of stay in hospital by </a:t>
            </a:r>
            <a:r>
              <a:rPr lang="en" sz="2400" b="1">
                <a:solidFill>
                  <a:schemeClr val="dk1"/>
                </a:solidFill>
                <a:latin typeface="Calibri"/>
                <a:ea typeface="Calibri"/>
                <a:cs typeface="Calibri"/>
                <a:sym typeface="Calibri"/>
              </a:rPr>
              <a:t>4.6 days</a:t>
            </a:r>
            <a:r>
              <a:rPr lang="en"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457200" lvl="0" indent="0" rtl="0">
              <a:lnSpc>
                <a:spcPct val="100000"/>
              </a:lnSpc>
              <a:spcBef>
                <a:spcPts val="0"/>
              </a:spcBef>
              <a:spcAft>
                <a:spcPts val="0"/>
              </a:spcAft>
              <a:buNone/>
            </a:pPr>
            <a:endParaRPr sz="2400">
              <a:solidFill>
                <a:schemeClr val="dk1"/>
              </a:solidFill>
              <a:latin typeface="Calibri"/>
              <a:ea typeface="Calibri"/>
              <a:cs typeface="Calibri"/>
              <a:sym typeface="Calibri"/>
            </a:endParaRPr>
          </a:p>
          <a:p>
            <a:pPr marL="457200" lvl="0" indent="0" algn="l" rtl="0">
              <a:lnSpc>
                <a:spcPct val="100000"/>
              </a:lnSpc>
              <a:spcBef>
                <a:spcPts val="0"/>
              </a:spcBef>
              <a:spcAft>
                <a:spcPts val="0"/>
              </a:spcAft>
              <a:buNone/>
            </a:pPr>
            <a:r>
              <a:rPr lang="en" sz="2400" b="1">
                <a:solidFill>
                  <a:schemeClr val="dk1"/>
                </a:solidFill>
                <a:latin typeface="Calibri"/>
                <a:ea typeface="Calibri"/>
                <a:cs typeface="Calibri"/>
                <a:sym typeface="Calibri"/>
              </a:rPr>
              <a:t>4.6 days x $5992.00 (cost/day) = $27,562.20 </a:t>
            </a:r>
            <a:r>
              <a:rPr lang="en"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457200" lvl="0" indent="0" algn="l" rtl="0">
              <a:lnSpc>
                <a:spcPct val="100000"/>
              </a:lnSpc>
              <a:spcBef>
                <a:spcPts val="0"/>
              </a:spcBef>
              <a:spcAft>
                <a:spcPts val="0"/>
              </a:spcAft>
              <a:buNone/>
            </a:pPr>
            <a:r>
              <a:rPr lang="en" sz="2400">
                <a:solidFill>
                  <a:schemeClr val="dk1"/>
                </a:solidFill>
                <a:latin typeface="Calibri"/>
                <a:ea typeface="Calibri"/>
                <a:cs typeface="Calibri"/>
                <a:sym typeface="Calibri"/>
              </a:rPr>
              <a:t>                           </a:t>
            </a:r>
            <a:endParaRPr sz="1000">
              <a:solidFill>
                <a:schemeClr val="dk1"/>
              </a:solidFill>
              <a:latin typeface="Calibri"/>
              <a:ea typeface="Calibri"/>
              <a:cs typeface="Calibri"/>
              <a:sym typeface="Calibri"/>
            </a:endParaRPr>
          </a:p>
          <a:p>
            <a:pPr marL="457200" lvl="0" indent="0" rtl="0">
              <a:lnSpc>
                <a:spcPct val="100000"/>
              </a:lnSpc>
              <a:spcBef>
                <a:spcPts val="0"/>
              </a:spcBef>
              <a:spcAft>
                <a:spcPts val="0"/>
              </a:spcAft>
              <a:buNone/>
            </a:pPr>
            <a:endParaRPr sz="1000">
              <a:solidFill>
                <a:schemeClr val="dk1"/>
              </a:solidFill>
              <a:latin typeface="Calibri"/>
              <a:ea typeface="Calibri"/>
              <a:cs typeface="Calibri"/>
              <a:sym typeface="Calibri"/>
            </a:endParaRPr>
          </a:p>
          <a:p>
            <a:pPr marL="457200" lvl="0" indent="-381000" rtl="0">
              <a:lnSpc>
                <a:spcPct val="10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The cost per medication administration error event costs the Canadian Healthcare system an estimated $6,655.00 </a:t>
            </a:r>
            <a:endParaRPr sz="2400">
              <a:solidFill>
                <a:schemeClr val="dk1"/>
              </a:solidFill>
              <a:latin typeface="Calibri"/>
              <a:ea typeface="Calibri"/>
              <a:cs typeface="Calibri"/>
              <a:sym typeface="Calibri"/>
            </a:endParaRPr>
          </a:p>
          <a:p>
            <a:pPr marL="457200" lvl="0" indent="0" rtl="0">
              <a:lnSpc>
                <a:spcPct val="100000"/>
              </a:lnSpc>
              <a:spcBef>
                <a:spcPts val="0"/>
              </a:spcBef>
              <a:spcAft>
                <a:spcPts val="0"/>
              </a:spcAft>
              <a:buNone/>
            </a:pPr>
            <a:endParaRPr sz="1000">
              <a:solidFill>
                <a:schemeClr val="dk1"/>
              </a:solidFill>
              <a:latin typeface="Calibri"/>
              <a:ea typeface="Calibri"/>
              <a:cs typeface="Calibri"/>
              <a:sym typeface="Calibri"/>
            </a:endParaRPr>
          </a:p>
          <a:p>
            <a:pPr marL="457200" lvl="0" indent="0" algn="r" rtl="0">
              <a:lnSpc>
                <a:spcPct val="100000"/>
              </a:lnSpc>
              <a:spcBef>
                <a:spcPts val="0"/>
              </a:spcBef>
              <a:spcAft>
                <a:spcPts val="0"/>
              </a:spcAft>
              <a:buNone/>
            </a:pPr>
            <a:r>
              <a:rPr lang="en" sz="1000">
                <a:solidFill>
                  <a:schemeClr val="dk1"/>
                </a:solidFill>
                <a:latin typeface="Calibri"/>
                <a:ea typeface="Calibri"/>
                <a:cs typeface="Calibri"/>
                <a:sym typeface="Calibri"/>
              </a:rPr>
              <a:t>(Canadian Institute for Health Information, 2017;  Shah et al., 2016).</a:t>
            </a:r>
            <a:endParaRPr sz="1000">
              <a:solidFill>
                <a:schemeClr val="dk1"/>
              </a:solidFill>
              <a:latin typeface="Calibri"/>
              <a:ea typeface="Calibri"/>
              <a:cs typeface="Calibri"/>
              <a:sym typeface="Calibri"/>
            </a:endParaRPr>
          </a:p>
          <a:p>
            <a:pPr marL="457200" lvl="0" indent="0" rtl="0">
              <a:lnSpc>
                <a:spcPct val="100000"/>
              </a:lnSpc>
              <a:spcBef>
                <a:spcPts val="0"/>
              </a:spcBef>
              <a:spcAft>
                <a:spcPts val="0"/>
              </a:spcAft>
              <a:buNone/>
            </a:pPr>
            <a:r>
              <a:rPr lang="en" sz="1000">
                <a:solidFill>
                  <a:schemeClr val="dk1"/>
                </a:solidFill>
                <a:latin typeface="Calibri"/>
                <a:ea typeface="Calibri"/>
                <a:cs typeface="Calibri"/>
                <a:sym typeface="Calibri"/>
              </a:rPr>
              <a:t>;</a:t>
            </a:r>
            <a:endParaRPr sz="1000">
              <a:solidFill>
                <a:schemeClr val="dk1"/>
              </a:solidFill>
              <a:latin typeface="Calibri"/>
              <a:ea typeface="Calibri"/>
              <a:cs typeface="Calibri"/>
              <a:sym typeface="Calibri"/>
            </a:endParaRPr>
          </a:p>
          <a:p>
            <a:pPr marL="0" lvl="0" indent="0">
              <a:spcBef>
                <a:spcPts val="0"/>
              </a:spcBef>
              <a:spcAft>
                <a:spcPts val="1600"/>
              </a:spcAft>
              <a:buNone/>
            </a:pPr>
            <a:endParaRPr sz="2400"/>
          </a:p>
        </p:txBody>
      </p:sp>
      <p:pic>
        <p:nvPicPr>
          <p:cNvPr id="177" name="Google Shape;177;p29" descr="Image result for dollar signs Canadian money"/>
          <p:cNvPicPr preferRelativeResize="0"/>
          <p:nvPr/>
        </p:nvPicPr>
        <p:blipFill>
          <a:blip r:embed="rId5">
            <a:alphaModFix/>
          </a:blip>
          <a:stretch>
            <a:fillRect/>
          </a:stretch>
        </p:blipFill>
        <p:spPr>
          <a:xfrm>
            <a:off x="7103200" y="152400"/>
            <a:ext cx="1800225" cy="1619250"/>
          </a:xfrm>
          <a:prstGeom prst="rect">
            <a:avLst/>
          </a:prstGeom>
          <a:noFill/>
          <a:ln>
            <a:noFill/>
          </a:ln>
        </p:spPr>
      </p:pic>
      <p:sp>
        <p:nvSpPr>
          <p:cNvPr id="178" name="Google Shape;178;p29"/>
          <p:cNvSpPr txBox="1"/>
          <p:nvPr/>
        </p:nvSpPr>
        <p:spPr>
          <a:xfrm>
            <a:off x="7040775" y="-218525"/>
            <a:ext cx="2033700" cy="15174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a:p>
        </p:txBody>
      </p:sp>
      <p:pic>
        <p:nvPicPr>
          <p:cNvPr id="5" name="Audio 4">
            <a:hlinkClick r:id="" action="ppaction://media"/>
            <a:extLst>
              <a:ext uri="{FF2B5EF4-FFF2-40B4-BE49-F238E27FC236}">
                <a16:creationId xmlns:a16="http://schemas.microsoft.com/office/drawing/2014/main" id="{0B7B90C6-8CAB-45A2-A8D1-2E34CE63D2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865"/>
    </mc:Choice>
    <mc:Fallback xmlns="">
      <p:transition spd="slow" advTm="35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379000" y="273850"/>
            <a:ext cx="7092600" cy="994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a:latin typeface="Calibri"/>
                <a:ea typeface="Calibri"/>
                <a:cs typeface="Calibri"/>
                <a:sym typeface="Calibri"/>
              </a:rPr>
              <a:t>Hard Versus Soft Cost Benefits Explained</a:t>
            </a:r>
            <a:endParaRPr sz="3000">
              <a:latin typeface="Calibri"/>
              <a:ea typeface="Calibri"/>
              <a:cs typeface="Calibri"/>
              <a:sym typeface="Calibri"/>
            </a:endParaRPr>
          </a:p>
        </p:txBody>
      </p:sp>
      <p:sp>
        <p:nvSpPr>
          <p:cNvPr id="184" name="Google Shape;184;p30"/>
          <p:cNvSpPr txBox="1"/>
          <p:nvPr/>
        </p:nvSpPr>
        <p:spPr>
          <a:xfrm>
            <a:off x="279725" y="1091875"/>
            <a:ext cx="8419200" cy="3898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latin typeface="Calibri"/>
                <a:ea typeface="Calibri"/>
                <a:cs typeface="Calibri"/>
                <a:sym typeface="Calibri"/>
              </a:rPr>
              <a:t>Hard Cost Benefits</a:t>
            </a:r>
            <a:endParaRPr sz="1800">
              <a:latin typeface="Calibri"/>
              <a:ea typeface="Calibri"/>
              <a:cs typeface="Calibri"/>
              <a:sym typeface="Calibri"/>
            </a:endParaRPr>
          </a:p>
          <a:p>
            <a:pPr marL="457200" lvl="0" indent="-342900" rtl="0">
              <a:spcBef>
                <a:spcPts val="0"/>
              </a:spcBef>
              <a:spcAft>
                <a:spcPts val="0"/>
              </a:spcAft>
              <a:buSzPts val="1800"/>
              <a:buFont typeface="Calibri"/>
              <a:buChar char="●"/>
            </a:pPr>
            <a:r>
              <a:rPr lang="en" sz="1800">
                <a:latin typeface="Calibri"/>
                <a:ea typeface="Calibri"/>
                <a:cs typeface="Calibri"/>
                <a:sym typeface="Calibri"/>
              </a:rPr>
              <a:t>Reduced patient days in hospital and associated care costs</a:t>
            </a:r>
            <a:endParaRPr sz="1800">
              <a:latin typeface="Calibri"/>
              <a:ea typeface="Calibri"/>
              <a:cs typeface="Calibri"/>
              <a:sym typeface="Calibri"/>
            </a:endParaRPr>
          </a:p>
          <a:p>
            <a:pPr marL="457200" lvl="0" indent="-342900" rtl="0">
              <a:spcBef>
                <a:spcPts val="0"/>
              </a:spcBef>
              <a:spcAft>
                <a:spcPts val="0"/>
              </a:spcAft>
              <a:buSzPts val="1800"/>
              <a:buFont typeface="Calibri"/>
              <a:buChar char="●"/>
            </a:pPr>
            <a:r>
              <a:rPr lang="en" sz="1800">
                <a:latin typeface="Calibri"/>
                <a:ea typeface="Calibri"/>
                <a:cs typeface="Calibri"/>
                <a:sym typeface="Calibri"/>
              </a:rPr>
              <a:t>Reduced inventory carrying costs appropriate for care</a:t>
            </a:r>
            <a:endParaRPr sz="1800">
              <a:latin typeface="Calibri"/>
              <a:ea typeface="Calibri"/>
              <a:cs typeface="Calibri"/>
              <a:sym typeface="Calibri"/>
            </a:endParaRPr>
          </a:p>
          <a:p>
            <a:pPr marL="457200" lvl="0" indent="-342900" rtl="0">
              <a:spcBef>
                <a:spcPts val="0"/>
              </a:spcBef>
              <a:spcAft>
                <a:spcPts val="0"/>
              </a:spcAft>
              <a:buSzPts val="1800"/>
              <a:buFont typeface="Calibri"/>
              <a:buChar char="●"/>
            </a:pPr>
            <a:r>
              <a:rPr lang="en" sz="1800">
                <a:latin typeface="Calibri"/>
                <a:ea typeface="Calibri"/>
                <a:cs typeface="Calibri"/>
                <a:sym typeface="Calibri"/>
              </a:rPr>
              <a:t>Reduced liability premiums due to a reduction in patient harm </a:t>
            </a:r>
            <a:endParaRPr sz="1800">
              <a:latin typeface="Calibri"/>
              <a:ea typeface="Calibri"/>
              <a:cs typeface="Calibri"/>
              <a:sym typeface="Calibri"/>
            </a:endParaRPr>
          </a:p>
          <a:p>
            <a:pPr marL="457200" lvl="0" indent="0" rtl="0">
              <a:spcBef>
                <a:spcPts val="0"/>
              </a:spcBef>
              <a:spcAft>
                <a:spcPts val="0"/>
              </a:spcAft>
              <a:buNone/>
            </a:pPr>
            <a:r>
              <a:rPr lang="en" sz="1800">
                <a:latin typeface="Calibri"/>
                <a:ea typeface="Calibri"/>
                <a:cs typeface="Calibri"/>
                <a:sym typeface="Calibri"/>
              </a:rPr>
              <a:t>events </a:t>
            </a:r>
            <a:endParaRPr sz="1800">
              <a:latin typeface="Calibri"/>
              <a:ea typeface="Calibri"/>
              <a:cs typeface="Calibri"/>
              <a:sym typeface="Calibri"/>
            </a:endParaRPr>
          </a:p>
          <a:p>
            <a:pPr marL="457200" lvl="0" indent="0" rtl="0">
              <a:spcBef>
                <a:spcPts val="0"/>
              </a:spcBef>
              <a:spcAft>
                <a:spcPts val="0"/>
              </a:spcAft>
              <a:buNone/>
            </a:pPr>
            <a:endParaRPr sz="1800">
              <a:latin typeface="Calibri"/>
              <a:ea typeface="Calibri"/>
              <a:cs typeface="Calibri"/>
              <a:sym typeface="Calibri"/>
            </a:endParaRPr>
          </a:p>
          <a:p>
            <a:pPr marL="0" lvl="0" indent="0" rtl="0">
              <a:spcBef>
                <a:spcPts val="0"/>
              </a:spcBef>
              <a:spcAft>
                <a:spcPts val="0"/>
              </a:spcAft>
              <a:buNone/>
            </a:pPr>
            <a:endParaRPr sz="1800">
              <a:latin typeface="Calibri"/>
              <a:ea typeface="Calibri"/>
              <a:cs typeface="Calibri"/>
              <a:sym typeface="Calibri"/>
            </a:endParaRPr>
          </a:p>
          <a:p>
            <a:pPr marL="0" lvl="0" indent="0" rtl="0">
              <a:spcBef>
                <a:spcPts val="0"/>
              </a:spcBef>
              <a:spcAft>
                <a:spcPts val="0"/>
              </a:spcAft>
              <a:buNone/>
            </a:pPr>
            <a:r>
              <a:rPr lang="en" sz="1800">
                <a:latin typeface="Calibri"/>
                <a:ea typeface="Calibri"/>
                <a:cs typeface="Calibri"/>
                <a:sym typeface="Calibri"/>
              </a:rPr>
              <a:t>Soft/Indirect Cost Benefits</a:t>
            </a:r>
            <a:endParaRPr sz="1800">
              <a:latin typeface="Calibri"/>
              <a:ea typeface="Calibri"/>
              <a:cs typeface="Calibri"/>
              <a:sym typeface="Calibri"/>
            </a:endParaRPr>
          </a:p>
          <a:p>
            <a:pPr marL="457200" lvl="0" indent="-342900" rtl="0">
              <a:spcBef>
                <a:spcPts val="0"/>
              </a:spcBef>
              <a:spcAft>
                <a:spcPts val="0"/>
              </a:spcAft>
              <a:buSzPts val="1800"/>
              <a:buFont typeface="Calibri"/>
              <a:buChar char="●"/>
            </a:pPr>
            <a:r>
              <a:rPr lang="en" sz="1800">
                <a:latin typeface="Calibri"/>
                <a:ea typeface="Calibri"/>
                <a:cs typeface="Calibri"/>
                <a:sym typeface="Calibri"/>
              </a:rPr>
              <a:t>Reduced follow-up monitoring costs</a:t>
            </a:r>
            <a:endParaRPr sz="1800">
              <a:latin typeface="Calibri"/>
              <a:ea typeface="Calibri"/>
              <a:cs typeface="Calibri"/>
              <a:sym typeface="Calibri"/>
            </a:endParaRPr>
          </a:p>
          <a:p>
            <a:pPr marL="457200" lvl="0" indent="-342900" rtl="0">
              <a:spcBef>
                <a:spcPts val="0"/>
              </a:spcBef>
              <a:spcAft>
                <a:spcPts val="0"/>
              </a:spcAft>
              <a:buSzPts val="1800"/>
              <a:buFont typeface="Calibri"/>
              <a:buChar char="●"/>
            </a:pPr>
            <a:r>
              <a:rPr lang="en" sz="1800">
                <a:latin typeface="Calibri"/>
                <a:ea typeface="Calibri"/>
                <a:cs typeface="Calibri"/>
                <a:sym typeface="Calibri"/>
              </a:rPr>
              <a:t>Reduced harm-associated drug and support costs</a:t>
            </a:r>
            <a:endParaRPr sz="1800">
              <a:latin typeface="Calibri"/>
              <a:ea typeface="Calibri"/>
              <a:cs typeface="Calibri"/>
              <a:sym typeface="Calibri"/>
            </a:endParaRPr>
          </a:p>
          <a:p>
            <a:pPr marL="457200" lvl="0" indent="-342900" rtl="0">
              <a:spcBef>
                <a:spcPts val="0"/>
              </a:spcBef>
              <a:spcAft>
                <a:spcPts val="0"/>
              </a:spcAft>
              <a:buSzPts val="1800"/>
              <a:buFont typeface="Calibri"/>
              <a:buChar char="●"/>
            </a:pPr>
            <a:r>
              <a:rPr lang="en" sz="1800">
                <a:latin typeface="Calibri"/>
                <a:ea typeface="Calibri"/>
                <a:cs typeface="Calibri"/>
                <a:sym typeface="Calibri"/>
              </a:rPr>
              <a:t>Increased efficiency in admitting and discharging patients</a:t>
            </a:r>
            <a:endParaRPr sz="1800">
              <a:latin typeface="Calibri"/>
              <a:ea typeface="Calibri"/>
              <a:cs typeface="Calibri"/>
              <a:sym typeface="Calibri"/>
            </a:endParaRPr>
          </a:p>
          <a:p>
            <a:pPr marL="457200" lvl="0" indent="-342900" rtl="0">
              <a:spcBef>
                <a:spcPts val="0"/>
              </a:spcBef>
              <a:spcAft>
                <a:spcPts val="0"/>
              </a:spcAft>
              <a:buSzPts val="1800"/>
              <a:buFont typeface="Calibri"/>
              <a:buChar char="●"/>
            </a:pPr>
            <a:r>
              <a:rPr lang="en" sz="1800">
                <a:latin typeface="Calibri"/>
                <a:ea typeface="Calibri"/>
                <a:cs typeface="Calibri"/>
                <a:sym typeface="Calibri"/>
              </a:rPr>
              <a:t>Improved electronic health record accuracy and availability     </a:t>
            </a:r>
            <a:endParaRPr sz="1800">
              <a:latin typeface="Calibri"/>
              <a:ea typeface="Calibri"/>
              <a:cs typeface="Calibri"/>
              <a:sym typeface="Calibri"/>
            </a:endParaRPr>
          </a:p>
          <a:p>
            <a:pPr marL="457200" lvl="0" indent="-342900" rtl="0">
              <a:spcBef>
                <a:spcPts val="0"/>
              </a:spcBef>
              <a:spcAft>
                <a:spcPts val="0"/>
              </a:spcAft>
              <a:buSzPts val="1800"/>
              <a:buFont typeface="Calibri"/>
              <a:buChar char="●"/>
            </a:pPr>
            <a:r>
              <a:rPr lang="en" sz="1800">
                <a:latin typeface="Calibri"/>
                <a:ea typeface="Calibri"/>
                <a:cs typeface="Calibri"/>
                <a:sym typeface="Calibri"/>
              </a:rPr>
              <a:t>Improved provider compliance and reporting system errors   </a:t>
            </a:r>
            <a:r>
              <a:rPr lang="en" sz="1000">
                <a:latin typeface="Calibri"/>
                <a:ea typeface="Calibri"/>
                <a:cs typeface="Calibri"/>
                <a:sym typeface="Calibri"/>
              </a:rPr>
              <a:t>(ISMP Canada, 2013)</a:t>
            </a:r>
            <a:endParaRPr sz="1000">
              <a:latin typeface="Calibri"/>
              <a:ea typeface="Calibri"/>
              <a:cs typeface="Calibri"/>
              <a:sym typeface="Calibri"/>
            </a:endParaRPr>
          </a:p>
          <a:p>
            <a:pPr marL="0" lvl="0" indent="0" rtl="0">
              <a:spcBef>
                <a:spcPts val="0"/>
              </a:spcBef>
              <a:spcAft>
                <a:spcPts val="0"/>
              </a:spcAft>
              <a:buNone/>
            </a:pPr>
            <a:endParaRPr sz="1800">
              <a:latin typeface="Calibri"/>
              <a:ea typeface="Calibri"/>
              <a:cs typeface="Calibri"/>
              <a:sym typeface="Calibri"/>
            </a:endParaRPr>
          </a:p>
          <a:p>
            <a:pPr marL="0" lvl="0" indent="0">
              <a:spcBef>
                <a:spcPts val="0"/>
              </a:spcBef>
              <a:spcAft>
                <a:spcPts val="0"/>
              </a:spcAft>
              <a:buNone/>
            </a:pPr>
            <a:endParaRPr sz="1200">
              <a:latin typeface="Calibri"/>
              <a:ea typeface="Calibri"/>
              <a:cs typeface="Calibri"/>
              <a:sym typeface="Calibri"/>
            </a:endParaRPr>
          </a:p>
        </p:txBody>
      </p:sp>
      <p:pic>
        <p:nvPicPr>
          <p:cNvPr id="185" name="Google Shape;185;p30" descr="cost benefit"/>
          <p:cNvPicPr preferRelativeResize="0"/>
          <p:nvPr/>
        </p:nvPicPr>
        <p:blipFill>
          <a:blip r:embed="rId5">
            <a:alphaModFix/>
          </a:blip>
          <a:stretch>
            <a:fillRect/>
          </a:stretch>
        </p:blipFill>
        <p:spPr>
          <a:xfrm>
            <a:off x="6930200" y="937450"/>
            <a:ext cx="2147600" cy="1813925"/>
          </a:xfrm>
          <a:prstGeom prst="rect">
            <a:avLst/>
          </a:prstGeom>
          <a:noFill/>
          <a:ln>
            <a:noFill/>
          </a:ln>
        </p:spPr>
      </p:pic>
      <p:sp>
        <p:nvSpPr>
          <p:cNvPr id="186" name="Google Shape;186;p30"/>
          <p:cNvSpPr txBox="1"/>
          <p:nvPr/>
        </p:nvSpPr>
        <p:spPr>
          <a:xfrm>
            <a:off x="6875871" y="1044516"/>
            <a:ext cx="1773000" cy="22851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5" name="Audio 4">
            <a:hlinkClick r:id="" action="ppaction://media"/>
            <a:extLst>
              <a:ext uri="{FF2B5EF4-FFF2-40B4-BE49-F238E27FC236}">
                <a16:creationId xmlns:a16="http://schemas.microsoft.com/office/drawing/2014/main" id="{230CA5D0-1032-4EB0-81EB-AA3E2A16F2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337"/>
    </mc:Choice>
    <mc:Fallback xmlns="">
      <p:transition spd="slow" advTm="57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ctr">
              <a:spcBef>
                <a:spcPts val="0"/>
              </a:spcBef>
              <a:spcAft>
                <a:spcPts val="0"/>
              </a:spcAft>
              <a:buNone/>
            </a:pPr>
            <a:r>
              <a:rPr lang="en" sz="3000">
                <a:solidFill>
                  <a:srgbClr val="000000"/>
                </a:solidFill>
              </a:rPr>
              <a:t>Education Plan</a:t>
            </a:r>
            <a:endParaRPr sz="3000">
              <a:solidFill>
                <a:srgbClr val="000000"/>
              </a:solidFill>
            </a:endParaRPr>
          </a:p>
        </p:txBody>
      </p:sp>
      <p:sp>
        <p:nvSpPr>
          <p:cNvPr id="192" name="Google Shape;192;p31"/>
          <p:cNvSpPr txBox="1">
            <a:spLocks noGrp="1"/>
          </p:cNvSpPr>
          <p:nvPr>
            <p:ph type="body" idx="1"/>
          </p:nvPr>
        </p:nvSpPr>
        <p:spPr>
          <a:xfrm>
            <a:off x="414950" y="1211750"/>
            <a:ext cx="7886700" cy="3849600"/>
          </a:xfrm>
          <a:prstGeom prst="rect">
            <a:avLst/>
          </a:prstGeom>
        </p:spPr>
        <p:txBody>
          <a:bodyPr spcFirstLastPara="1" wrap="square" lIns="68575" tIns="34275" rIns="68575" bIns="34275" anchor="t" anchorCtr="0">
            <a:noAutofit/>
          </a:bodyPr>
          <a:lstStyle/>
          <a:p>
            <a:pPr marL="0" lvl="0" indent="0" rtl="0">
              <a:lnSpc>
                <a:spcPct val="109090"/>
              </a:lnSpc>
              <a:spcBef>
                <a:spcPts val="800"/>
              </a:spcBef>
              <a:spcAft>
                <a:spcPts val="0"/>
              </a:spcAft>
              <a:buNone/>
            </a:pPr>
            <a:r>
              <a:rPr lang="en" sz="1800"/>
              <a:t>Education plan with system training builds on the foundation of</a:t>
            </a:r>
            <a:endParaRPr sz="1800"/>
          </a:p>
          <a:p>
            <a:pPr marL="0" lvl="0" indent="0" rtl="0">
              <a:lnSpc>
                <a:spcPct val="109090"/>
              </a:lnSpc>
              <a:spcBef>
                <a:spcPts val="1600"/>
              </a:spcBef>
              <a:spcAft>
                <a:spcPts val="0"/>
              </a:spcAft>
              <a:buNone/>
            </a:pPr>
            <a:r>
              <a:rPr lang="en" sz="1800"/>
              <a:t>safety, but is specific to the final operational functionality of the </a:t>
            </a:r>
            <a:endParaRPr sz="1800"/>
          </a:p>
          <a:p>
            <a:pPr marL="0" lvl="0" indent="0" rtl="0">
              <a:lnSpc>
                <a:spcPct val="109090"/>
              </a:lnSpc>
              <a:spcBef>
                <a:spcPts val="1600"/>
              </a:spcBef>
              <a:spcAft>
                <a:spcPts val="0"/>
              </a:spcAft>
              <a:buNone/>
            </a:pPr>
            <a:r>
              <a:rPr lang="en" sz="1800"/>
              <a:t>planned system (</a:t>
            </a:r>
            <a:r>
              <a:rPr lang="en" sz="1400"/>
              <a:t>ISMP Canada, 2013</a:t>
            </a:r>
            <a:r>
              <a:rPr lang="en" sz="1800"/>
              <a:t>).</a:t>
            </a:r>
            <a:endParaRPr sz="1800"/>
          </a:p>
          <a:p>
            <a:pPr marL="0" lvl="0" indent="0" rtl="0">
              <a:lnSpc>
                <a:spcPct val="115000"/>
              </a:lnSpc>
              <a:spcBef>
                <a:spcPts val="1600"/>
              </a:spcBef>
              <a:spcAft>
                <a:spcPts val="0"/>
              </a:spcAft>
              <a:buNone/>
            </a:pPr>
            <a:r>
              <a:rPr lang="en" sz="1800" b="1">
                <a:solidFill>
                  <a:srgbClr val="000000"/>
                </a:solidFill>
              </a:rPr>
              <a:t>Three levels of training:</a:t>
            </a:r>
            <a:endParaRPr sz="1800" b="1">
              <a:solidFill>
                <a:srgbClr val="000000"/>
              </a:solidFill>
            </a:endParaRPr>
          </a:p>
          <a:p>
            <a:pPr marL="457200" lvl="0" indent="-342900" rtl="0">
              <a:lnSpc>
                <a:spcPct val="115000"/>
              </a:lnSpc>
              <a:spcBef>
                <a:spcPts val="1600"/>
              </a:spcBef>
              <a:spcAft>
                <a:spcPts val="0"/>
              </a:spcAft>
              <a:buSzPts val="1800"/>
              <a:buFont typeface="Calibri"/>
              <a:buChar char="●"/>
            </a:pPr>
            <a:r>
              <a:rPr lang="en" sz="1800"/>
              <a:t>Level 1 Basic classroom work</a:t>
            </a:r>
            <a:endParaRPr sz="1800"/>
          </a:p>
          <a:p>
            <a:pPr marL="457200" lvl="0" indent="-342900" rtl="0">
              <a:lnSpc>
                <a:spcPct val="115000"/>
              </a:lnSpc>
              <a:spcBef>
                <a:spcPts val="0"/>
              </a:spcBef>
              <a:spcAft>
                <a:spcPts val="0"/>
              </a:spcAft>
              <a:buSzPts val="1800"/>
              <a:buFont typeface="Calibri"/>
              <a:buChar char="●"/>
            </a:pPr>
            <a:r>
              <a:rPr lang="en" sz="1800"/>
              <a:t>Clinical simulation environment training</a:t>
            </a:r>
            <a:endParaRPr sz="1800"/>
          </a:p>
          <a:p>
            <a:pPr marL="457200" lvl="0" indent="-342900" rtl="0">
              <a:lnSpc>
                <a:spcPct val="115000"/>
              </a:lnSpc>
              <a:spcBef>
                <a:spcPts val="0"/>
              </a:spcBef>
              <a:spcAft>
                <a:spcPts val="0"/>
              </a:spcAft>
              <a:buSzPts val="1800"/>
              <a:buFont typeface="Calibri"/>
              <a:buChar char="●"/>
            </a:pPr>
            <a:r>
              <a:rPr lang="en" sz="1800"/>
              <a:t>Live Integration and mentoring by “super users” (</a:t>
            </a:r>
            <a:r>
              <a:rPr lang="en" sz="1400"/>
              <a:t>ISMP Canada, 2013</a:t>
            </a:r>
            <a:r>
              <a:rPr lang="en" sz="1800"/>
              <a:t>)</a:t>
            </a:r>
            <a:endParaRPr sz="1800"/>
          </a:p>
          <a:p>
            <a:pPr marL="0" lvl="0" indent="0" rtl="0">
              <a:lnSpc>
                <a:spcPct val="115000"/>
              </a:lnSpc>
              <a:spcBef>
                <a:spcPts val="1600"/>
              </a:spcBef>
              <a:spcAft>
                <a:spcPts val="0"/>
              </a:spcAft>
              <a:buNone/>
            </a:pPr>
            <a:r>
              <a:rPr lang="en" sz="1800"/>
              <a:t>BCMA Cross-training between nursing and pharmacy (</a:t>
            </a:r>
            <a:r>
              <a:rPr lang="en" sz="1400"/>
              <a:t>ISMP Canada, 2013; Wideman et al; 2005)</a:t>
            </a:r>
            <a:endParaRPr sz="1400"/>
          </a:p>
          <a:p>
            <a:pPr marL="0" lvl="0" indent="0" rtl="0">
              <a:lnSpc>
                <a:spcPct val="109090"/>
              </a:lnSpc>
              <a:spcBef>
                <a:spcPts val="1600"/>
              </a:spcBef>
              <a:spcAft>
                <a:spcPts val="0"/>
              </a:spcAft>
              <a:buNone/>
            </a:pPr>
            <a:endParaRPr sz="1800"/>
          </a:p>
          <a:p>
            <a:pPr marL="0" lvl="0" indent="0" rtl="0">
              <a:lnSpc>
                <a:spcPct val="115000"/>
              </a:lnSpc>
              <a:spcBef>
                <a:spcPts val="1600"/>
              </a:spcBef>
              <a:spcAft>
                <a:spcPts val="0"/>
              </a:spcAft>
              <a:buNone/>
            </a:pPr>
            <a:r>
              <a:rPr lang="en" sz="1050" b="1">
                <a:highlight>
                  <a:srgbClr val="EEEEEE"/>
                </a:highlight>
                <a:latin typeface="Arial"/>
                <a:ea typeface="Arial"/>
                <a:cs typeface="Arial"/>
                <a:sym typeface="Arial"/>
              </a:rPr>
              <a:t> </a:t>
            </a:r>
            <a:endParaRPr sz="1050" b="1">
              <a:highlight>
                <a:srgbClr val="EEEEEE"/>
              </a:highlight>
              <a:latin typeface="Arial"/>
              <a:ea typeface="Arial"/>
              <a:cs typeface="Arial"/>
              <a:sym typeface="Arial"/>
            </a:endParaRPr>
          </a:p>
          <a:p>
            <a:pPr marL="0" lvl="0" indent="0" rtl="0">
              <a:lnSpc>
                <a:spcPct val="115000"/>
              </a:lnSpc>
              <a:spcBef>
                <a:spcPts val="1600"/>
              </a:spcBef>
              <a:spcAft>
                <a:spcPts val="1600"/>
              </a:spcAft>
              <a:buNone/>
            </a:pPr>
            <a:endParaRPr sz="1800"/>
          </a:p>
        </p:txBody>
      </p:sp>
      <p:pic>
        <p:nvPicPr>
          <p:cNvPr id="193" name="Google Shape;193;p31"/>
          <p:cNvPicPr preferRelativeResize="0"/>
          <p:nvPr/>
        </p:nvPicPr>
        <p:blipFill rotWithShape="1">
          <a:blip r:embed="rId5">
            <a:alphaModFix/>
          </a:blip>
          <a:srcRect l="-6860"/>
          <a:stretch/>
        </p:blipFill>
        <p:spPr>
          <a:xfrm>
            <a:off x="6744526" y="784275"/>
            <a:ext cx="2290050" cy="2143125"/>
          </a:xfrm>
          <a:prstGeom prst="rect">
            <a:avLst/>
          </a:prstGeom>
          <a:noFill/>
          <a:ln>
            <a:noFill/>
          </a:ln>
        </p:spPr>
      </p:pic>
      <p:pic>
        <p:nvPicPr>
          <p:cNvPr id="2" name="Audio 1">
            <a:hlinkClick r:id="" action="ppaction://media"/>
            <a:extLst>
              <a:ext uri="{FF2B5EF4-FFF2-40B4-BE49-F238E27FC236}">
                <a16:creationId xmlns:a16="http://schemas.microsoft.com/office/drawing/2014/main" id="{AC94F31D-920E-4CB1-AFD8-2040701369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182"/>
    </mc:Choice>
    <mc:Fallback xmlns="">
      <p:transition spd="slow" advTm="14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592550" y="93373"/>
            <a:ext cx="7886700" cy="727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a:latin typeface="Calibri"/>
                <a:ea typeface="Calibri"/>
                <a:cs typeface="Calibri"/>
                <a:sym typeface="Calibri"/>
              </a:rPr>
              <a:t>BCMA and e-MAR Implementation Timeline</a:t>
            </a:r>
            <a:endParaRPr sz="3000">
              <a:latin typeface="Calibri"/>
              <a:ea typeface="Calibri"/>
              <a:cs typeface="Calibri"/>
              <a:sym typeface="Calibri"/>
            </a:endParaRPr>
          </a:p>
        </p:txBody>
      </p:sp>
      <p:pic>
        <p:nvPicPr>
          <p:cNvPr id="199" name="Google Shape;199;p32"/>
          <p:cNvPicPr preferRelativeResize="0"/>
          <p:nvPr/>
        </p:nvPicPr>
        <p:blipFill>
          <a:blip r:embed="rId5">
            <a:alphaModFix/>
          </a:blip>
          <a:stretch>
            <a:fillRect/>
          </a:stretch>
        </p:blipFill>
        <p:spPr>
          <a:xfrm>
            <a:off x="1281375" y="776025"/>
            <a:ext cx="6388750" cy="4062674"/>
          </a:xfrm>
          <a:prstGeom prst="rect">
            <a:avLst/>
          </a:prstGeom>
          <a:noFill/>
          <a:ln>
            <a:noFill/>
          </a:ln>
        </p:spPr>
      </p:pic>
      <p:sp>
        <p:nvSpPr>
          <p:cNvPr id="200" name="Google Shape;200;p32"/>
          <p:cNvSpPr txBox="1"/>
          <p:nvPr/>
        </p:nvSpPr>
        <p:spPr>
          <a:xfrm>
            <a:off x="3946500" y="4838700"/>
            <a:ext cx="5197500" cy="304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1" name="Google Shape;201;p32"/>
          <p:cNvSpPr txBox="1"/>
          <p:nvPr/>
        </p:nvSpPr>
        <p:spPr>
          <a:xfrm>
            <a:off x="4773525" y="4746475"/>
            <a:ext cx="4042800" cy="469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1000">
                <a:solidFill>
                  <a:srgbClr val="333333"/>
                </a:solidFill>
                <a:latin typeface="Calibri"/>
                <a:ea typeface="Calibri"/>
                <a:cs typeface="Calibri"/>
                <a:sym typeface="Calibri"/>
              </a:rPr>
              <a:t>(Suc et al., 2009; ISMP Canada, 2013; Chen, Osman, Nunes &amp; Peng, 2011).</a:t>
            </a:r>
            <a:endParaRPr sz="1000">
              <a:solidFill>
                <a:srgbClr val="333333"/>
              </a:solidFill>
              <a:latin typeface="Calibri"/>
              <a:ea typeface="Calibri"/>
              <a:cs typeface="Calibri"/>
              <a:sym typeface="Calibri"/>
            </a:endParaRPr>
          </a:p>
        </p:txBody>
      </p:sp>
      <p:pic>
        <p:nvPicPr>
          <p:cNvPr id="6" name="Audio 5">
            <a:hlinkClick r:id="" action="ppaction://media"/>
            <a:extLst>
              <a:ext uri="{FF2B5EF4-FFF2-40B4-BE49-F238E27FC236}">
                <a16:creationId xmlns:a16="http://schemas.microsoft.com/office/drawing/2014/main" id="{B5650357-4677-409E-B72D-E5D300CBF3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690"/>
    </mc:Choice>
    <mc:Fallback xmlns="">
      <p:transition spd="slow" advTm="44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5"/>
        <p:cNvGrpSpPr/>
        <p:nvPr/>
      </p:nvGrpSpPr>
      <p:grpSpPr>
        <a:xfrm>
          <a:off x="0" y="0"/>
          <a:ext cx="0" cy="0"/>
          <a:chOff x="0" y="0"/>
          <a:chExt cx="0" cy="0"/>
        </a:xfrm>
      </p:grpSpPr>
      <p:sp>
        <p:nvSpPr>
          <p:cNvPr id="206" name="Google Shape;206;p33"/>
          <p:cNvSpPr txBox="1">
            <a:spLocks noGrp="1"/>
          </p:cNvSpPr>
          <p:nvPr>
            <p:ph type="title"/>
          </p:nvPr>
        </p:nvSpPr>
        <p:spPr>
          <a:xfrm>
            <a:off x="628650" y="287219"/>
            <a:ext cx="7886700" cy="994200"/>
          </a:xfrm>
          <a:prstGeom prst="rect">
            <a:avLst/>
          </a:prstGeom>
        </p:spPr>
        <p:txBody>
          <a:bodyPr spcFirstLastPara="1" wrap="square" lIns="68575" tIns="34275" rIns="68575" bIns="34275" anchor="ctr" anchorCtr="0">
            <a:noAutofit/>
          </a:bodyPr>
          <a:lstStyle/>
          <a:p>
            <a:pPr marL="0" lvl="0" indent="0">
              <a:spcBef>
                <a:spcPts val="0"/>
              </a:spcBef>
              <a:spcAft>
                <a:spcPts val="0"/>
              </a:spcAft>
              <a:buNone/>
            </a:pPr>
            <a:r>
              <a:rPr lang="en" sz="3600">
                <a:solidFill>
                  <a:srgbClr val="4A86E8"/>
                </a:solidFill>
              </a:rPr>
              <a:t>Potential Issues</a:t>
            </a:r>
            <a:endParaRPr sz="3600">
              <a:solidFill>
                <a:srgbClr val="4A86E8"/>
              </a:solidFill>
            </a:endParaRPr>
          </a:p>
        </p:txBody>
      </p:sp>
      <p:pic>
        <p:nvPicPr>
          <p:cNvPr id="207" name="Google Shape;207;p33"/>
          <p:cNvPicPr preferRelativeResize="0"/>
          <p:nvPr/>
        </p:nvPicPr>
        <p:blipFill>
          <a:blip r:embed="rId5">
            <a:alphaModFix/>
          </a:blip>
          <a:stretch>
            <a:fillRect/>
          </a:stretch>
        </p:blipFill>
        <p:spPr>
          <a:xfrm>
            <a:off x="6253450" y="0"/>
            <a:ext cx="2890550" cy="2002000"/>
          </a:xfrm>
          <a:prstGeom prst="rect">
            <a:avLst/>
          </a:prstGeom>
          <a:noFill/>
          <a:ln>
            <a:noFill/>
          </a:ln>
        </p:spPr>
      </p:pic>
      <p:sp>
        <p:nvSpPr>
          <p:cNvPr id="208" name="Google Shape;208;p33"/>
          <p:cNvSpPr txBox="1">
            <a:spLocks noGrp="1"/>
          </p:cNvSpPr>
          <p:nvPr>
            <p:ph type="body" idx="1"/>
          </p:nvPr>
        </p:nvSpPr>
        <p:spPr>
          <a:xfrm>
            <a:off x="292350" y="1391700"/>
            <a:ext cx="8223000" cy="3579600"/>
          </a:xfrm>
          <a:prstGeom prst="rect">
            <a:avLst/>
          </a:prstGeom>
        </p:spPr>
        <p:txBody>
          <a:bodyPr spcFirstLastPara="1" wrap="square" lIns="68575" tIns="34275" rIns="68575" bIns="34275" anchor="t" anchorCtr="0">
            <a:noAutofit/>
          </a:bodyPr>
          <a:lstStyle/>
          <a:p>
            <a:pPr marL="0" lvl="0" indent="0" rtl="0">
              <a:lnSpc>
                <a:spcPct val="100000"/>
              </a:lnSpc>
              <a:spcBef>
                <a:spcPts val="0"/>
              </a:spcBef>
              <a:spcAft>
                <a:spcPts val="0"/>
              </a:spcAft>
              <a:buNone/>
            </a:pPr>
            <a:r>
              <a:rPr lang="en" sz="1800"/>
              <a:t>BCMA technology within EHR can have a positive effect on </a:t>
            </a:r>
            <a:endParaRPr sz="1800"/>
          </a:p>
          <a:p>
            <a:pPr marL="0" lvl="0" indent="0" rtl="0">
              <a:lnSpc>
                <a:spcPct val="100000"/>
              </a:lnSpc>
              <a:spcBef>
                <a:spcPts val="0"/>
              </a:spcBef>
              <a:spcAft>
                <a:spcPts val="0"/>
              </a:spcAft>
              <a:buNone/>
            </a:pPr>
            <a:r>
              <a:rPr lang="en" sz="1800"/>
              <a:t>patient safety.</a:t>
            </a:r>
            <a:endParaRPr sz="1800"/>
          </a:p>
          <a:p>
            <a:pPr marL="0" lvl="0" indent="0" rtl="0">
              <a:spcBef>
                <a:spcPts val="800"/>
              </a:spcBef>
              <a:spcAft>
                <a:spcPts val="0"/>
              </a:spcAft>
              <a:buNone/>
            </a:pPr>
            <a:r>
              <a:rPr lang="en" sz="1800"/>
              <a:t>As with any new system, there are opportunities to overcome challenges and barriers to successful implementation</a:t>
            </a:r>
            <a:r>
              <a:rPr lang="en" sz="1000"/>
              <a:t> (Ben-Assuli, 2015).</a:t>
            </a:r>
            <a:endParaRPr sz="1000"/>
          </a:p>
          <a:p>
            <a:pPr marL="457200" lvl="0" indent="-342900" rtl="0">
              <a:spcBef>
                <a:spcPts val="1600"/>
              </a:spcBef>
              <a:spcAft>
                <a:spcPts val="0"/>
              </a:spcAft>
              <a:buSzPts val="1800"/>
              <a:buFont typeface="Calibri"/>
              <a:buChar char="•"/>
            </a:pPr>
            <a:r>
              <a:rPr lang="en" sz="1800"/>
              <a:t>Privacy  -</a:t>
            </a:r>
            <a:r>
              <a:rPr lang="en" sz="1400"/>
              <a:t>computer on wheels not suitable for interruptive environments </a:t>
            </a:r>
            <a:r>
              <a:rPr lang="en" sz="1000"/>
              <a:t>(Ash et al.,2004)</a:t>
            </a:r>
            <a:endParaRPr sz="1000"/>
          </a:p>
          <a:p>
            <a:pPr marL="457200" lvl="0" indent="-342900" rtl="0">
              <a:spcBef>
                <a:spcPts val="0"/>
              </a:spcBef>
              <a:spcAft>
                <a:spcPts val="0"/>
              </a:spcAft>
              <a:buSzPts val="1800"/>
              <a:buFont typeface="Calibri"/>
              <a:buChar char="•"/>
            </a:pPr>
            <a:r>
              <a:rPr lang="en" sz="1800"/>
              <a:t>Security -</a:t>
            </a:r>
            <a:r>
              <a:rPr lang="en" sz="1400"/>
              <a:t>sharing of passwords, virus and spyware attacks to the system </a:t>
            </a:r>
            <a:r>
              <a:rPr lang="en" sz="1000"/>
              <a:t>(Narayana samy et al.,2010)</a:t>
            </a:r>
            <a:endParaRPr sz="1000"/>
          </a:p>
          <a:p>
            <a:pPr marL="457200" lvl="0" indent="-342900" rtl="0">
              <a:spcBef>
                <a:spcPts val="0"/>
              </a:spcBef>
              <a:spcAft>
                <a:spcPts val="0"/>
              </a:spcAft>
              <a:buSzPts val="1800"/>
              <a:buFont typeface="Calibri"/>
              <a:buChar char="•"/>
            </a:pPr>
            <a:r>
              <a:rPr lang="en" sz="1800"/>
              <a:t>Ethical    -</a:t>
            </a:r>
            <a:r>
              <a:rPr lang="en" sz="1400"/>
              <a:t>unauthorized users of EHR outside of circle of care </a:t>
            </a:r>
            <a:r>
              <a:rPr lang="en" sz="1000"/>
              <a:t>(Cushman et al., 2010)</a:t>
            </a:r>
            <a:endParaRPr sz="1000"/>
          </a:p>
          <a:p>
            <a:pPr marL="457200" lvl="0" indent="-342900" rtl="0">
              <a:spcBef>
                <a:spcPts val="0"/>
              </a:spcBef>
              <a:spcAft>
                <a:spcPts val="0"/>
              </a:spcAft>
              <a:buSzPts val="1800"/>
              <a:buFont typeface="Calibri"/>
              <a:buChar char="•"/>
            </a:pPr>
            <a:r>
              <a:rPr lang="en" sz="1800"/>
              <a:t>Social     - </a:t>
            </a:r>
            <a:r>
              <a:rPr lang="en" sz="1400"/>
              <a:t>non-compliance of staff members with new technology </a:t>
            </a:r>
            <a:r>
              <a:rPr lang="en" sz="1000"/>
              <a:t>(Kaplan &amp; Harris-Salamone, 2009)</a:t>
            </a:r>
            <a:endParaRPr sz="1000"/>
          </a:p>
          <a:p>
            <a:pPr marL="457200" lvl="0" indent="-342900" rtl="0">
              <a:spcBef>
                <a:spcPts val="0"/>
              </a:spcBef>
              <a:spcAft>
                <a:spcPts val="0"/>
              </a:spcAft>
              <a:buSzPts val="1800"/>
              <a:buFont typeface="Calibri"/>
              <a:buChar char="•"/>
            </a:pPr>
            <a:r>
              <a:rPr lang="en" sz="1800"/>
              <a:t>Ergonomics- </a:t>
            </a:r>
            <a:r>
              <a:rPr lang="en" sz="1400"/>
              <a:t>lack of available computer on wheels affect nurses workflow </a:t>
            </a:r>
            <a:r>
              <a:rPr lang="en" sz="1000"/>
              <a:t>(AHRQ,2008)</a:t>
            </a:r>
            <a:endParaRPr sz="1000"/>
          </a:p>
          <a:p>
            <a:pPr marL="457200" lvl="0" indent="-342900" rtl="0">
              <a:spcBef>
                <a:spcPts val="0"/>
              </a:spcBef>
              <a:spcAft>
                <a:spcPts val="0"/>
              </a:spcAft>
              <a:buSzPts val="1800"/>
              <a:buFont typeface="Calibri"/>
              <a:buChar char="•"/>
            </a:pPr>
            <a:r>
              <a:rPr lang="en" sz="1800"/>
              <a:t>Economics - </a:t>
            </a:r>
            <a:r>
              <a:rPr lang="en" sz="1400"/>
              <a:t>significant investment for start-up cost </a:t>
            </a:r>
            <a:r>
              <a:rPr lang="en" sz="1000"/>
              <a:t>(Poon et al., 2010)</a:t>
            </a:r>
            <a:endParaRPr sz="1000"/>
          </a:p>
        </p:txBody>
      </p:sp>
      <p:sp>
        <p:nvSpPr>
          <p:cNvPr id="209" name="Google Shape;209;p33"/>
          <p:cNvSpPr txBox="1"/>
          <p:nvPr/>
        </p:nvSpPr>
        <p:spPr>
          <a:xfrm>
            <a:off x="5263700" y="4667600"/>
            <a:ext cx="22500" cy="33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4" name="Audio 3">
            <a:hlinkClick r:id="" action="ppaction://media"/>
            <a:extLst>
              <a:ext uri="{FF2B5EF4-FFF2-40B4-BE49-F238E27FC236}">
                <a16:creationId xmlns:a16="http://schemas.microsoft.com/office/drawing/2014/main" id="{463B4906-7F82-4081-AA62-3503D5B127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7705"/>
    </mc:Choice>
    <mc:Fallback xmlns="">
      <p:transition spd="slow" advTm="247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213"/>
        <p:cNvGrpSpPr/>
        <p:nvPr/>
      </p:nvGrpSpPr>
      <p:grpSpPr>
        <a:xfrm>
          <a:off x="0" y="0"/>
          <a:ext cx="0" cy="0"/>
          <a:chOff x="0" y="0"/>
          <a:chExt cx="0" cy="0"/>
        </a:xfrm>
      </p:grpSpPr>
      <p:sp>
        <p:nvSpPr>
          <p:cNvPr id="214" name="Google Shape;214;p34"/>
          <p:cNvSpPr txBox="1">
            <a:spLocks noGrp="1"/>
          </p:cNvSpPr>
          <p:nvPr>
            <p:ph type="title"/>
          </p:nvPr>
        </p:nvSpPr>
        <p:spPr>
          <a:xfrm>
            <a:off x="574525" y="111423"/>
            <a:ext cx="7886700" cy="7548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000">
                <a:latin typeface="Calibri"/>
                <a:ea typeface="Calibri"/>
                <a:cs typeface="Calibri"/>
                <a:sym typeface="Calibri"/>
              </a:rPr>
              <a:t>System Evaluation Framework</a:t>
            </a:r>
            <a:endParaRPr sz="3000">
              <a:latin typeface="Calibri"/>
              <a:ea typeface="Calibri"/>
              <a:cs typeface="Calibri"/>
              <a:sym typeface="Calibri"/>
            </a:endParaRPr>
          </a:p>
        </p:txBody>
      </p:sp>
      <p:pic>
        <p:nvPicPr>
          <p:cNvPr id="215" name="Google Shape;215;p34"/>
          <p:cNvPicPr preferRelativeResize="0"/>
          <p:nvPr/>
        </p:nvPicPr>
        <p:blipFill>
          <a:blip r:embed="rId5">
            <a:alphaModFix/>
          </a:blip>
          <a:stretch>
            <a:fillRect/>
          </a:stretch>
        </p:blipFill>
        <p:spPr>
          <a:xfrm>
            <a:off x="736950" y="920425"/>
            <a:ext cx="7724276" cy="3780925"/>
          </a:xfrm>
          <a:prstGeom prst="rect">
            <a:avLst/>
          </a:prstGeom>
          <a:noFill/>
          <a:ln>
            <a:noFill/>
          </a:ln>
        </p:spPr>
      </p:pic>
      <p:sp>
        <p:nvSpPr>
          <p:cNvPr id="216" name="Google Shape;216;p34"/>
          <p:cNvSpPr txBox="1"/>
          <p:nvPr/>
        </p:nvSpPr>
        <p:spPr>
          <a:xfrm>
            <a:off x="3862150" y="4701350"/>
            <a:ext cx="5197500" cy="442200"/>
          </a:xfrm>
          <a:prstGeom prst="rect">
            <a:avLst/>
          </a:prstGeom>
          <a:noFill/>
          <a:ln>
            <a:noFill/>
          </a:ln>
        </p:spPr>
        <p:txBody>
          <a:bodyPr spcFirstLastPara="1" wrap="square" lIns="91425" tIns="91425" rIns="91425" bIns="91425" anchor="t" anchorCtr="0">
            <a:noAutofit/>
          </a:bodyPr>
          <a:lstStyle/>
          <a:p>
            <a:pPr marL="0" lvl="0" indent="0" algn="r">
              <a:spcBef>
                <a:spcPts val="0"/>
              </a:spcBef>
              <a:spcAft>
                <a:spcPts val="0"/>
              </a:spcAft>
              <a:buNone/>
            </a:pPr>
            <a:r>
              <a:rPr lang="en" sz="1000">
                <a:solidFill>
                  <a:schemeClr val="dk1"/>
                </a:solidFill>
                <a:latin typeface="Calibri"/>
                <a:ea typeface="Calibri"/>
                <a:cs typeface="Calibri"/>
                <a:sym typeface="Calibri"/>
              </a:rPr>
              <a:t>(Al Mustafa, Khan &amp; Hussain, 2018)</a:t>
            </a:r>
            <a:endParaRPr sz="1000">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5B1ED501-B06F-4712-B0A6-C63E2F3E67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775"/>
    </mc:Choice>
    <mc:Fallback xmlns="">
      <p:transition spd="slow" advTm="27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ctr">
              <a:spcBef>
                <a:spcPts val="0"/>
              </a:spcBef>
              <a:spcAft>
                <a:spcPts val="0"/>
              </a:spcAft>
              <a:buNone/>
            </a:pPr>
            <a:r>
              <a:rPr lang="en"/>
              <a:t> The Proposal</a:t>
            </a:r>
            <a:endParaRPr/>
          </a:p>
        </p:txBody>
      </p:sp>
      <p:sp>
        <p:nvSpPr>
          <p:cNvPr id="92" name="Google Shape;92;p17"/>
          <p:cNvSpPr txBox="1">
            <a:spLocks noGrp="1"/>
          </p:cNvSpPr>
          <p:nvPr>
            <p:ph type="body" idx="1"/>
          </p:nvPr>
        </p:nvSpPr>
        <p:spPr>
          <a:xfrm>
            <a:off x="628650" y="1189276"/>
            <a:ext cx="7886700" cy="3624600"/>
          </a:xfrm>
          <a:prstGeom prst="rect">
            <a:avLst/>
          </a:prstGeom>
        </p:spPr>
        <p:txBody>
          <a:bodyPr spcFirstLastPara="1" wrap="square" lIns="68575" tIns="34275" rIns="68575" bIns="34275" anchor="t" anchorCtr="0">
            <a:noAutofit/>
          </a:bodyPr>
          <a:lstStyle/>
          <a:p>
            <a:pPr marL="0" lvl="0" indent="0" rtl="0">
              <a:spcBef>
                <a:spcPts val="800"/>
              </a:spcBef>
              <a:spcAft>
                <a:spcPts val="0"/>
              </a:spcAft>
              <a:buNone/>
            </a:pPr>
            <a:r>
              <a:rPr lang="en" u="sng"/>
              <a:t>Objective</a:t>
            </a:r>
            <a:r>
              <a:rPr lang="en"/>
              <a:t>: To create a proposal to implement a bar code medication administration (BCMA) system and electronic medication (eMar) administration record </a:t>
            </a:r>
            <a:endParaRPr/>
          </a:p>
          <a:p>
            <a:pPr marL="0" lvl="0" indent="0" rtl="0">
              <a:spcBef>
                <a:spcPts val="1600"/>
              </a:spcBef>
              <a:spcAft>
                <a:spcPts val="0"/>
              </a:spcAft>
              <a:buNone/>
            </a:pPr>
            <a:r>
              <a:rPr lang="en" u="sng"/>
              <a:t>Site</a:t>
            </a:r>
            <a:r>
              <a:rPr lang="en"/>
              <a:t>: 36 Bed Surgical Inpatient Unit at a Community Hospital</a:t>
            </a:r>
            <a:endParaRPr/>
          </a:p>
          <a:p>
            <a:pPr marL="0" lvl="0" indent="0">
              <a:spcBef>
                <a:spcPts val="1600"/>
              </a:spcBef>
              <a:spcAft>
                <a:spcPts val="1600"/>
              </a:spcAft>
              <a:buNone/>
            </a:pPr>
            <a:r>
              <a:rPr lang="en" u="sng"/>
              <a:t>Purpose</a:t>
            </a:r>
            <a:r>
              <a:rPr lang="en"/>
              <a:t>: To improve patient safety and increase medication administration reliability with a goal of reducing future healthcare costs </a:t>
            </a:r>
            <a:endParaRPr/>
          </a:p>
        </p:txBody>
      </p:sp>
      <p:pic>
        <p:nvPicPr>
          <p:cNvPr id="5" name="Audio 4">
            <a:hlinkClick r:id="" action="ppaction://media"/>
            <a:extLst>
              <a:ext uri="{FF2B5EF4-FFF2-40B4-BE49-F238E27FC236}">
                <a16:creationId xmlns:a16="http://schemas.microsoft.com/office/drawing/2014/main" id="{20036564-465C-4B51-AE10-4829F931D8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700"/>
    </mc:Choice>
    <mc:Fallback xmlns="">
      <p:transition spd="slow" advTm="35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220"/>
        <p:cNvGrpSpPr/>
        <p:nvPr/>
      </p:nvGrpSpPr>
      <p:grpSpPr>
        <a:xfrm>
          <a:off x="0" y="0"/>
          <a:ext cx="0" cy="0"/>
          <a:chOff x="0" y="0"/>
          <a:chExt cx="0" cy="0"/>
        </a:xfrm>
      </p:grpSpPr>
      <p:sp>
        <p:nvSpPr>
          <p:cNvPr id="221" name="Google Shape;221;p35"/>
          <p:cNvSpPr txBox="1">
            <a:spLocks noGrp="1"/>
          </p:cNvSpPr>
          <p:nvPr>
            <p:ph type="title"/>
          </p:nvPr>
        </p:nvSpPr>
        <p:spPr>
          <a:xfrm>
            <a:off x="628650" y="388025"/>
            <a:ext cx="7886700" cy="631500"/>
          </a:xfrm>
          <a:prstGeom prst="rect">
            <a:avLst/>
          </a:prstGeom>
        </p:spPr>
        <p:txBody>
          <a:bodyPr spcFirstLastPara="1" wrap="square" lIns="68575" tIns="34275" rIns="68575" bIns="34275" anchor="ctr" anchorCtr="0">
            <a:noAutofit/>
          </a:bodyPr>
          <a:lstStyle/>
          <a:p>
            <a:pPr marL="0" lvl="0" indent="0" algn="ctr">
              <a:spcBef>
                <a:spcPts val="0"/>
              </a:spcBef>
              <a:spcAft>
                <a:spcPts val="0"/>
              </a:spcAft>
              <a:buNone/>
            </a:pPr>
            <a:r>
              <a:rPr lang="en"/>
              <a:t>Steps to Ensure Success</a:t>
            </a:r>
            <a:endParaRPr/>
          </a:p>
        </p:txBody>
      </p:sp>
      <p:sp>
        <p:nvSpPr>
          <p:cNvPr id="222" name="Google Shape;222;p35"/>
          <p:cNvSpPr txBox="1">
            <a:spLocks noGrp="1"/>
          </p:cNvSpPr>
          <p:nvPr>
            <p:ph type="body" idx="1"/>
          </p:nvPr>
        </p:nvSpPr>
        <p:spPr>
          <a:xfrm>
            <a:off x="476250" y="933450"/>
            <a:ext cx="8324700" cy="4092600"/>
          </a:xfrm>
          <a:prstGeom prst="rect">
            <a:avLst/>
          </a:prstGeom>
        </p:spPr>
        <p:txBody>
          <a:bodyPr spcFirstLastPara="1" wrap="square" lIns="68575" tIns="34275" rIns="68575" bIns="34275" anchor="t" anchorCtr="0">
            <a:noAutofit/>
          </a:bodyPr>
          <a:lstStyle/>
          <a:p>
            <a:pPr marL="0" lvl="0" indent="0" rtl="0">
              <a:spcBef>
                <a:spcPts val="800"/>
              </a:spcBef>
              <a:spcAft>
                <a:spcPts val="0"/>
              </a:spcAft>
              <a:buNone/>
            </a:pPr>
            <a:r>
              <a:rPr lang="en"/>
              <a:t>How can your leadership team ensure success?</a:t>
            </a:r>
            <a:endParaRPr/>
          </a:p>
          <a:p>
            <a:pPr marL="457200" lvl="0" indent="-361950" rtl="0">
              <a:spcBef>
                <a:spcPts val="1600"/>
              </a:spcBef>
              <a:spcAft>
                <a:spcPts val="0"/>
              </a:spcAft>
              <a:buSzPts val="2100"/>
              <a:buChar char="•"/>
            </a:pPr>
            <a:r>
              <a:rPr lang="en"/>
              <a:t>Create a change management plan</a:t>
            </a:r>
            <a:endParaRPr/>
          </a:p>
          <a:p>
            <a:pPr marL="457200" lvl="0" indent="-361950" rtl="0">
              <a:spcBef>
                <a:spcPts val="0"/>
              </a:spcBef>
              <a:spcAft>
                <a:spcPts val="0"/>
              </a:spcAft>
              <a:buSzPts val="2100"/>
              <a:buChar char="•"/>
            </a:pPr>
            <a:r>
              <a:rPr lang="en"/>
              <a:t>Create and develop your leadership teams - management, pharmacy, nursing, physicians &amp; IT to help lead change. Include your staff in the process. This is a team effort!</a:t>
            </a:r>
            <a:endParaRPr/>
          </a:p>
          <a:p>
            <a:pPr marL="457200" lvl="0" indent="-361950" rtl="0">
              <a:spcBef>
                <a:spcPts val="0"/>
              </a:spcBef>
              <a:spcAft>
                <a:spcPts val="0"/>
              </a:spcAft>
              <a:buSzPts val="2100"/>
              <a:buChar char="•"/>
            </a:pPr>
            <a:r>
              <a:rPr lang="en"/>
              <a:t>Initiate evaluation and re-evaluation processes following system implementation (this is long term maintenance)</a:t>
            </a:r>
            <a:endParaRPr/>
          </a:p>
          <a:p>
            <a:pPr marL="457200" lvl="0" indent="-361950" rtl="0">
              <a:spcBef>
                <a:spcPts val="0"/>
              </a:spcBef>
              <a:spcAft>
                <a:spcPts val="0"/>
              </a:spcAft>
              <a:buSzPts val="2100"/>
              <a:buChar char="•"/>
            </a:pPr>
            <a:r>
              <a:rPr lang="en"/>
              <a:t>Schedule team meetings weekly to evaluate and problem-solve issues</a:t>
            </a:r>
            <a:endParaRPr/>
          </a:p>
          <a:p>
            <a:pPr marL="457200" lvl="0" indent="-361950">
              <a:spcBef>
                <a:spcPts val="0"/>
              </a:spcBef>
              <a:spcAft>
                <a:spcPts val="0"/>
              </a:spcAft>
              <a:buSzPts val="2100"/>
              <a:buChar char="•"/>
            </a:pPr>
            <a:r>
              <a:rPr lang="en"/>
              <a:t>Actively seek feedback from your team members and staff via open communication and post-implementation surveys on a regular basis</a:t>
            </a:r>
            <a:endParaRPr/>
          </a:p>
        </p:txBody>
      </p:sp>
      <p:sp>
        <p:nvSpPr>
          <p:cNvPr id="223" name="Google Shape;223;p35"/>
          <p:cNvSpPr txBox="1"/>
          <p:nvPr/>
        </p:nvSpPr>
        <p:spPr>
          <a:xfrm>
            <a:off x="5283200" y="4673600"/>
            <a:ext cx="3338400" cy="275700"/>
          </a:xfrm>
          <a:prstGeom prst="rect">
            <a:avLst/>
          </a:prstGeom>
          <a:noFill/>
          <a:ln>
            <a:noFill/>
          </a:ln>
        </p:spPr>
        <p:txBody>
          <a:bodyPr spcFirstLastPara="1" wrap="square" lIns="91425" tIns="91425" rIns="91425" bIns="91425" anchor="t" anchorCtr="0">
            <a:noAutofit/>
          </a:bodyPr>
          <a:lstStyle/>
          <a:p>
            <a:pPr marL="0" lvl="0" indent="0" algn="r">
              <a:spcBef>
                <a:spcPts val="0"/>
              </a:spcBef>
              <a:spcAft>
                <a:spcPts val="0"/>
              </a:spcAft>
              <a:buNone/>
            </a:pPr>
            <a:r>
              <a:rPr lang="en" sz="1000">
                <a:latin typeface="Calibri"/>
                <a:ea typeface="Calibri"/>
                <a:cs typeface="Calibri"/>
                <a:sym typeface="Calibri"/>
              </a:rPr>
              <a:t>(ISMP, Canada, 2013)</a:t>
            </a:r>
            <a:endParaRPr sz="1000">
              <a:latin typeface="Calibri"/>
              <a:ea typeface="Calibri"/>
              <a:cs typeface="Calibri"/>
              <a:sym typeface="Calibri"/>
            </a:endParaRPr>
          </a:p>
        </p:txBody>
      </p:sp>
      <p:pic>
        <p:nvPicPr>
          <p:cNvPr id="19" name="Audio 18">
            <a:hlinkClick r:id="" action="ppaction://media"/>
            <a:extLst>
              <a:ext uri="{FF2B5EF4-FFF2-40B4-BE49-F238E27FC236}">
                <a16:creationId xmlns:a16="http://schemas.microsoft.com/office/drawing/2014/main" id="{A1463FF2-4C18-4210-A4BA-752FA7FA82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100"/>
    </mc:Choice>
    <mc:Fallback xmlns="">
      <p:transition spd="slow" advTm="6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Shape 228"/>
        <p:cNvGrpSpPr/>
        <p:nvPr/>
      </p:nvGrpSpPr>
      <p:grpSpPr>
        <a:xfrm>
          <a:off x="0" y="0"/>
          <a:ext cx="0" cy="0"/>
          <a:chOff x="0" y="0"/>
          <a:chExt cx="0" cy="0"/>
        </a:xfrm>
      </p:grpSpPr>
      <p:pic>
        <p:nvPicPr>
          <p:cNvPr id="229" name="Google Shape;229;p36" descr="Image containing medical tweezers of various sizes, some pills, and a hand holding a pen writing on a piece of paper attached to a clipboard"/>
          <p:cNvPicPr preferRelativeResize="0">
            <a:picLocks noGrp="1"/>
          </p:cNvPicPr>
          <p:nvPr>
            <p:ph type="pic" idx="2"/>
          </p:nvPr>
        </p:nvPicPr>
        <p:blipFill rotWithShape="1">
          <a:blip r:embed="rId5">
            <a:alphaModFix/>
          </a:blip>
          <a:srcRect/>
          <a:stretch/>
        </p:blipFill>
        <p:spPr>
          <a:xfrm>
            <a:off x="102400" y="102400"/>
            <a:ext cx="8271600" cy="5035200"/>
          </a:xfrm>
          <a:prstGeom prst="rect">
            <a:avLst/>
          </a:prstGeom>
          <a:noFill/>
          <a:ln>
            <a:noFill/>
          </a:ln>
        </p:spPr>
      </p:pic>
      <p:sp>
        <p:nvSpPr>
          <p:cNvPr id="230" name="Google Shape;230;p36" title="Overlay Graphic"/>
          <p:cNvSpPr/>
          <p:nvPr/>
        </p:nvSpPr>
        <p:spPr>
          <a:xfrm rot="5400000">
            <a:off x="3617546" y="443107"/>
            <a:ext cx="4938712" cy="4257286"/>
          </a:xfrm>
          <a:prstGeom prst="rect">
            <a:avLst/>
          </a:prstGeom>
          <a:solidFill>
            <a:schemeClr val="dk1">
              <a:alpha val="69803"/>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31" name="Google Shape;231;p36"/>
          <p:cNvSpPr txBox="1">
            <a:spLocks noGrp="1"/>
          </p:cNvSpPr>
          <p:nvPr>
            <p:ph type="ctrTitle"/>
          </p:nvPr>
        </p:nvSpPr>
        <p:spPr>
          <a:xfrm>
            <a:off x="4179783" y="1543050"/>
            <a:ext cx="3814237" cy="2030467"/>
          </a:xfrm>
          <a:prstGeom prst="rect">
            <a:avLst/>
          </a:prstGeom>
          <a:noFill/>
          <a:ln>
            <a:noFill/>
          </a:ln>
        </p:spPr>
        <p:txBody>
          <a:bodyPr spcFirstLastPara="1" wrap="square" lIns="68575" tIns="34275" rIns="68575" bIns="34275" anchor="b" anchorCtr="0">
            <a:noAutofit/>
          </a:bodyPr>
          <a:lstStyle/>
          <a:p>
            <a:pPr marL="0" marR="0" lvl="0" indent="0" algn="r" rtl="0">
              <a:lnSpc>
                <a:spcPct val="90000"/>
              </a:lnSpc>
              <a:spcBef>
                <a:spcPts val="0"/>
              </a:spcBef>
              <a:spcAft>
                <a:spcPts val="0"/>
              </a:spcAft>
              <a:buClr>
                <a:schemeClr val="lt1"/>
              </a:buClr>
              <a:buSzPts val="5000"/>
              <a:buFont typeface="Calibri"/>
              <a:buNone/>
            </a:pPr>
            <a:r>
              <a:rPr lang="en" sz="5000" b="0" i="0" u="none" strike="noStrike" cap="none">
                <a:solidFill>
                  <a:schemeClr val="lt1"/>
                </a:solidFill>
                <a:latin typeface="Calibri"/>
                <a:ea typeface="Calibri"/>
                <a:cs typeface="Calibri"/>
                <a:sym typeface="Calibri"/>
              </a:rPr>
              <a:t>Thank You</a:t>
            </a:r>
            <a:endParaRPr sz="1100"/>
          </a:p>
        </p:txBody>
      </p:sp>
      <p:sp>
        <p:nvSpPr>
          <p:cNvPr id="232" name="Google Shape;232;p36"/>
          <p:cNvSpPr txBox="1">
            <a:spLocks noGrp="1"/>
          </p:cNvSpPr>
          <p:nvPr>
            <p:ph type="subTitle" idx="1"/>
          </p:nvPr>
        </p:nvSpPr>
        <p:spPr>
          <a:xfrm>
            <a:off x="4179783" y="3768790"/>
            <a:ext cx="3510997" cy="203855"/>
          </a:xfrm>
          <a:prstGeom prst="rect">
            <a:avLst/>
          </a:prstGeom>
          <a:noFill/>
          <a:ln>
            <a:noFill/>
          </a:ln>
        </p:spPr>
        <p:txBody>
          <a:bodyPr spcFirstLastPara="1" wrap="square" lIns="68575" tIns="34275" rIns="68575" bIns="34275" anchor="t" anchorCtr="0">
            <a:noAutofit/>
          </a:bodyPr>
          <a:lstStyle/>
          <a:p>
            <a:pPr marL="0" marR="0" lvl="0" indent="0" algn="r" rtl="0">
              <a:lnSpc>
                <a:spcPct val="70000"/>
              </a:lnSpc>
              <a:spcBef>
                <a:spcPts val="0"/>
              </a:spcBef>
              <a:spcAft>
                <a:spcPts val="1600"/>
              </a:spcAft>
              <a:buClr>
                <a:schemeClr val="lt1"/>
              </a:buClr>
              <a:buSzPts val="1100"/>
              <a:buFont typeface="Arial"/>
              <a:buNone/>
            </a:pPr>
            <a:r>
              <a:rPr lang="en" sz="1100" b="0" i="0" u="none" strike="noStrike" cap="none">
                <a:solidFill>
                  <a:schemeClr val="lt1"/>
                </a:solidFill>
                <a:latin typeface="Calibri"/>
                <a:ea typeface="Calibri"/>
                <a:cs typeface="Calibri"/>
                <a:sym typeface="Calibri"/>
              </a:rPr>
              <a:t>Team 7</a:t>
            </a:r>
            <a:endParaRPr sz="1100"/>
          </a:p>
        </p:txBody>
      </p:sp>
      <p:sp>
        <p:nvSpPr>
          <p:cNvPr id="233" name="Google Shape;233;p36"/>
          <p:cNvSpPr txBox="1">
            <a:spLocks noGrp="1"/>
          </p:cNvSpPr>
          <p:nvPr>
            <p:ph type="body" idx="3"/>
          </p:nvPr>
        </p:nvSpPr>
        <p:spPr>
          <a:xfrm>
            <a:off x="4179783" y="4073416"/>
            <a:ext cx="3457535" cy="294718"/>
          </a:xfrm>
          <a:prstGeom prst="rect">
            <a:avLst/>
          </a:prstGeom>
          <a:noFill/>
          <a:ln>
            <a:noFill/>
          </a:ln>
        </p:spPr>
        <p:txBody>
          <a:bodyPr spcFirstLastPara="1" wrap="square" lIns="68575" tIns="34275" rIns="68575" bIns="34275" anchor="t" anchorCtr="0">
            <a:noAutofit/>
          </a:bodyPr>
          <a:lstStyle/>
          <a:p>
            <a:pPr marL="0" marR="0" lvl="0" indent="0" algn="r" rtl="0">
              <a:lnSpc>
                <a:spcPct val="90000"/>
              </a:lnSpc>
              <a:spcBef>
                <a:spcPts val="0"/>
              </a:spcBef>
              <a:spcAft>
                <a:spcPts val="1600"/>
              </a:spcAft>
              <a:buClr>
                <a:schemeClr val="lt1"/>
              </a:buClr>
              <a:buSzPts val="1200"/>
              <a:buFont typeface="Arial"/>
              <a:buNone/>
            </a:pPr>
            <a:r>
              <a:rPr lang="en" sz="1200" b="0" i="0" u="none" strike="noStrike" cap="none">
                <a:solidFill>
                  <a:schemeClr val="lt1"/>
                </a:solidFill>
                <a:latin typeface="Calibri"/>
                <a:ea typeface="Calibri"/>
                <a:cs typeface="Calibri"/>
                <a:sym typeface="Calibri"/>
              </a:rPr>
              <a:t>Marlene, Shanthi and Carmen</a:t>
            </a:r>
            <a:endParaRPr sz="1100"/>
          </a:p>
        </p:txBody>
      </p:sp>
      <p:sp>
        <p:nvSpPr>
          <p:cNvPr id="234" name="Google Shape;234;p36"/>
          <p:cNvSpPr txBox="1">
            <a:spLocks noGrp="1"/>
          </p:cNvSpPr>
          <p:nvPr>
            <p:ph type="body" idx="4"/>
          </p:nvPr>
        </p:nvSpPr>
        <p:spPr>
          <a:xfrm>
            <a:off x="4179783" y="4363189"/>
            <a:ext cx="3510997" cy="189000"/>
          </a:xfrm>
          <a:prstGeom prst="rect">
            <a:avLst/>
          </a:prstGeom>
          <a:noFill/>
          <a:ln>
            <a:noFill/>
          </a:ln>
        </p:spPr>
        <p:txBody>
          <a:bodyPr spcFirstLastPara="1" wrap="square" lIns="68575" tIns="34275" rIns="68575" bIns="34275" anchor="t" anchorCtr="0">
            <a:noAutofit/>
          </a:bodyPr>
          <a:lstStyle/>
          <a:p>
            <a:pPr marL="0" marR="0" lvl="0" indent="0" algn="r" rtl="0">
              <a:lnSpc>
                <a:spcPct val="70000"/>
              </a:lnSpc>
              <a:spcBef>
                <a:spcPts val="0"/>
              </a:spcBef>
              <a:spcAft>
                <a:spcPts val="1600"/>
              </a:spcAft>
              <a:buClr>
                <a:schemeClr val="lt1"/>
              </a:buClr>
              <a:buSzPts val="1000"/>
              <a:buFont typeface="Arial"/>
              <a:buNone/>
            </a:pPr>
            <a:r>
              <a:rPr lang="en" sz="1000" b="0" i="0" u="none" strike="noStrike" cap="none">
                <a:solidFill>
                  <a:schemeClr val="lt1"/>
                </a:solidFill>
                <a:latin typeface="Calibri"/>
                <a:ea typeface="Calibri"/>
                <a:cs typeface="Calibri"/>
                <a:sym typeface="Calibri"/>
              </a:rPr>
              <a:t>NURS602</a:t>
            </a:r>
            <a:r>
              <a:rPr lang="en" sz="1000"/>
              <a:t>, Athabasca University</a:t>
            </a:r>
            <a:endParaRPr sz="1100"/>
          </a:p>
        </p:txBody>
      </p:sp>
      <p:sp>
        <p:nvSpPr>
          <p:cNvPr id="235" name="Google Shape;235;p36"/>
          <p:cNvSpPr txBox="1">
            <a:spLocks noGrp="1"/>
          </p:cNvSpPr>
          <p:nvPr>
            <p:ph type="body" idx="5"/>
          </p:nvPr>
        </p:nvSpPr>
        <p:spPr>
          <a:xfrm>
            <a:off x="4179783" y="4652963"/>
            <a:ext cx="3512321" cy="189310"/>
          </a:xfrm>
          <a:prstGeom prst="rect">
            <a:avLst/>
          </a:prstGeom>
          <a:noFill/>
          <a:ln>
            <a:noFill/>
          </a:ln>
        </p:spPr>
        <p:txBody>
          <a:bodyPr spcFirstLastPara="1" wrap="square" lIns="68575" tIns="34275" rIns="68575" bIns="34275" anchor="t" anchorCtr="0">
            <a:noAutofit/>
          </a:bodyPr>
          <a:lstStyle/>
          <a:p>
            <a:pPr marL="0" marR="0" lvl="0" indent="0" algn="r" rtl="0">
              <a:lnSpc>
                <a:spcPct val="70000"/>
              </a:lnSpc>
              <a:spcBef>
                <a:spcPts val="0"/>
              </a:spcBef>
              <a:spcAft>
                <a:spcPts val="1600"/>
              </a:spcAft>
              <a:buClr>
                <a:schemeClr val="lt1"/>
              </a:buClr>
              <a:buSzPts val="1000"/>
              <a:buFont typeface="Arial"/>
              <a:buNone/>
            </a:pPr>
            <a:r>
              <a:rPr lang="en" sz="1000" b="0" i="0" u="none" strike="noStrike" cap="none">
                <a:solidFill>
                  <a:schemeClr val="lt1"/>
                </a:solidFill>
                <a:latin typeface="Calibri"/>
                <a:ea typeface="Calibri"/>
                <a:cs typeface="Calibri"/>
                <a:sym typeface="Calibri"/>
              </a:rPr>
              <a:t>July </a:t>
            </a:r>
            <a:r>
              <a:rPr lang="en" sz="1000"/>
              <a:t>24</a:t>
            </a:r>
            <a:r>
              <a:rPr lang="en" sz="1000" b="0" i="0" u="none" strike="noStrike" cap="none">
                <a:solidFill>
                  <a:schemeClr val="lt1"/>
                </a:solidFill>
                <a:latin typeface="Calibri"/>
                <a:ea typeface="Calibri"/>
                <a:cs typeface="Calibri"/>
                <a:sym typeface="Calibri"/>
              </a:rPr>
              <a:t>, 2018</a:t>
            </a:r>
            <a:endParaRPr sz="1100"/>
          </a:p>
        </p:txBody>
      </p:sp>
      <p:pic>
        <p:nvPicPr>
          <p:cNvPr id="236" name="Google Shape;236;p36" descr="Link icon"/>
          <p:cNvPicPr preferRelativeResize="0"/>
          <p:nvPr/>
        </p:nvPicPr>
        <p:blipFill rotWithShape="1">
          <a:blip r:embed="rId6">
            <a:alphaModFix/>
          </a:blip>
          <a:srcRect/>
          <a:stretch/>
        </p:blipFill>
        <p:spPr>
          <a:xfrm>
            <a:off x="7777655" y="4652963"/>
            <a:ext cx="183589" cy="183589"/>
          </a:xfrm>
          <a:prstGeom prst="rect">
            <a:avLst/>
          </a:prstGeom>
          <a:noFill/>
          <a:ln>
            <a:noFill/>
          </a:ln>
        </p:spPr>
      </p:pic>
      <p:sp>
        <p:nvSpPr>
          <p:cNvPr id="237" name="Google Shape;237;p36"/>
          <p:cNvSpPr txBox="1">
            <a:spLocks noGrp="1"/>
          </p:cNvSpPr>
          <p:nvPr>
            <p:ph type="sldNum" idx="12"/>
          </p:nvPr>
        </p:nvSpPr>
        <p:spPr>
          <a:xfrm>
            <a:off x="6457950" y="4999119"/>
            <a:ext cx="1916100" cy="903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endParaRPr sz="900" b="1" i="1" u="none" strike="noStrike" cap="none">
              <a:solidFill>
                <a:srgbClr val="888888"/>
              </a:solidFill>
              <a:latin typeface="Calibri"/>
              <a:ea typeface="Calibri"/>
              <a:cs typeface="Calibri"/>
              <a:sym typeface="Calibri"/>
            </a:endParaRPr>
          </a:p>
        </p:txBody>
      </p:sp>
      <p:sp>
        <p:nvSpPr>
          <p:cNvPr id="238" name="Google Shape;238;p36"/>
          <p:cNvSpPr txBox="1"/>
          <p:nvPr/>
        </p:nvSpPr>
        <p:spPr>
          <a:xfrm>
            <a:off x="7426500" y="5041100"/>
            <a:ext cx="5242500" cy="6186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6" name="Audio 5">
            <a:hlinkClick r:id="" action="ppaction://media"/>
            <a:extLst>
              <a:ext uri="{FF2B5EF4-FFF2-40B4-BE49-F238E27FC236}">
                <a16:creationId xmlns:a16="http://schemas.microsoft.com/office/drawing/2014/main" id="{5B3CEEB7-EF52-48A8-811F-76F848B342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80"/>
    </mc:Choice>
    <mc:Fallback xmlns="">
      <p:transition spd="slow" advTm="10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latin typeface="Calibri"/>
                <a:ea typeface="Calibri"/>
                <a:cs typeface="Calibri"/>
                <a:sym typeface="Calibri"/>
              </a:rPr>
              <a:t>References</a:t>
            </a:r>
            <a:endParaRPr>
              <a:latin typeface="Calibri"/>
              <a:ea typeface="Calibri"/>
              <a:cs typeface="Calibri"/>
              <a:sym typeface="Calibri"/>
            </a:endParaRPr>
          </a:p>
        </p:txBody>
      </p:sp>
      <p:sp>
        <p:nvSpPr>
          <p:cNvPr id="244" name="Google Shape;244;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1000">
                <a:solidFill>
                  <a:schemeClr val="dk1"/>
                </a:solidFill>
              </a:rPr>
              <a:t>About MEDITECH, (n.d). Introducing Meditech expanse. Retrieved from https://ehr.meditech.com/about-meditech/about-meditech</a:t>
            </a:r>
            <a:endParaRPr sz="1000">
              <a:solidFill>
                <a:schemeClr val="dk1"/>
              </a:solidFill>
            </a:endParaRPr>
          </a:p>
          <a:p>
            <a:pPr marL="0" lvl="0" indent="0" rtl="0">
              <a:spcBef>
                <a:spcPts val="1600"/>
              </a:spcBef>
              <a:spcAft>
                <a:spcPts val="0"/>
              </a:spcAft>
              <a:buClr>
                <a:schemeClr val="dk1"/>
              </a:buClr>
              <a:buSzPts val="1100"/>
              <a:buFont typeface="Arial"/>
              <a:buNone/>
            </a:pPr>
            <a:r>
              <a:rPr lang="en" sz="1000">
                <a:solidFill>
                  <a:schemeClr val="dk1"/>
                </a:solidFill>
              </a:rPr>
              <a:t>Al Mustafa, S. A., Khan, M., &amp; Hussain, M. (2018). Implementing Barcode Medication Administration Systems in Public Sector Medical Units. </a:t>
            </a:r>
            <a:r>
              <a:rPr lang="en" sz="1000" i="1">
                <a:solidFill>
                  <a:schemeClr val="dk1"/>
                </a:solidFill>
              </a:rPr>
              <a:t>International Journal of Decision Support System Technology, 10</a:t>
            </a:r>
            <a:r>
              <a:rPr lang="en" sz="1000">
                <a:solidFill>
                  <a:schemeClr val="dk1"/>
                </a:solidFill>
              </a:rPr>
              <a:t>(2), 23-39. doi:10.4018/IJDSST.2018040102</a:t>
            </a:r>
            <a:endParaRPr sz="1000">
              <a:solidFill>
                <a:schemeClr val="dk1"/>
              </a:solidFill>
            </a:endParaRPr>
          </a:p>
          <a:p>
            <a:pPr marL="0" lvl="0" indent="0" rtl="0">
              <a:spcBef>
                <a:spcPts val="1600"/>
              </a:spcBef>
              <a:spcAft>
                <a:spcPts val="0"/>
              </a:spcAft>
              <a:buClr>
                <a:schemeClr val="dk1"/>
              </a:buClr>
              <a:buSzPts val="1100"/>
              <a:buFont typeface="Arial"/>
              <a:buNone/>
            </a:pPr>
            <a:r>
              <a:rPr lang="en" sz="1000">
                <a:solidFill>
                  <a:schemeClr val="dk1"/>
                </a:solidFill>
              </a:rPr>
              <a:t>Agency for Healthcare and Research Quality (AHRQ). (2008). Health Information Technology Archive: Bar-coded Medication Administration. Retrieved from https://healthit.ahrq.gov/ahrq-funded-projects/emerging-lessons/bar-coded-medication-administration</a:t>
            </a:r>
            <a:endParaRPr sz="1000">
              <a:solidFill>
                <a:schemeClr val="dk1"/>
              </a:solidFill>
            </a:endParaRPr>
          </a:p>
          <a:p>
            <a:pPr marL="0" lvl="0" indent="0" rtl="0">
              <a:spcBef>
                <a:spcPts val="1600"/>
              </a:spcBef>
              <a:spcAft>
                <a:spcPts val="0"/>
              </a:spcAft>
              <a:buClr>
                <a:schemeClr val="dk1"/>
              </a:buClr>
              <a:buSzPts val="1100"/>
              <a:buFont typeface="Arial"/>
              <a:buNone/>
            </a:pPr>
            <a:r>
              <a:rPr lang="en" sz="1000">
                <a:solidFill>
                  <a:schemeClr val="dk1"/>
                </a:solidFill>
              </a:rPr>
              <a:t>Ash, J., Berg, M., &amp; Coiera, E. (2004).  Some unintended consequences of information technology in health care: the nature of patient care information system-related errors. </a:t>
            </a:r>
            <a:r>
              <a:rPr lang="en" sz="1000" i="1">
                <a:solidFill>
                  <a:schemeClr val="dk1"/>
                </a:solidFill>
              </a:rPr>
              <a:t>Journal Of The American Medical Informatics Association</a:t>
            </a:r>
            <a:r>
              <a:rPr lang="en" sz="1000">
                <a:solidFill>
                  <a:schemeClr val="dk1"/>
                </a:solidFill>
              </a:rPr>
              <a:t>, </a:t>
            </a:r>
            <a:r>
              <a:rPr lang="en" sz="1000" i="1">
                <a:solidFill>
                  <a:schemeClr val="dk1"/>
                </a:solidFill>
              </a:rPr>
              <a:t>11</a:t>
            </a:r>
            <a:r>
              <a:rPr lang="en" sz="1000">
                <a:solidFill>
                  <a:schemeClr val="dk1"/>
                </a:solidFill>
              </a:rPr>
              <a:t>(2), 104-112.  Retrieved from http://www.ncbi.nlm.nih.gov/pmc/articles/PMC353015/</a:t>
            </a:r>
            <a:endParaRPr sz="1000">
              <a:solidFill>
                <a:schemeClr val="dk1"/>
              </a:solidFill>
            </a:endParaRPr>
          </a:p>
          <a:p>
            <a:pPr marL="0" lvl="0" indent="0" rtl="0">
              <a:spcBef>
                <a:spcPts val="1600"/>
              </a:spcBef>
              <a:spcAft>
                <a:spcPts val="0"/>
              </a:spcAft>
              <a:buClr>
                <a:schemeClr val="dk1"/>
              </a:buClr>
              <a:buSzPts val="1100"/>
              <a:buFont typeface="Arial"/>
              <a:buNone/>
            </a:pPr>
            <a:r>
              <a:rPr lang="en" sz="1000">
                <a:solidFill>
                  <a:schemeClr val="dk1"/>
                </a:solidFill>
              </a:rPr>
              <a:t>ASR Healthcare. (2018).  Stretch point of-care-budgets with refurbished mobile carts. Retrieved from https://asr4u.wordpress.com/tag/compuer-on-wheels/</a:t>
            </a:r>
            <a:endParaRPr sz="1000">
              <a:solidFill>
                <a:schemeClr val="dk1"/>
              </a:solidFill>
              <a:highlight>
                <a:srgbClr val="FFFFFF"/>
              </a:highlight>
            </a:endParaRPr>
          </a:p>
          <a:p>
            <a:pPr marL="0" lvl="0" indent="0" rtl="0">
              <a:spcBef>
                <a:spcPts val="1600"/>
              </a:spcBef>
              <a:spcAft>
                <a:spcPts val="0"/>
              </a:spcAft>
              <a:buClr>
                <a:schemeClr val="dk1"/>
              </a:buClr>
              <a:buSzPts val="1100"/>
              <a:buFont typeface="Arial"/>
              <a:buNone/>
            </a:pPr>
            <a:r>
              <a:rPr lang="en" sz="1000">
                <a:solidFill>
                  <a:schemeClr val="dk1"/>
                </a:solidFill>
                <a:highlight>
                  <a:srgbClr val="FFFFFF"/>
                </a:highlight>
              </a:rPr>
              <a:t>Ben-Assuli, O. (2015). Electronic health records, adoption, quality of care, legal and privacy issues and their implementation in emergency departments. </a:t>
            </a:r>
            <a:r>
              <a:rPr lang="en" sz="1000" i="1">
                <a:solidFill>
                  <a:schemeClr val="dk1"/>
                </a:solidFill>
                <a:highlight>
                  <a:srgbClr val="FFFFFF"/>
                </a:highlight>
              </a:rPr>
              <a:t>Health Policy, 119</a:t>
            </a:r>
            <a:r>
              <a:rPr lang="en" sz="1000">
                <a:solidFill>
                  <a:schemeClr val="dk1"/>
                </a:solidFill>
                <a:highlight>
                  <a:srgbClr val="FFFFFF"/>
                </a:highlight>
              </a:rPr>
              <a:t>(3), 287-297. doi.org/10.1016/j.healthpol.2014.11.014</a:t>
            </a:r>
            <a:endParaRPr sz="1000">
              <a:solidFill>
                <a:schemeClr val="dk1"/>
              </a:solidFill>
              <a:highlight>
                <a:srgbClr val="FFFFFF"/>
              </a:highlight>
            </a:endParaRPr>
          </a:p>
          <a:p>
            <a:pPr marL="0" lvl="0" indent="0">
              <a:spcBef>
                <a:spcPts val="1600"/>
              </a:spcBef>
              <a:spcAft>
                <a:spcPts val="1600"/>
              </a:spcAft>
              <a:buNone/>
            </a:pPr>
            <a:endParaRPr/>
          </a:p>
        </p:txBody>
      </p:sp>
      <p:pic>
        <p:nvPicPr>
          <p:cNvPr id="2" name="Audio 1">
            <a:hlinkClick r:id="" action="ppaction://media"/>
            <a:extLst>
              <a:ext uri="{FF2B5EF4-FFF2-40B4-BE49-F238E27FC236}">
                <a16:creationId xmlns:a16="http://schemas.microsoft.com/office/drawing/2014/main" id="{FC5DB998-8686-4A0B-9891-9CD6108EC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6"/>
    </mc:Choice>
    <mc:Fallback xmlns="">
      <p:transition spd="slow" advTm="3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References</a:t>
            </a:r>
            <a:endParaRPr>
              <a:latin typeface="Calibri"/>
              <a:ea typeface="Calibri"/>
              <a:cs typeface="Calibri"/>
              <a:sym typeface="Calibri"/>
            </a:endParaRPr>
          </a:p>
        </p:txBody>
      </p:sp>
      <p:sp>
        <p:nvSpPr>
          <p:cNvPr id="250" name="Google Shape;250;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000">
                <a:solidFill>
                  <a:schemeClr val="dk1"/>
                </a:solidFill>
                <a:highlight>
                  <a:srgbClr val="FFFFFF"/>
                </a:highlight>
              </a:rPr>
              <a:t>Cervone, H. F. (2007). The system development life cycle and digital library development. OCLC Systems &amp; Services: Internal digital library perspective, 23(4)-348-352. </a:t>
            </a:r>
            <a:r>
              <a:rPr lang="en" sz="1000">
                <a:solidFill>
                  <a:schemeClr val="dk1"/>
                </a:solidFill>
              </a:rPr>
              <a:t>https://doi.org/10.1108/10650750710831484</a:t>
            </a:r>
            <a:endParaRPr sz="1000">
              <a:solidFill>
                <a:schemeClr val="dk1"/>
              </a:solidFill>
            </a:endParaRPr>
          </a:p>
          <a:p>
            <a:pPr marL="0" lvl="0" indent="0" rtl="0">
              <a:spcBef>
                <a:spcPts val="1600"/>
              </a:spcBef>
              <a:spcAft>
                <a:spcPts val="0"/>
              </a:spcAft>
              <a:buClr>
                <a:schemeClr val="dk1"/>
              </a:buClr>
              <a:buSzPts val="1100"/>
              <a:buFont typeface="Arial"/>
              <a:buNone/>
            </a:pPr>
            <a:r>
              <a:rPr lang="en" sz="1000">
                <a:solidFill>
                  <a:schemeClr val="dk1"/>
                </a:solidFill>
                <a:highlight>
                  <a:srgbClr val="FFFFFF"/>
                </a:highlight>
              </a:rPr>
              <a:t>Chen, S., Osman, M., Nunes, J. M., &amp; Peng, G. C. (2011). Information systems evaluation methodologies. In; Proceedings of the IADIS International Workshop on Information Systems Research Trends, Approaches &amp; Methodologies (ISRTAM). Retrieved from http://eprints.whiterose.ac.uk/74740/1/WRRO_74740.pdf</a:t>
            </a:r>
            <a:endParaRPr sz="1000">
              <a:solidFill>
                <a:schemeClr val="dk1"/>
              </a:solidFill>
              <a:highlight>
                <a:srgbClr val="FFFFFF"/>
              </a:highlight>
            </a:endParaRPr>
          </a:p>
          <a:p>
            <a:pPr marL="0" lvl="0" indent="0" rtl="0">
              <a:spcBef>
                <a:spcPts val="1600"/>
              </a:spcBef>
              <a:spcAft>
                <a:spcPts val="0"/>
              </a:spcAft>
              <a:buClr>
                <a:schemeClr val="dk1"/>
              </a:buClr>
              <a:buSzPts val="1100"/>
              <a:buFont typeface="Arial"/>
              <a:buNone/>
            </a:pPr>
            <a:r>
              <a:rPr lang="en" sz="1000">
                <a:solidFill>
                  <a:schemeClr val="dk1"/>
                </a:solidFill>
              </a:rPr>
              <a:t>Cushman, R., Froomkin, A., Cava, A., Abril, P. &amp; Goodman, K. (2010). Ethical, legal and social issues for personal health records and applications. Journal of Biomedical Informatics, 43, S51-S55. https://doi.org/10.1016/j.jbi.2010.05.003</a:t>
            </a:r>
            <a:endParaRPr sz="1000">
              <a:solidFill>
                <a:schemeClr val="dk1"/>
              </a:solidFill>
            </a:endParaRPr>
          </a:p>
          <a:p>
            <a:pPr marL="0" lvl="0" indent="0" rtl="0">
              <a:spcBef>
                <a:spcPts val="1600"/>
              </a:spcBef>
              <a:spcAft>
                <a:spcPts val="0"/>
              </a:spcAft>
              <a:buClr>
                <a:schemeClr val="dk1"/>
              </a:buClr>
              <a:buSzPts val="1100"/>
              <a:buFont typeface="Arial"/>
              <a:buNone/>
            </a:pPr>
            <a:r>
              <a:rPr lang="en" sz="1000">
                <a:solidFill>
                  <a:schemeClr val="dk1"/>
                </a:solidFill>
              </a:rPr>
              <a:t>EuroMed Technologies Company Limited. (n.d.). Automated Drug Management Systems (ADMS). Retrieved from http://www.euromedhk.com/adms.php</a:t>
            </a:r>
            <a:endParaRPr sz="1000">
              <a:solidFill>
                <a:schemeClr val="dk1"/>
              </a:solidFill>
            </a:endParaRPr>
          </a:p>
          <a:p>
            <a:pPr marL="0" lvl="0" indent="0" rtl="0">
              <a:spcBef>
                <a:spcPts val="1600"/>
              </a:spcBef>
              <a:spcAft>
                <a:spcPts val="0"/>
              </a:spcAft>
              <a:buClr>
                <a:schemeClr val="dk1"/>
              </a:buClr>
              <a:buSzPts val="1100"/>
              <a:buFont typeface="Arial"/>
              <a:buNone/>
            </a:pPr>
            <a:r>
              <a:rPr lang="en" sz="1000">
                <a:solidFill>
                  <a:schemeClr val="dk1"/>
                </a:solidFill>
                <a:highlight>
                  <a:srgbClr val="FFFFFF"/>
                </a:highlight>
              </a:rPr>
              <a:t>Institute for Safe Medication Practices Canada. (2013). Medication bar code system implementation planning: A resource guide. Canadian Pharmaceutical Bar Coding Project. Retrieved from https://www.ismp-canada.org/barcoding/download/</a:t>
            </a:r>
            <a:r>
              <a:rPr lang="en" sz="1000">
                <a:solidFill>
                  <a:schemeClr val="dk1"/>
                </a:solidFill>
              </a:rPr>
              <a:t>ResourceGuide/BarCodingResourceGuideFINAL.pdf</a:t>
            </a:r>
            <a:endParaRPr sz="1000">
              <a:solidFill>
                <a:schemeClr val="dk1"/>
              </a:solidFill>
            </a:endParaRPr>
          </a:p>
          <a:p>
            <a:pPr marL="0" lvl="0" indent="0">
              <a:spcBef>
                <a:spcPts val="1600"/>
              </a:spcBef>
              <a:spcAft>
                <a:spcPts val="160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References</a:t>
            </a:r>
            <a:endParaRPr>
              <a:latin typeface="Calibri"/>
              <a:ea typeface="Calibri"/>
              <a:cs typeface="Calibri"/>
              <a:sym typeface="Calibri"/>
            </a:endParaRPr>
          </a:p>
        </p:txBody>
      </p:sp>
      <p:sp>
        <p:nvSpPr>
          <p:cNvPr id="256" name="Google Shape;256;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000">
                <a:solidFill>
                  <a:schemeClr val="dk1"/>
                </a:solidFill>
                <a:latin typeface="Calibri"/>
                <a:ea typeface="Calibri"/>
                <a:cs typeface="Calibri"/>
                <a:sym typeface="Calibri"/>
              </a:rPr>
              <a:t>Kaplan, B., &amp; Harris-Salamone, K. D. (2009). Health IT success and failure: Recommendations from literature and an AMIA workshop. </a:t>
            </a:r>
            <a:r>
              <a:rPr lang="en" sz="1000" i="1">
                <a:solidFill>
                  <a:schemeClr val="dk1"/>
                </a:solidFill>
                <a:latin typeface="Calibri"/>
                <a:ea typeface="Calibri"/>
                <a:cs typeface="Calibri"/>
                <a:sym typeface="Calibri"/>
              </a:rPr>
              <a:t>Journal of the American Medical Informatics Association, 16</a:t>
            </a:r>
            <a:r>
              <a:rPr lang="en" sz="1000">
                <a:solidFill>
                  <a:schemeClr val="dk1"/>
                </a:solidFill>
                <a:latin typeface="Calibri"/>
                <a:ea typeface="Calibri"/>
                <a:cs typeface="Calibri"/>
                <a:sym typeface="Calibri"/>
              </a:rPr>
              <a:t>(3), 291-299. doi: 10.1197/jamia.M2997</a:t>
            </a:r>
            <a:endParaRPr sz="1000">
              <a:solidFill>
                <a:schemeClr val="dk1"/>
              </a:solidFill>
              <a:latin typeface="Calibri"/>
              <a:ea typeface="Calibri"/>
              <a:cs typeface="Calibri"/>
              <a:sym typeface="Calibri"/>
            </a:endParaRPr>
          </a:p>
          <a:p>
            <a:pPr marL="0" lvl="0" indent="0" rtl="0">
              <a:spcBef>
                <a:spcPts val="1600"/>
              </a:spcBef>
              <a:spcAft>
                <a:spcPts val="0"/>
              </a:spcAft>
              <a:buClr>
                <a:schemeClr val="dk1"/>
              </a:buClr>
              <a:buSzPts val="1100"/>
              <a:buFont typeface="Arial"/>
              <a:buNone/>
            </a:pPr>
            <a:r>
              <a:rPr lang="en" sz="1000">
                <a:solidFill>
                  <a:schemeClr val="dk1"/>
                </a:solidFill>
              </a:rPr>
              <a:t>Narayana Samy, G., Ahmad, R., and Ismail, Z. (2010).  Security threats categories in healthcare information systems.  </a:t>
            </a:r>
            <a:r>
              <a:rPr lang="en" sz="1000" i="1">
                <a:solidFill>
                  <a:schemeClr val="dk1"/>
                </a:solidFill>
              </a:rPr>
              <a:t>Health Informatics Journal</a:t>
            </a:r>
            <a:r>
              <a:rPr lang="en" sz="1000">
                <a:solidFill>
                  <a:schemeClr val="dk1"/>
                </a:solidFill>
              </a:rPr>
              <a:t>, </a:t>
            </a:r>
            <a:r>
              <a:rPr lang="en" sz="1000" i="1">
                <a:solidFill>
                  <a:schemeClr val="dk1"/>
                </a:solidFill>
              </a:rPr>
              <a:t>16</a:t>
            </a:r>
            <a:r>
              <a:rPr lang="en" sz="1000">
                <a:solidFill>
                  <a:schemeClr val="dk1"/>
                </a:solidFill>
              </a:rPr>
              <a:t>(3), 201-209. doi:10.1177/1460458210377468</a:t>
            </a:r>
            <a:endParaRPr sz="1000">
              <a:solidFill>
                <a:schemeClr val="dk1"/>
              </a:solidFill>
            </a:endParaRPr>
          </a:p>
          <a:p>
            <a:pPr marL="0" lvl="0" indent="0" rtl="0">
              <a:spcBef>
                <a:spcPts val="1600"/>
              </a:spcBef>
              <a:spcAft>
                <a:spcPts val="0"/>
              </a:spcAft>
              <a:buClr>
                <a:schemeClr val="dk1"/>
              </a:buClr>
              <a:buSzPts val="1100"/>
              <a:buFont typeface="Arial"/>
              <a:buNone/>
            </a:pPr>
            <a:r>
              <a:rPr lang="en" sz="1000">
                <a:solidFill>
                  <a:schemeClr val="dk1"/>
                </a:solidFill>
                <a:highlight>
                  <a:srgbClr val="FFFFFF"/>
                </a:highlight>
              </a:rPr>
              <a:t>Nikolić, B., &amp; Ružić-Dimitrijević, L. (2009). Risk Assessment of Information Technology Systems. </a:t>
            </a:r>
            <a:r>
              <a:rPr lang="en" sz="1000" i="1">
                <a:solidFill>
                  <a:schemeClr val="dk1"/>
                </a:solidFill>
                <a:highlight>
                  <a:srgbClr val="FFFFFF"/>
                </a:highlight>
              </a:rPr>
              <a:t>Issues in Informing Science &amp; Information Technology</a:t>
            </a:r>
            <a:r>
              <a:rPr lang="en" sz="1000">
                <a:solidFill>
                  <a:schemeClr val="dk1"/>
                </a:solidFill>
                <a:highlight>
                  <a:srgbClr val="FFFFFF"/>
                </a:highlight>
              </a:rPr>
              <a:t>, </a:t>
            </a:r>
            <a:r>
              <a:rPr lang="en" sz="1000" i="1">
                <a:solidFill>
                  <a:schemeClr val="dk1"/>
                </a:solidFill>
                <a:highlight>
                  <a:srgbClr val="FFFFFF"/>
                </a:highlight>
              </a:rPr>
              <a:t>6</a:t>
            </a:r>
            <a:r>
              <a:rPr lang="en" sz="1000">
                <a:solidFill>
                  <a:schemeClr val="dk1"/>
                </a:solidFill>
                <a:highlight>
                  <a:srgbClr val="FFFFFF"/>
                </a:highlight>
              </a:rPr>
              <a:t>, 595-615.</a:t>
            </a:r>
            <a:endParaRPr sz="1000">
              <a:solidFill>
                <a:schemeClr val="dk1"/>
              </a:solidFill>
              <a:highlight>
                <a:srgbClr val="FFFFFF"/>
              </a:highlight>
            </a:endParaRPr>
          </a:p>
          <a:p>
            <a:pPr marL="0" lvl="0" indent="0" rtl="0">
              <a:spcBef>
                <a:spcPts val="1600"/>
              </a:spcBef>
              <a:spcAft>
                <a:spcPts val="0"/>
              </a:spcAft>
              <a:buClr>
                <a:schemeClr val="dk1"/>
              </a:buClr>
              <a:buSzPts val="1100"/>
              <a:buFont typeface="Arial"/>
              <a:buNone/>
            </a:pPr>
            <a:r>
              <a:rPr lang="en" sz="1000">
                <a:solidFill>
                  <a:schemeClr val="dk1"/>
                </a:solidFill>
              </a:rPr>
              <a:t>Poon, E. G., Keohane, C. A., Yoon, C. S., Ditmore, M., Bane, A., Levtzion-Korach. O., &amp;... Gandhi, T. K. (2010). Effect of bar-code technology on the safety of medication administration. </a:t>
            </a:r>
            <a:r>
              <a:rPr lang="en" sz="1000" i="1">
                <a:solidFill>
                  <a:schemeClr val="dk1"/>
                </a:solidFill>
              </a:rPr>
              <a:t>The New England Journal of Medicine</a:t>
            </a:r>
            <a:r>
              <a:rPr lang="en" sz="1000">
                <a:solidFill>
                  <a:schemeClr val="dk1"/>
                </a:solidFill>
              </a:rPr>
              <a:t>, </a:t>
            </a:r>
            <a:r>
              <a:rPr lang="en" sz="1000" i="1">
                <a:solidFill>
                  <a:schemeClr val="dk1"/>
                </a:solidFill>
              </a:rPr>
              <a:t>362</a:t>
            </a:r>
            <a:r>
              <a:rPr lang="en" sz="1000">
                <a:solidFill>
                  <a:schemeClr val="dk1"/>
                </a:solidFill>
              </a:rPr>
              <a:t>, 1698-1707. https://doi.org/10.1056/NEJMsa0907115</a:t>
            </a:r>
            <a:endParaRPr sz="1000">
              <a:solidFill>
                <a:schemeClr val="dk1"/>
              </a:solidFill>
            </a:endParaRPr>
          </a:p>
          <a:p>
            <a:pPr marL="0" lvl="0" indent="0" rtl="0">
              <a:spcBef>
                <a:spcPts val="1600"/>
              </a:spcBef>
              <a:spcAft>
                <a:spcPts val="0"/>
              </a:spcAft>
              <a:buNone/>
            </a:pPr>
            <a:r>
              <a:rPr lang="en" sz="1000">
                <a:solidFill>
                  <a:schemeClr val="dk1"/>
                </a:solidFill>
              </a:rPr>
              <a:t>Ross, J. (2008). Collaboration-Integration nursing, pharmacy and information and barcode medication administration system implementation. </a:t>
            </a:r>
            <a:r>
              <a:rPr lang="en" sz="1000" i="1">
                <a:solidFill>
                  <a:schemeClr val="dk1"/>
                </a:solidFill>
              </a:rPr>
              <a:t>CaringNewsletter</a:t>
            </a:r>
            <a:r>
              <a:rPr lang="en" sz="1000">
                <a:solidFill>
                  <a:schemeClr val="dk1"/>
                </a:solidFill>
              </a:rPr>
              <a:t>, 23(1) 1-17.</a:t>
            </a:r>
            <a:endParaRPr sz="1000">
              <a:solidFill>
                <a:schemeClr val="dk1"/>
              </a:solidFill>
            </a:endParaRPr>
          </a:p>
          <a:p>
            <a:pPr marL="0" lvl="0" indent="0" rtl="0">
              <a:spcBef>
                <a:spcPts val="1600"/>
              </a:spcBef>
              <a:spcAft>
                <a:spcPts val="0"/>
              </a:spcAft>
              <a:buNone/>
            </a:pPr>
            <a:r>
              <a:rPr lang="en" sz="1000">
                <a:solidFill>
                  <a:schemeClr val="dk1"/>
                </a:solidFill>
                <a:highlight>
                  <a:srgbClr val="FFFFFF"/>
                </a:highlight>
              </a:rPr>
              <a:t>Sakowski, J. A., &amp; Ketchel, A. (2013). The cost of implementing inpatient bar code medication administration. </a:t>
            </a:r>
            <a:r>
              <a:rPr lang="en" sz="1000" i="1">
                <a:solidFill>
                  <a:schemeClr val="dk1"/>
                </a:solidFill>
              </a:rPr>
              <a:t>American Journal of Managed Care, 19</a:t>
            </a:r>
            <a:r>
              <a:rPr lang="en" sz="1000">
                <a:solidFill>
                  <a:schemeClr val="dk1"/>
                </a:solidFill>
              </a:rPr>
              <a:t>(2), e38-e45. Retrieved from https://www.ajmc.com/journals/issue/2013/2013-1-vol19-n2/the-cost-of-implementing-inpatient-bar-code-medication-administration?p=3</a:t>
            </a:r>
            <a:endParaRPr sz="1000">
              <a:solidFill>
                <a:schemeClr val="dk1"/>
              </a:solidFill>
            </a:endParaRPr>
          </a:p>
          <a:p>
            <a:pPr marL="0" lvl="0" indent="0" rtl="0">
              <a:spcBef>
                <a:spcPts val="1600"/>
              </a:spcBef>
              <a:spcAft>
                <a:spcPts val="1600"/>
              </a:spcAft>
              <a:buNone/>
            </a:pPr>
            <a:endParaRPr sz="10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References</a:t>
            </a:r>
            <a:endParaRPr>
              <a:latin typeface="Calibri"/>
              <a:ea typeface="Calibri"/>
              <a:cs typeface="Calibri"/>
              <a:sym typeface="Calibri"/>
            </a:endParaRPr>
          </a:p>
        </p:txBody>
      </p:sp>
      <p:sp>
        <p:nvSpPr>
          <p:cNvPr id="262" name="Google Shape;262;p40"/>
          <p:cNvSpPr txBox="1">
            <a:spLocks noGrp="1"/>
          </p:cNvSpPr>
          <p:nvPr>
            <p:ph type="body" idx="1"/>
          </p:nvPr>
        </p:nvSpPr>
        <p:spPr>
          <a:xfrm>
            <a:off x="413300" y="1137950"/>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000">
                <a:solidFill>
                  <a:schemeClr val="dk1"/>
                </a:solidFill>
                <a:highlight>
                  <a:srgbClr val="FFFFFF"/>
                </a:highlight>
                <a:latin typeface="Calibri"/>
                <a:ea typeface="Calibri"/>
                <a:cs typeface="Calibri"/>
                <a:sym typeface="Calibri"/>
              </a:rPr>
              <a:t>Suc, J., Prokosch, H. U., &amp; Ganslandt, T. (2009). Applicability of Lewin’s change management </a:t>
            </a:r>
            <a:r>
              <a:rPr lang="en" sz="1000">
                <a:solidFill>
                  <a:schemeClr val="dk1"/>
                </a:solidFill>
                <a:latin typeface="Calibri"/>
                <a:ea typeface="Calibri"/>
                <a:cs typeface="Calibri"/>
                <a:sym typeface="Calibri"/>
              </a:rPr>
              <a:t>model in a hospital setting. </a:t>
            </a:r>
            <a:r>
              <a:rPr lang="en" sz="1000" i="1">
                <a:solidFill>
                  <a:schemeClr val="dk1"/>
                </a:solidFill>
                <a:latin typeface="Calibri"/>
                <a:ea typeface="Calibri"/>
                <a:cs typeface="Calibri"/>
                <a:sym typeface="Calibri"/>
              </a:rPr>
              <a:t>Methods of Information in Medicine, 48</a:t>
            </a:r>
            <a:r>
              <a:rPr lang="en" sz="1000">
                <a:solidFill>
                  <a:schemeClr val="dk1"/>
                </a:solidFill>
                <a:latin typeface="Calibri"/>
                <a:ea typeface="Calibri"/>
                <a:cs typeface="Calibri"/>
                <a:sym typeface="Calibri"/>
              </a:rPr>
              <a:t>(5), 419-428. </a:t>
            </a:r>
            <a:r>
              <a:rPr lang="en" sz="1000">
                <a:solidFill>
                  <a:schemeClr val="dk1"/>
                </a:solidFill>
                <a:highlight>
                  <a:srgbClr val="FFFFFF"/>
                </a:highlight>
                <a:latin typeface="Calibri"/>
                <a:ea typeface="Calibri"/>
                <a:cs typeface="Calibri"/>
                <a:sym typeface="Calibri"/>
              </a:rPr>
              <a:t>doi:10.3414/ME9235</a:t>
            </a:r>
            <a:endParaRPr sz="1000">
              <a:solidFill>
                <a:schemeClr val="dk1"/>
              </a:solidFill>
              <a:highlight>
                <a:srgbClr val="FFFFFF"/>
              </a:highlight>
              <a:latin typeface="Calibri"/>
              <a:ea typeface="Calibri"/>
              <a:cs typeface="Calibri"/>
              <a:sym typeface="Calibri"/>
            </a:endParaRPr>
          </a:p>
          <a:p>
            <a:pPr marL="0" lvl="0" indent="0" rtl="0">
              <a:spcBef>
                <a:spcPts val="1600"/>
              </a:spcBef>
              <a:spcAft>
                <a:spcPts val="0"/>
              </a:spcAft>
              <a:buNone/>
            </a:pPr>
            <a:r>
              <a:rPr lang="en" sz="1000">
                <a:solidFill>
                  <a:schemeClr val="dk1"/>
                </a:solidFill>
                <a:highlight>
                  <a:srgbClr val="FFFFFF"/>
                </a:highlight>
              </a:rPr>
              <a:t>Wideman, M. V., Whittler, M. E., &amp; Anderson, T. M. (2005). </a:t>
            </a:r>
            <a:r>
              <a:rPr lang="en" sz="1000" i="1">
                <a:solidFill>
                  <a:schemeClr val="dk1"/>
                </a:solidFill>
                <a:highlight>
                  <a:srgbClr val="FFFFFF"/>
                </a:highlight>
              </a:rPr>
              <a:t>Barcode medication administration: Lessons learned from an intensive care unit implementation</a:t>
            </a:r>
            <a:r>
              <a:rPr lang="en" sz="1000">
                <a:solidFill>
                  <a:schemeClr val="dk1"/>
                </a:solidFill>
                <a:highlight>
                  <a:srgbClr val="FFFFFF"/>
                </a:highlight>
              </a:rPr>
              <a:t>.Agency for Healthcare Research and Quality Rockville MD</a:t>
            </a:r>
            <a:endParaRPr sz="1000">
              <a:solidFill>
                <a:schemeClr val="dk1"/>
              </a:solidFill>
              <a:highlight>
                <a:srgbClr val="FFFFFF"/>
              </a:highlight>
            </a:endParaRPr>
          </a:p>
          <a:p>
            <a:pPr marL="0" lvl="0" indent="0" rtl="0">
              <a:spcBef>
                <a:spcPts val="1600"/>
              </a:spcBef>
              <a:spcAft>
                <a:spcPts val="0"/>
              </a:spcAft>
              <a:buNone/>
            </a:pPr>
            <a:r>
              <a:rPr lang="en" sz="1000">
                <a:solidFill>
                  <a:schemeClr val="dk1"/>
                </a:solidFill>
              </a:rPr>
              <a:t>Zebra. (n.d.) Improve patient safety with accurate medication administration. Retrieved from</a:t>
            </a:r>
            <a:r>
              <a:rPr lang="en" sz="1000" u="sng">
                <a:solidFill>
                  <a:schemeClr val="dk1"/>
                </a:solidFill>
              </a:rPr>
              <a:t> </a:t>
            </a:r>
            <a:r>
              <a:rPr lang="en" sz="1000">
                <a:solidFill>
                  <a:schemeClr val="dk1"/>
                </a:solidFill>
              </a:rPr>
              <a:t>http://Zebrawww.zebra.com/us/en /solutions/healthcare/identity/barcode-medication-administration.html</a:t>
            </a:r>
            <a:endParaRPr sz="1000">
              <a:solidFill>
                <a:schemeClr val="dk1"/>
              </a:solidFill>
            </a:endParaRPr>
          </a:p>
          <a:p>
            <a:pPr marL="0" lvl="0" indent="0" rtl="0">
              <a:spcBef>
                <a:spcPts val="1600"/>
              </a:spcBef>
              <a:spcAft>
                <a:spcPts val="1600"/>
              </a:spcAft>
              <a:buNone/>
            </a:pPr>
            <a:endParaRPr sz="10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96"/>
        <p:cNvGrpSpPr/>
        <p:nvPr/>
      </p:nvGrpSpPr>
      <p:grpSpPr>
        <a:xfrm>
          <a:off x="0" y="0"/>
          <a:ext cx="0" cy="0"/>
          <a:chOff x="0" y="0"/>
          <a:chExt cx="0" cy="0"/>
        </a:xfrm>
      </p:grpSpPr>
      <p:sp>
        <p:nvSpPr>
          <p:cNvPr id="97" name="Google Shape;97;p18"/>
          <p:cNvSpPr txBox="1">
            <a:spLocks noGrp="1"/>
          </p:cNvSpPr>
          <p:nvPr>
            <p:ph type="title" idx="4294967295"/>
          </p:nvPr>
        </p:nvSpPr>
        <p:spPr>
          <a:xfrm>
            <a:off x="628650" y="273844"/>
            <a:ext cx="7886700" cy="99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 </a:t>
            </a:r>
            <a:endParaRPr/>
          </a:p>
        </p:txBody>
      </p:sp>
      <p:sp>
        <p:nvSpPr>
          <p:cNvPr id="98" name="Google Shape;98;p18"/>
          <p:cNvSpPr txBox="1"/>
          <p:nvPr/>
        </p:nvSpPr>
        <p:spPr>
          <a:xfrm>
            <a:off x="5549575" y="4629150"/>
            <a:ext cx="3429000" cy="324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99" name="Google Shape;99;p18" descr="Image result for systems development life cycle"/>
          <p:cNvPicPr preferRelativeResize="0"/>
          <p:nvPr/>
        </p:nvPicPr>
        <p:blipFill>
          <a:blip r:embed="rId5">
            <a:alphaModFix/>
          </a:blip>
          <a:stretch>
            <a:fillRect/>
          </a:stretch>
        </p:blipFill>
        <p:spPr>
          <a:xfrm>
            <a:off x="1326475" y="436875"/>
            <a:ext cx="6515100" cy="4047899"/>
          </a:xfrm>
          <a:prstGeom prst="rect">
            <a:avLst/>
          </a:prstGeom>
          <a:noFill/>
          <a:ln>
            <a:noFill/>
          </a:ln>
        </p:spPr>
      </p:pic>
      <p:sp>
        <p:nvSpPr>
          <p:cNvPr id="100" name="Google Shape;100;p18"/>
          <p:cNvSpPr txBox="1"/>
          <p:nvPr/>
        </p:nvSpPr>
        <p:spPr>
          <a:xfrm>
            <a:off x="5468350" y="4683300"/>
            <a:ext cx="3320700" cy="324900"/>
          </a:xfrm>
          <a:prstGeom prst="rect">
            <a:avLst/>
          </a:prstGeom>
          <a:noFill/>
          <a:ln>
            <a:noFill/>
          </a:ln>
        </p:spPr>
        <p:txBody>
          <a:bodyPr spcFirstLastPara="1" wrap="square" lIns="91425" tIns="91425" rIns="91425" bIns="91425" anchor="t" anchorCtr="0">
            <a:noAutofit/>
          </a:bodyPr>
          <a:lstStyle/>
          <a:p>
            <a:pPr marL="0" lvl="0" indent="0" algn="r">
              <a:spcBef>
                <a:spcPts val="0"/>
              </a:spcBef>
              <a:spcAft>
                <a:spcPts val="0"/>
              </a:spcAft>
              <a:buNone/>
            </a:pPr>
            <a:r>
              <a:rPr lang="en" sz="1000"/>
              <a:t>(Cervone, 2007)</a:t>
            </a:r>
            <a:endParaRPr sz="1000"/>
          </a:p>
        </p:txBody>
      </p:sp>
      <p:pic>
        <p:nvPicPr>
          <p:cNvPr id="2" name="Audio 1">
            <a:hlinkClick r:id="" action="ppaction://media"/>
            <a:extLst>
              <a:ext uri="{FF2B5EF4-FFF2-40B4-BE49-F238E27FC236}">
                <a16:creationId xmlns:a16="http://schemas.microsoft.com/office/drawing/2014/main" id="{F9D51EB1-F06C-4490-81D0-FFBFECEC13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89"/>
    </mc:Choice>
    <mc:Fallback xmlns="">
      <p:transition spd="slow" advTm="17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a:latin typeface="Calibri"/>
                <a:ea typeface="Calibri"/>
                <a:cs typeface="Calibri"/>
                <a:sym typeface="Calibri"/>
              </a:rPr>
              <a:t>                                </a:t>
            </a:r>
            <a:r>
              <a:rPr lang="en" sz="3000">
                <a:solidFill>
                  <a:srgbClr val="000000"/>
                </a:solidFill>
                <a:latin typeface="Calibri"/>
                <a:ea typeface="Calibri"/>
                <a:cs typeface="Calibri"/>
                <a:sym typeface="Calibri"/>
              </a:rPr>
              <a:t>Introduction</a:t>
            </a:r>
            <a:endParaRPr sz="3000">
              <a:solidFill>
                <a:srgbClr val="000000"/>
              </a:solidFill>
              <a:latin typeface="Calibri"/>
              <a:ea typeface="Calibri"/>
              <a:cs typeface="Calibri"/>
              <a:sym typeface="Calibri"/>
            </a:endParaRPr>
          </a:p>
        </p:txBody>
      </p:sp>
      <p:sp>
        <p:nvSpPr>
          <p:cNvPr id="106" name="Google Shape;106;p19"/>
          <p:cNvSpPr txBox="1"/>
          <p:nvPr/>
        </p:nvSpPr>
        <p:spPr>
          <a:xfrm>
            <a:off x="872075" y="902375"/>
            <a:ext cx="7728000" cy="3783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a:latin typeface="Calibri"/>
                <a:ea typeface="Calibri"/>
                <a:cs typeface="Calibri"/>
                <a:sym typeface="Calibri"/>
              </a:rPr>
              <a:t>Medication administration errors can lead to adverse drug events and represent a significant threat to:</a:t>
            </a:r>
            <a:endParaRPr sz="2400">
              <a:latin typeface="Calibri"/>
              <a:ea typeface="Calibri"/>
              <a:cs typeface="Calibri"/>
              <a:sym typeface="Calibri"/>
            </a:endParaRPr>
          </a:p>
          <a:p>
            <a:pPr marL="0" lvl="0" indent="0" rtl="0">
              <a:spcBef>
                <a:spcPts val="0"/>
              </a:spcBef>
              <a:spcAft>
                <a:spcPts val="0"/>
              </a:spcAft>
              <a:buNone/>
            </a:pPr>
            <a:endParaRPr sz="2400">
              <a:latin typeface="Calibri"/>
              <a:ea typeface="Calibri"/>
              <a:cs typeface="Calibri"/>
              <a:sym typeface="Calibri"/>
            </a:endParaRPr>
          </a:p>
          <a:p>
            <a:pPr marL="457200" lvl="0" indent="-381000" rtl="0">
              <a:spcBef>
                <a:spcPts val="0"/>
              </a:spcBef>
              <a:spcAft>
                <a:spcPts val="0"/>
              </a:spcAft>
              <a:buSzPts val="2400"/>
              <a:buFont typeface="Calibri"/>
              <a:buChar char="●"/>
            </a:pPr>
            <a:r>
              <a:rPr lang="en" sz="2400">
                <a:latin typeface="Calibri"/>
                <a:ea typeface="Calibri"/>
                <a:cs typeface="Calibri"/>
                <a:sym typeface="Calibri"/>
              </a:rPr>
              <a:t>Patient safety - causing harm or death</a:t>
            </a:r>
            <a:endParaRPr sz="2400">
              <a:latin typeface="Calibri"/>
              <a:ea typeface="Calibri"/>
              <a:cs typeface="Calibri"/>
              <a:sym typeface="Calibri"/>
            </a:endParaRPr>
          </a:p>
          <a:p>
            <a:pPr marL="457200" lvl="0" indent="0" rtl="0">
              <a:spcBef>
                <a:spcPts val="0"/>
              </a:spcBef>
              <a:spcAft>
                <a:spcPts val="0"/>
              </a:spcAft>
              <a:buNone/>
            </a:pPr>
            <a:endParaRPr sz="2400">
              <a:latin typeface="Calibri"/>
              <a:ea typeface="Calibri"/>
              <a:cs typeface="Calibri"/>
              <a:sym typeface="Calibri"/>
            </a:endParaRPr>
          </a:p>
          <a:p>
            <a:pPr marL="457200" lvl="0" indent="-381000" rtl="0">
              <a:spcBef>
                <a:spcPts val="0"/>
              </a:spcBef>
              <a:spcAft>
                <a:spcPts val="0"/>
              </a:spcAft>
              <a:buSzPts val="2400"/>
              <a:buFont typeface="Calibri"/>
              <a:buChar char="●"/>
            </a:pPr>
            <a:r>
              <a:rPr lang="en" sz="2400">
                <a:latin typeface="Calibri"/>
                <a:ea typeface="Calibri"/>
                <a:cs typeface="Calibri"/>
                <a:sym typeface="Calibri"/>
              </a:rPr>
              <a:t>Result in significant costs to the healthcare system</a:t>
            </a:r>
            <a:endParaRPr sz="2400">
              <a:latin typeface="Calibri"/>
              <a:ea typeface="Calibri"/>
              <a:cs typeface="Calibri"/>
              <a:sym typeface="Calibri"/>
            </a:endParaRPr>
          </a:p>
          <a:p>
            <a:pPr marL="457200" lvl="0" indent="0" rtl="0">
              <a:spcBef>
                <a:spcPts val="0"/>
              </a:spcBef>
              <a:spcAft>
                <a:spcPts val="0"/>
              </a:spcAft>
              <a:buNone/>
            </a:pPr>
            <a:endParaRPr sz="2400">
              <a:latin typeface="Calibri"/>
              <a:ea typeface="Calibri"/>
              <a:cs typeface="Calibri"/>
              <a:sym typeface="Calibri"/>
            </a:endParaRPr>
          </a:p>
          <a:p>
            <a:pPr marL="457200" lvl="0" indent="-381000">
              <a:spcBef>
                <a:spcPts val="0"/>
              </a:spcBef>
              <a:spcAft>
                <a:spcPts val="0"/>
              </a:spcAft>
              <a:buSzPts val="2400"/>
              <a:buFont typeface="Calibri"/>
              <a:buChar char="●"/>
            </a:pPr>
            <a:r>
              <a:rPr lang="en" sz="2400">
                <a:latin typeface="Calibri"/>
                <a:ea typeface="Calibri"/>
                <a:cs typeface="Calibri"/>
                <a:sym typeface="Calibri"/>
              </a:rPr>
              <a:t>Reduce patient and family confidence in healthcare </a:t>
            </a:r>
            <a:endParaRPr sz="2400">
              <a:latin typeface="Calibri"/>
              <a:ea typeface="Calibri"/>
              <a:cs typeface="Calibri"/>
              <a:sym typeface="Calibri"/>
            </a:endParaRPr>
          </a:p>
        </p:txBody>
      </p:sp>
      <p:sp>
        <p:nvSpPr>
          <p:cNvPr id="107" name="Google Shape;107;p19"/>
          <p:cNvSpPr txBox="1"/>
          <p:nvPr/>
        </p:nvSpPr>
        <p:spPr>
          <a:xfrm>
            <a:off x="6650450" y="4538925"/>
            <a:ext cx="1864800" cy="189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latin typeface="Calibri"/>
              <a:ea typeface="Calibri"/>
              <a:cs typeface="Calibri"/>
              <a:sym typeface="Calibri"/>
            </a:endParaRPr>
          </a:p>
        </p:txBody>
      </p:sp>
      <p:sp>
        <p:nvSpPr>
          <p:cNvPr id="108" name="Google Shape;108;p19"/>
          <p:cNvSpPr txBox="1"/>
          <p:nvPr/>
        </p:nvSpPr>
        <p:spPr>
          <a:xfrm>
            <a:off x="2598850" y="4149225"/>
            <a:ext cx="5856300" cy="389700"/>
          </a:xfrm>
          <a:prstGeom prst="rect">
            <a:avLst/>
          </a:prstGeom>
          <a:noFill/>
          <a:ln>
            <a:noFill/>
          </a:ln>
        </p:spPr>
        <p:txBody>
          <a:bodyPr spcFirstLastPara="1" wrap="square" lIns="91425" tIns="91425" rIns="91425" bIns="91425" anchor="t" anchorCtr="0">
            <a:noAutofit/>
          </a:bodyPr>
          <a:lstStyle/>
          <a:p>
            <a:pPr marL="0" lvl="0" indent="0" algn="r">
              <a:spcBef>
                <a:spcPts val="0"/>
              </a:spcBef>
              <a:spcAft>
                <a:spcPts val="0"/>
              </a:spcAft>
              <a:buNone/>
            </a:pPr>
            <a:r>
              <a:rPr lang="en" sz="1000">
                <a:latin typeface="Calibri"/>
                <a:ea typeface="Calibri"/>
                <a:cs typeface="Calibri"/>
                <a:sym typeface="Calibri"/>
              </a:rPr>
              <a:t>(Institute for Safe Patient Medication Practices [ISMP], Canada, 2013)</a:t>
            </a:r>
            <a:endParaRPr sz="1000">
              <a:latin typeface="Calibri"/>
              <a:ea typeface="Calibri"/>
              <a:cs typeface="Calibri"/>
              <a:sym typeface="Calibri"/>
            </a:endParaRPr>
          </a:p>
        </p:txBody>
      </p:sp>
      <p:pic>
        <p:nvPicPr>
          <p:cNvPr id="6" name="Audio 5">
            <a:hlinkClick r:id="" action="ppaction://media"/>
            <a:extLst>
              <a:ext uri="{FF2B5EF4-FFF2-40B4-BE49-F238E27FC236}">
                <a16:creationId xmlns:a16="http://schemas.microsoft.com/office/drawing/2014/main" id="{30ECC486-A5FB-497C-9F6E-3DE6C169E9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509"/>
    </mc:Choice>
    <mc:Fallback xmlns="">
      <p:transition spd="slow" advTm="2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          </a:t>
            </a:r>
            <a:r>
              <a:rPr lang="en" sz="3000">
                <a:solidFill>
                  <a:srgbClr val="000000"/>
                </a:solidFill>
                <a:latin typeface="Calibri"/>
                <a:ea typeface="Calibri"/>
                <a:cs typeface="Calibri"/>
                <a:sym typeface="Calibri"/>
              </a:rPr>
              <a:t>Significance of Informatics Problem</a:t>
            </a:r>
            <a:endParaRPr sz="3000">
              <a:solidFill>
                <a:srgbClr val="000000"/>
              </a:solidFill>
              <a:latin typeface="Calibri"/>
              <a:ea typeface="Calibri"/>
              <a:cs typeface="Calibri"/>
              <a:sym typeface="Calibri"/>
            </a:endParaRPr>
          </a:p>
        </p:txBody>
      </p:sp>
      <p:pic>
        <p:nvPicPr>
          <p:cNvPr id="114" name="Google Shape;114;p20"/>
          <p:cNvPicPr preferRelativeResize="0"/>
          <p:nvPr/>
        </p:nvPicPr>
        <p:blipFill>
          <a:blip r:embed="rId5">
            <a:alphaModFix/>
          </a:blip>
          <a:stretch>
            <a:fillRect/>
          </a:stretch>
        </p:blipFill>
        <p:spPr>
          <a:xfrm>
            <a:off x="1233250" y="1113619"/>
            <a:ext cx="5900143" cy="3570656"/>
          </a:xfrm>
          <a:prstGeom prst="rect">
            <a:avLst/>
          </a:prstGeom>
          <a:noFill/>
          <a:ln>
            <a:noFill/>
          </a:ln>
        </p:spPr>
      </p:pic>
      <p:sp>
        <p:nvSpPr>
          <p:cNvPr id="115" name="Google Shape;115;p20"/>
          <p:cNvSpPr txBox="1"/>
          <p:nvPr/>
        </p:nvSpPr>
        <p:spPr>
          <a:xfrm>
            <a:off x="5929000" y="4684275"/>
            <a:ext cx="4786200" cy="558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200">
                <a:latin typeface="Calibri"/>
                <a:ea typeface="Calibri"/>
                <a:cs typeface="Calibri"/>
                <a:sym typeface="Calibri"/>
              </a:rPr>
              <a:t>(Poon et al., 2010)</a:t>
            </a:r>
            <a:endParaRPr sz="1200">
              <a:latin typeface="Calibri"/>
              <a:ea typeface="Calibri"/>
              <a:cs typeface="Calibri"/>
              <a:sym typeface="Calibri"/>
            </a:endParaRPr>
          </a:p>
        </p:txBody>
      </p:sp>
      <p:pic>
        <p:nvPicPr>
          <p:cNvPr id="6" name="Audio 5">
            <a:hlinkClick r:id="" action="ppaction://media"/>
            <a:extLst>
              <a:ext uri="{FF2B5EF4-FFF2-40B4-BE49-F238E27FC236}">
                <a16:creationId xmlns:a16="http://schemas.microsoft.com/office/drawing/2014/main" id="{50706272-EF68-4D02-AC4C-F3B988DEC3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2093"/>
    </mc:Choice>
    <mc:Fallback xmlns="">
      <p:transition spd="slow" advTm="19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000">
                <a:latin typeface="Calibri"/>
                <a:ea typeface="Calibri"/>
                <a:cs typeface="Calibri"/>
                <a:sym typeface="Calibri"/>
              </a:rPr>
              <a:t>Environmental Risk Analysis</a:t>
            </a:r>
            <a:endParaRPr sz="3000">
              <a:latin typeface="Calibri"/>
              <a:ea typeface="Calibri"/>
              <a:cs typeface="Calibri"/>
              <a:sym typeface="Calibri"/>
            </a:endParaRPr>
          </a:p>
        </p:txBody>
      </p:sp>
      <p:sp>
        <p:nvSpPr>
          <p:cNvPr id="121" name="Google Shape;121;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000000"/>
                </a:solidFill>
                <a:latin typeface="Calibri"/>
                <a:ea typeface="Calibri"/>
                <a:cs typeface="Calibri"/>
                <a:sym typeface="Calibri"/>
              </a:rPr>
              <a:t>Risk assessment in HIT includes identification of risk, risk analysis and proposal of suitable measures to reduce risks,as well as measures for risk maintenance on an acceptable level</a:t>
            </a:r>
            <a:r>
              <a:rPr lang="en" sz="1400">
                <a:solidFill>
                  <a:srgbClr val="000000"/>
                </a:solidFill>
                <a:latin typeface="Calibri"/>
                <a:ea typeface="Calibri"/>
                <a:cs typeface="Calibri"/>
                <a:sym typeface="Calibri"/>
              </a:rPr>
              <a:t> Nikolic &amp; Ruzic Dimitrijevic, 2009)</a:t>
            </a:r>
            <a:endParaRPr sz="1400">
              <a:solidFill>
                <a:srgbClr val="000000"/>
              </a:solidFill>
              <a:latin typeface="Calibri"/>
              <a:ea typeface="Calibri"/>
              <a:cs typeface="Calibri"/>
              <a:sym typeface="Calibri"/>
            </a:endParaRPr>
          </a:p>
          <a:p>
            <a:pPr marL="457200" lvl="0" indent="-342900" rtl="0">
              <a:spcBef>
                <a:spcPts val="1600"/>
              </a:spcBef>
              <a:spcAft>
                <a:spcPts val="0"/>
              </a:spcAft>
              <a:buClr>
                <a:srgbClr val="000000"/>
              </a:buClr>
              <a:buSzPts val="1800"/>
              <a:buFont typeface="Calibri"/>
              <a:buChar char="●"/>
            </a:pPr>
            <a:r>
              <a:rPr lang="en">
                <a:solidFill>
                  <a:srgbClr val="000000"/>
                </a:solidFill>
                <a:latin typeface="Calibri"/>
                <a:ea typeface="Calibri"/>
                <a:cs typeface="Calibri"/>
                <a:sym typeface="Calibri"/>
              </a:rPr>
              <a:t>Dual versus single medication record systems issue (</a:t>
            </a:r>
            <a:r>
              <a:rPr lang="en" sz="1400">
                <a:solidFill>
                  <a:srgbClr val="000000"/>
                </a:solidFill>
                <a:latin typeface="Calibri"/>
                <a:ea typeface="Calibri"/>
                <a:cs typeface="Calibri"/>
                <a:sym typeface="Calibri"/>
              </a:rPr>
              <a:t>Wideman et al., 2005</a:t>
            </a:r>
            <a:r>
              <a:rPr lang="en">
                <a:solidFill>
                  <a:srgbClr val="000000"/>
                </a:solidFill>
                <a:latin typeface="Calibri"/>
                <a:ea typeface="Calibri"/>
                <a:cs typeface="Calibri"/>
                <a:sym typeface="Calibri"/>
              </a:rPr>
              <a:t>)</a:t>
            </a:r>
            <a:endParaRPr>
              <a:solidFill>
                <a:srgbClr val="000000"/>
              </a:solidFill>
              <a:latin typeface="Calibri"/>
              <a:ea typeface="Calibri"/>
              <a:cs typeface="Calibri"/>
              <a:sym typeface="Calibri"/>
            </a:endParaRPr>
          </a:p>
          <a:p>
            <a:pPr marL="457200" lvl="0" indent="-342900" rtl="0">
              <a:spcBef>
                <a:spcPts val="0"/>
              </a:spcBef>
              <a:spcAft>
                <a:spcPts val="0"/>
              </a:spcAft>
              <a:buClr>
                <a:srgbClr val="000000"/>
              </a:buClr>
              <a:buSzPts val="1800"/>
              <a:buFont typeface="Calibri"/>
              <a:buChar char="●"/>
            </a:pPr>
            <a:r>
              <a:rPr lang="en">
                <a:solidFill>
                  <a:srgbClr val="000000"/>
                </a:solidFill>
                <a:latin typeface="Calibri"/>
                <a:ea typeface="Calibri"/>
                <a:cs typeface="Calibri"/>
                <a:sym typeface="Calibri"/>
              </a:rPr>
              <a:t>Technology placement and usability issues -lack of available computer on wheels and scanners (</a:t>
            </a:r>
            <a:r>
              <a:rPr lang="en" sz="1400">
                <a:solidFill>
                  <a:srgbClr val="000000"/>
                </a:solidFill>
                <a:latin typeface="Calibri"/>
                <a:ea typeface="Calibri"/>
                <a:cs typeface="Calibri"/>
                <a:sym typeface="Calibri"/>
              </a:rPr>
              <a:t>Agency for Healthcare Research and Quality, AHRQ, 2008)</a:t>
            </a:r>
            <a:endParaRPr sz="1400">
              <a:solidFill>
                <a:srgbClr val="000000"/>
              </a:solidFill>
              <a:latin typeface="Calibri"/>
              <a:ea typeface="Calibri"/>
              <a:cs typeface="Calibri"/>
              <a:sym typeface="Calibri"/>
            </a:endParaRPr>
          </a:p>
          <a:p>
            <a:pPr marL="457200" lvl="0" indent="-342900" rtl="0">
              <a:spcBef>
                <a:spcPts val="0"/>
              </a:spcBef>
              <a:spcAft>
                <a:spcPts val="0"/>
              </a:spcAft>
              <a:buClr>
                <a:srgbClr val="000000"/>
              </a:buClr>
              <a:buSzPts val="1800"/>
              <a:buFont typeface="Calibri"/>
              <a:buChar char="●"/>
            </a:pPr>
            <a:r>
              <a:rPr lang="en">
                <a:solidFill>
                  <a:srgbClr val="000000"/>
                </a:solidFill>
                <a:latin typeface="Calibri"/>
                <a:ea typeface="Calibri"/>
                <a:cs typeface="Calibri"/>
                <a:sym typeface="Calibri"/>
              </a:rPr>
              <a:t>Issue with compatibility and functionality of scanners with hospital bar codes</a:t>
            </a:r>
            <a:endParaRPr>
              <a:solidFill>
                <a:srgbClr val="000000"/>
              </a:solidFill>
              <a:latin typeface="Calibri"/>
              <a:ea typeface="Calibri"/>
              <a:cs typeface="Calibri"/>
              <a:sym typeface="Calibri"/>
            </a:endParaRPr>
          </a:p>
          <a:p>
            <a:pPr marL="457200" lvl="0" indent="-342900" rtl="0">
              <a:spcBef>
                <a:spcPts val="0"/>
              </a:spcBef>
              <a:spcAft>
                <a:spcPts val="0"/>
              </a:spcAft>
              <a:buClr>
                <a:srgbClr val="000000"/>
              </a:buClr>
              <a:buSzPts val="1800"/>
              <a:buFont typeface="Calibri"/>
              <a:buChar char="●"/>
            </a:pPr>
            <a:r>
              <a:rPr lang="en">
                <a:solidFill>
                  <a:srgbClr val="000000"/>
                </a:solidFill>
                <a:latin typeface="Calibri"/>
                <a:ea typeface="Calibri"/>
                <a:cs typeface="Calibri"/>
                <a:sym typeface="Calibri"/>
              </a:rPr>
              <a:t>Issue with durability of the wrist bands and bar codes</a:t>
            </a:r>
            <a:r>
              <a:rPr lang="en" sz="1400">
                <a:solidFill>
                  <a:srgbClr val="000000"/>
                </a:solidFill>
                <a:latin typeface="Calibri"/>
                <a:ea typeface="Calibri"/>
                <a:cs typeface="Calibri"/>
                <a:sym typeface="Calibri"/>
              </a:rPr>
              <a:t>(ISMP Canada, 2013)</a:t>
            </a:r>
            <a:endParaRPr sz="1400">
              <a:solidFill>
                <a:srgbClr val="000000"/>
              </a:solidFill>
              <a:latin typeface="Calibri"/>
              <a:ea typeface="Calibri"/>
              <a:cs typeface="Calibri"/>
              <a:sym typeface="Calibri"/>
            </a:endParaRPr>
          </a:p>
          <a:p>
            <a:pPr marL="457200" lvl="0" indent="-342900">
              <a:spcBef>
                <a:spcPts val="0"/>
              </a:spcBef>
              <a:spcAft>
                <a:spcPts val="0"/>
              </a:spcAft>
              <a:buClr>
                <a:srgbClr val="000000"/>
              </a:buClr>
              <a:buSzPts val="1800"/>
              <a:buFont typeface="Calibri"/>
              <a:buChar char="●"/>
            </a:pPr>
            <a:r>
              <a:rPr lang="en">
                <a:solidFill>
                  <a:srgbClr val="000000"/>
                </a:solidFill>
                <a:latin typeface="Calibri"/>
                <a:ea typeface="Calibri"/>
                <a:cs typeface="Calibri"/>
                <a:sym typeface="Calibri"/>
              </a:rPr>
              <a:t>Health IT/System downtime issues </a:t>
            </a:r>
            <a:r>
              <a:rPr lang="en" sz="1400">
                <a:solidFill>
                  <a:srgbClr val="000000"/>
                </a:solidFill>
                <a:latin typeface="Calibri"/>
                <a:ea typeface="Calibri"/>
                <a:cs typeface="Calibri"/>
                <a:sym typeface="Calibri"/>
              </a:rPr>
              <a:t>(ISMP Canada,2013)</a:t>
            </a:r>
            <a:endParaRPr sz="1400">
              <a:solidFill>
                <a:srgbClr val="000000"/>
              </a:solidFill>
              <a:latin typeface="Calibri"/>
              <a:ea typeface="Calibri"/>
              <a:cs typeface="Calibri"/>
              <a:sym typeface="Calibri"/>
            </a:endParaRPr>
          </a:p>
        </p:txBody>
      </p:sp>
      <p:pic>
        <p:nvPicPr>
          <p:cNvPr id="5" name="Audio 4">
            <a:hlinkClick r:id="" action="ppaction://media"/>
            <a:extLst>
              <a:ext uri="{FF2B5EF4-FFF2-40B4-BE49-F238E27FC236}">
                <a16:creationId xmlns:a16="http://schemas.microsoft.com/office/drawing/2014/main" id="{D4531A23-8496-4415-AA5C-F478A20977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540"/>
    </mc:Choice>
    <mc:Fallback xmlns="">
      <p:transition spd="slow" advTm="23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628650" y="273848"/>
            <a:ext cx="7886700" cy="604200"/>
          </a:xfrm>
          <a:prstGeom prst="rect">
            <a:avLst/>
          </a:prstGeom>
        </p:spPr>
        <p:txBody>
          <a:bodyPr spcFirstLastPara="1" wrap="square" lIns="68575" tIns="34275" rIns="68575" bIns="34275" anchor="ctr" anchorCtr="0">
            <a:noAutofit/>
          </a:bodyPr>
          <a:lstStyle/>
          <a:p>
            <a:pPr marL="0" lvl="0" indent="0">
              <a:spcBef>
                <a:spcPts val="0"/>
              </a:spcBef>
              <a:spcAft>
                <a:spcPts val="0"/>
              </a:spcAft>
              <a:buNone/>
            </a:pPr>
            <a:r>
              <a:rPr lang="en" sz="2400"/>
              <a:t>                                 </a:t>
            </a:r>
            <a:r>
              <a:rPr lang="en" sz="3000">
                <a:solidFill>
                  <a:srgbClr val="000000"/>
                </a:solidFill>
              </a:rPr>
              <a:t>System Analysis</a:t>
            </a:r>
            <a:endParaRPr sz="3000">
              <a:solidFill>
                <a:srgbClr val="000000"/>
              </a:solidFill>
            </a:endParaRPr>
          </a:p>
        </p:txBody>
      </p:sp>
      <p:sp>
        <p:nvSpPr>
          <p:cNvPr id="127" name="Google Shape;127;p22"/>
          <p:cNvSpPr txBox="1">
            <a:spLocks noGrp="1"/>
          </p:cNvSpPr>
          <p:nvPr>
            <p:ph type="body" idx="1"/>
          </p:nvPr>
        </p:nvSpPr>
        <p:spPr>
          <a:xfrm>
            <a:off x="388900" y="790350"/>
            <a:ext cx="8754900" cy="4353300"/>
          </a:xfrm>
          <a:prstGeom prst="rect">
            <a:avLst/>
          </a:prstGeom>
        </p:spPr>
        <p:txBody>
          <a:bodyPr spcFirstLastPara="1" wrap="square" lIns="68575" tIns="34275" rIns="68575" bIns="34275" anchor="t" anchorCtr="0">
            <a:noAutofit/>
          </a:bodyPr>
          <a:lstStyle/>
          <a:p>
            <a:pPr marL="0" lvl="0" indent="0" rtl="0">
              <a:spcBef>
                <a:spcPts val="800"/>
              </a:spcBef>
              <a:spcAft>
                <a:spcPts val="0"/>
              </a:spcAft>
              <a:buNone/>
            </a:pPr>
            <a:r>
              <a:rPr lang="en" sz="2400" dirty="0"/>
              <a:t>Using the (SDLC) approach the problem, feasibility will be examined</a:t>
            </a:r>
            <a:endParaRPr sz="2400" dirty="0"/>
          </a:p>
          <a:p>
            <a:pPr marL="457200" lvl="0" indent="-381000" rtl="0">
              <a:lnSpc>
                <a:spcPct val="115000"/>
              </a:lnSpc>
              <a:spcBef>
                <a:spcPts val="1600"/>
              </a:spcBef>
              <a:spcAft>
                <a:spcPts val="0"/>
              </a:spcAft>
              <a:buSzPts val="2400"/>
              <a:buChar char="•"/>
            </a:pPr>
            <a:r>
              <a:rPr lang="en" sz="2400" b="1" dirty="0">
                <a:solidFill>
                  <a:srgbClr val="000000"/>
                </a:solidFill>
              </a:rPr>
              <a:t>Problem</a:t>
            </a:r>
            <a:r>
              <a:rPr lang="en" sz="2400" dirty="0"/>
              <a:t>: 15 medication administration error occurrences are noted each month and over 100 error events annually on this surgical unit.</a:t>
            </a:r>
            <a:endParaRPr sz="2400" dirty="0"/>
          </a:p>
          <a:p>
            <a:pPr marL="457200" lvl="0" indent="-381000" rtl="0">
              <a:lnSpc>
                <a:spcPct val="115000"/>
              </a:lnSpc>
              <a:spcBef>
                <a:spcPts val="0"/>
              </a:spcBef>
              <a:spcAft>
                <a:spcPts val="0"/>
              </a:spcAft>
              <a:buSzPts val="2400"/>
              <a:buChar char="•"/>
            </a:pPr>
            <a:r>
              <a:rPr lang="en" sz="2400" b="1" dirty="0">
                <a:solidFill>
                  <a:srgbClr val="000000"/>
                </a:solidFill>
              </a:rPr>
              <a:t>Feasibility</a:t>
            </a:r>
            <a:r>
              <a:rPr lang="en" sz="2400" b="1" dirty="0"/>
              <a:t>:</a:t>
            </a:r>
            <a:r>
              <a:rPr lang="en" sz="2400" dirty="0"/>
              <a:t> This facility/unit has partially initiated  the implementation of electronic medication administration, however, funding and budget approval is needed to add the balance of system required. </a:t>
            </a:r>
            <a:endParaRPr sz="2400" dirty="0"/>
          </a:p>
          <a:p>
            <a:pPr marL="457200" lvl="0" indent="-228600" rtl="0">
              <a:lnSpc>
                <a:spcPct val="115000"/>
              </a:lnSpc>
              <a:spcBef>
                <a:spcPts val="1600"/>
              </a:spcBef>
              <a:spcAft>
                <a:spcPts val="0"/>
              </a:spcAft>
              <a:buClr>
                <a:schemeClr val="dk1"/>
              </a:buClr>
              <a:buSzPts val="1100"/>
              <a:buFont typeface="Arial"/>
              <a:buNone/>
            </a:pPr>
            <a:endParaRPr sz="2400" dirty="0">
              <a:latin typeface="Arial"/>
              <a:ea typeface="Arial"/>
              <a:cs typeface="Arial"/>
              <a:sym typeface="Arial"/>
            </a:endParaRPr>
          </a:p>
          <a:p>
            <a:pPr marL="457200" lvl="0" indent="-228600" rtl="0">
              <a:lnSpc>
                <a:spcPct val="115000"/>
              </a:lnSpc>
              <a:spcBef>
                <a:spcPts val="1600"/>
              </a:spcBef>
              <a:spcAft>
                <a:spcPts val="0"/>
              </a:spcAft>
              <a:buClr>
                <a:schemeClr val="dk1"/>
              </a:buClr>
              <a:buSzPts val="1100"/>
              <a:buFont typeface="Arial"/>
              <a:buNone/>
            </a:pPr>
            <a:endParaRPr sz="1800" dirty="0">
              <a:latin typeface="Arial"/>
              <a:ea typeface="Arial"/>
              <a:cs typeface="Arial"/>
              <a:sym typeface="Arial"/>
            </a:endParaRPr>
          </a:p>
          <a:p>
            <a:pPr marL="457200" lvl="0" indent="-228600" rtl="0">
              <a:lnSpc>
                <a:spcPct val="115000"/>
              </a:lnSpc>
              <a:spcBef>
                <a:spcPts val="1600"/>
              </a:spcBef>
              <a:spcAft>
                <a:spcPts val="0"/>
              </a:spcAft>
              <a:buClr>
                <a:schemeClr val="dk1"/>
              </a:buClr>
              <a:buSzPts val="1100"/>
              <a:buFont typeface="Arial"/>
              <a:buNone/>
            </a:pPr>
            <a:r>
              <a:rPr lang="en" sz="1800" dirty="0">
                <a:latin typeface="Arial"/>
                <a:ea typeface="Arial"/>
                <a:cs typeface="Arial"/>
                <a:sym typeface="Arial"/>
              </a:rPr>
              <a:t> </a:t>
            </a:r>
            <a:endParaRPr sz="1800" dirty="0"/>
          </a:p>
          <a:p>
            <a:pPr marL="457200" lvl="0" indent="-228600" rtl="0">
              <a:lnSpc>
                <a:spcPct val="115000"/>
              </a:lnSpc>
              <a:spcBef>
                <a:spcPts val="1600"/>
              </a:spcBef>
              <a:spcAft>
                <a:spcPts val="0"/>
              </a:spcAft>
              <a:buClr>
                <a:schemeClr val="dk1"/>
              </a:buClr>
              <a:buSzPts val="1100"/>
              <a:buFont typeface="Arial"/>
              <a:buNone/>
            </a:pPr>
            <a:endParaRPr sz="1800" dirty="0"/>
          </a:p>
          <a:p>
            <a:pPr marL="0" lvl="0" indent="0">
              <a:spcBef>
                <a:spcPts val="1600"/>
              </a:spcBef>
              <a:spcAft>
                <a:spcPts val="1600"/>
              </a:spcAft>
              <a:buNone/>
            </a:pPr>
            <a:endParaRPr sz="1400" b="1" dirty="0">
              <a:solidFill>
                <a:srgbClr val="4A86E8"/>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6721"/>
    </mc:Choice>
    <mc:Fallback xmlns="">
      <p:transition spd="slow" advTm="186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629850" y="273851"/>
            <a:ext cx="7886700" cy="618000"/>
          </a:xfrm>
          <a:prstGeom prst="rect">
            <a:avLst/>
          </a:prstGeom>
        </p:spPr>
        <p:txBody>
          <a:bodyPr spcFirstLastPara="1" wrap="square" lIns="68575" tIns="34275" rIns="68575" bIns="34275" anchor="ctr" anchorCtr="0">
            <a:noAutofit/>
          </a:bodyPr>
          <a:lstStyle/>
          <a:p>
            <a:pPr marL="0" lvl="0" indent="0">
              <a:spcBef>
                <a:spcPts val="0"/>
              </a:spcBef>
              <a:spcAft>
                <a:spcPts val="0"/>
              </a:spcAft>
              <a:buNone/>
            </a:pPr>
            <a:r>
              <a:rPr lang="en">
                <a:solidFill>
                  <a:srgbClr val="4A86E8"/>
                </a:solidFill>
              </a:rPr>
              <a:t>                                 </a:t>
            </a:r>
            <a:endParaRPr>
              <a:solidFill>
                <a:srgbClr val="4A86E8"/>
              </a:solidFill>
            </a:endParaRPr>
          </a:p>
          <a:p>
            <a:pPr marL="0" lvl="0" indent="0">
              <a:spcBef>
                <a:spcPts val="0"/>
              </a:spcBef>
              <a:spcAft>
                <a:spcPts val="0"/>
              </a:spcAft>
              <a:buClr>
                <a:schemeClr val="dk1"/>
              </a:buClr>
              <a:buSzPts val="1100"/>
              <a:buFont typeface="Arial"/>
              <a:buNone/>
            </a:pPr>
            <a:r>
              <a:rPr lang="en">
                <a:solidFill>
                  <a:srgbClr val="4A86E8"/>
                </a:solidFill>
              </a:rPr>
              <a:t>           </a:t>
            </a:r>
            <a:r>
              <a:rPr lang="en">
                <a:solidFill>
                  <a:srgbClr val="000000"/>
                </a:solidFill>
              </a:rPr>
              <a:t>Collaborative Integrated Model</a:t>
            </a:r>
            <a:endParaRPr>
              <a:solidFill>
                <a:srgbClr val="000000"/>
              </a:solidFill>
            </a:endParaRPr>
          </a:p>
          <a:p>
            <a:pPr marL="0" lvl="0" indent="0">
              <a:spcBef>
                <a:spcPts val="0"/>
              </a:spcBef>
              <a:spcAft>
                <a:spcPts val="0"/>
              </a:spcAft>
              <a:buNone/>
            </a:pPr>
            <a:endParaRPr/>
          </a:p>
        </p:txBody>
      </p:sp>
      <p:sp>
        <p:nvSpPr>
          <p:cNvPr id="133" name="Google Shape;133;p23"/>
          <p:cNvSpPr txBox="1">
            <a:spLocks noGrp="1"/>
          </p:cNvSpPr>
          <p:nvPr>
            <p:ph type="body" idx="2"/>
          </p:nvPr>
        </p:nvSpPr>
        <p:spPr>
          <a:xfrm>
            <a:off x="313625" y="1101000"/>
            <a:ext cx="4315500" cy="3976500"/>
          </a:xfrm>
          <a:prstGeom prst="rect">
            <a:avLst/>
          </a:prstGeom>
        </p:spPr>
        <p:txBody>
          <a:bodyPr spcFirstLastPara="1" wrap="square" lIns="68575" tIns="34275" rIns="68575" bIns="34275" anchor="t" anchorCtr="0">
            <a:noAutofit/>
          </a:bodyPr>
          <a:lstStyle/>
          <a:p>
            <a:pPr marL="0" lvl="0" indent="0">
              <a:spcBef>
                <a:spcPts val="800"/>
              </a:spcBef>
              <a:spcAft>
                <a:spcPts val="1600"/>
              </a:spcAft>
              <a:buNone/>
            </a:pPr>
            <a:endParaRPr/>
          </a:p>
        </p:txBody>
      </p:sp>
      <p:sp>
        <p:nvSpPr>
          <p:cNvPr id="134" name="Google Shape;134;p23"/>
          <p:cNvSpPr txBox="1">
            <a:spLocks noGrp="1"/>
          </p:cNvSpPr>
          <p:nvPr>
            <p:ph type="body" idx="4"/>
          </p:nvPr>
        </p:nvSpPr>
        <p:spPr>
          <a:xfrm>
            <a:off x="4679350" y="1028700"/>
            <a:ext cx="4381200" cy="4048800"/>
          </a:xfrm>
          <a:prstGeom prst="rect">
            <a:avLst/>
          </a:prstGeom>
        </p:spPr>
        <p:txBody>
          <a:bodyPr spcFirstLastPara="1" wrap="square" lIns="68575" tIns="34275" rIns="68575" bIns="34275" anchor="t" anchorCtr="0">
            <a:noAutofit/>
          </a:bodyPr>
          <a:lstStyle/>
          <a:p>
            <a:pPr marL="0" lvl="0" indent="0" rtl="0">
              <a:spcBef>
                <a:spcPts val="800"/>
              </a:spcBef>
              <a:spcAft>
                <a:spcPts val="0"/>
              </a:spcAft>
              <a:buNone/>
            </a:pPr>
            <a:r>
              <a:rPr lang="en" sz="1800" b="1">
                <a:solidFill>
                  <a:srgbClr val="3C78D8"/>
                </a:solidFill>
              </a:rPr>
              <a:t>IT</a:t>
            </a:r>
            <a:r>
              <a:rPr lang="en" sz="1800" b="1">
                <a:solidFill>
                  <a:srgbClr val="45818E"/>
                </a:solidFill>
              </a:rPr>
              <a:t>-</a:t>
            </a:r>
            <a:r>
              <a:rPr lang="en" sz="1800"/>
              <a:t> To stall all the technology applications and ensure they are compatible to the present systems.</a:t>
            </a:r>
            <a:endParaRPr sz="1800"/>
          </a:p>
          <a:p>
            <a:pPr marL="0" lvl="0" indent="0" rtl="0">
              <a:spcBef>
                <a:spcPts val="1600"/>
              </a:spcBef>
              <a:spcAft>
                <a:spcPts val="0"/>
              </a:spcAft>
              <a:buNone/>
            </a:pPr>
            <a:r>
              <a:rPr lang="en" sz="1800" b="1">
                <a:solidFill>
                  <a:srgbClr val="6D9EEB"/>
                </a:solidFill>
              </a:rPr>
              <a:t>Pharmacy</a:t>
            </a:r>
            <a:r>
              <a:rPr lang="en" sz="1800">
                <a:solidFill>
                  <a:srgbClr val="6D9EEB"/>
                </a:solidFill>
              </a:rPr>
              <a:t>-</a:t>
            </a:r>
            <a:r>
              <a:rPr lang="en" sz="1800">
                <a:solidFill>
                  <a:srgbClr val="45818E"/>
                </a:solidFill>
              </a:rPr>
              <a:t> </a:t>
            </a:r>
            <a:r>
              <a:rPr lang="en" sz="1800"/>
              <a:t>Robot bar code medication once it is entered into the (CPOE) and generates an (eMAR) . Package and dispense to the unit.</a:t>
            </a:r>
            <a:endParaRPr sz="1800"/>
          </a:p>
          <a:p>
            <a:pPr marL="0" lvl="0" indent="0" rtl="0">
              <a:spcBef>
                <a:spcPts val="1600"/>
              </a:spcBef>
              <a:spcAft>
                <a:spcPts val="0"/>
              </a:spcAft>
              <a:buNone/>
            </a:pPr>
            <a:r>
              <a:rPr lang="en" sz="1800" b="1">
                <a:solidFill>
                  <a:srgbClr val="3C78D8"/>
                </a:solidFill>
              </a:rPr>
              <a:t>Nurses- </a:t>
            </a:r>
            <a:r>
              <a:rPr lang="en" sz="1800"/>
              <a:t>Scan name badge, scan patient wristband, administer patient medication. </a:t>
            </a:r>
            <a:endParaRPr sz="1800"/>
          </a:p>
          <a:p>
            <a:pPr marL="0" lvl="0" indent="0" rtl="0">
              <a:spcBef>
                <a:spcPts val="1600"/>
              </a:spcBef>
              <a:spcAft>
                <a:spcPts val="0"/>
              </a:spcAft>
              <a:buNone/>
            </a:pPr>
            <a:r>
              <a:rPr lang="en" sz="1800"/>
              <a:t>Data immediately input in the computer,will generate real-time warnings or approvals. Automatically documented.   </a:t>
            </a:r>
            <a:r>
              <a:rPr lang="en" sz="1000"/>
              <a:t>(Ross, 2008)</a:t>
            </a:r>
            <a:endParaRPr sz="1800"/>
          </a:p>
          <a:p>
            <a:pPr marL="0" lvl="0" indent="0" algn="ctr" rtl="0">
              <a:spcBef>
                <a:spcPts val="1600"/>
              </a:spcBef>
              <a:spcAft>
                <a:spcPts val="1600"/>
              </a:spcAft>
              <a:buNone/>
            </a:pPr>
            <a:r>
              <a:rPr lang="en" sz="1000"/>
              <a:t>                                                                                                               </a:t>
            </a:r>
            <a:endParaRPr sz="1000"/>
          </a:p>
        </p:txBody>
      </p:sp>
      <p:pic>
        <p:nvPicPr>
          <p:cNvPr id="135" name="Google Shape;135;p23"/>
          <p:cNvPicPr preferRelativeResize="0"/>
          <p:nvPr/>
        </p:nvPicPr>
        <p:blipFill>
          <a:blip r:embed="rId5">
            <a:alphaModFix/>
          </a:blip>
          <a:stretch>
            <a:fillRect/>
          </a:stretch>
        </p:blipFill>
        <p:spPr>
          <a:xfrm>
            <a:off x="256500" y="1101000"/>
            <a:ext cx="4315500" cy="3917050"/>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6474"/>
    </mc:Choice>
    <mc:Fallback xmlns="">
      <p:transition spd="slow" advTm="20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3000">
                <a:latin typeface="Calibri"/>
                <a:ea typeface="Calibri"/>
                <a:cs typeface="Calibri"/>
                <a:sym typeface="Calibri"/>
              </a:rPr>
              <a:t>Hardware</a:t>
            </a:r>
            <a:endParaRPr sz="3000">
              <a:latin typeface="Calibri"/>
              <a:ea typeface="Calibri"/>
              <a:cs typeface="Calibri"/>
              <a:sym typeface="Calibri"/>
            </a:endParaRPr>
          </a:p>
        </p:txBody>
      </p:sp>
      <p:pic>
        <p:nvPicPr>
          <p:cNvPr id="141" name="Google Shape;141;p24"/>
          <p:cNvPicPr preferRelativeResize="0">
            <a:picLocks noGrp="1"/>
          </p:cNvPicPr>
          <p:nvPr>
            <p:ph type="body" idx="4294967295"/>
          </p:nvPr>
        </p:nvPicPr>
        <p:blipFill rotWithShape="1">
          <a:blip r:embed="rId5">
            <a:alphaModFix/>
          </a:blip>
          <a:srcRect/>
          <a:stretch/>
        </p:blipFill>
        <p:spPr>
          <a:xfrm>
            <a:off x="629850" y="1260875"/>
            <a:ext cx="3306600" cy="3316800"/>
          </a:xfrm>
          <a:prstGeom prst="rect">
            <a:avLst/>
          </a:prstGeom>
          <a:noFill/>
          <a:ln>
            <a:noFill/>
          </a:ln>
        </p:spPr>
      </p:pic>
      <p:sp>
        <p:nvSpPr>
          <p:cNvPr id="142" name="Google Shape;142;p24"/>
          <p:cNvSpPr txBox="1"/>
          <p:nvPr/>
        </p:nvSpPr>
        <p:spPr>
          <a:xfrm>
            <a:off x="4071500" y="1166700"/>
            <a:ext cx="4760400" cy="3480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Bar coding machine will apply a bar code, package and dispense all medication </a:t>
            </a:r>
            <a:r>
              <a:rPr lang="en" sz="1000">
                <a:solidFill>
                  <a:schemeClr val="dk1"/>
                </a:solidFill>
                <a:latin typeface="Calibri"/>
                <a:ea typeface="Calibri"/>
                <a:cs typeface="Calibri"/>
                <a:sym typeface="Calibri"/>
              </a:rPr>
              <a:t>(Euromed,n.d.)</a:t>
            </a:r>
            <a:endParaRPr sz="1000">
              <a:solidFill>
                <a:schemeClr val="dk1"/>
              </a:solidFill>
              <a:latin typeface="Calibri"/>
              <a:ea typeface="Calibri"/>
              <a:cs typeface="Calibri"/>
              <a:sym typeface="Calibri"/>
            </a:endParaRPr>
          </a:p>
          <a:p>
            <a:pPr marL="0" lvl="0" indent="0">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lvl="0" indent="0">
              <a:spcBef>
                <a:spcPts val="0"/>
              </a:spcBef>
              <a:spcAft>
                <a:spcPts val="0"/>
              </a:spcAft>
              <a:buNone/>
            </a:pPr>
            <a:r>
              <a:rPr lang="en" sz="1800">
                <a:solidFill>
                  <a:schemeClr val="dk1"/>
                </a:solidFill>
                <a:latin typeface="Calibri"/>
                <a:ea typeface="Calibri"/>
                <a:cs typeface="Calibri"/>
                <a:sym typeface="Calibri"/>
              </a:rPr>
              <a:t>Nurses use a Zebra scanner to scan patients wristband and medication to confirm a match </a:t>
            </a:r>
            <a:r>
              <a:rPr lang="en" sz="1000">
                <a:solidFill>
                  <a:schemeClr val="dk1"/>
                </a:solidFill>
                <a:latin typeface="Calibri"/>
                <a:ea typeface="Calibri"/>
                <a:cs typeface="Calibri"/>
                <a:sym typeface="Calibri"/>
              </a:rPr>
              <a:t>(Zebra,n.d.)</a:t>
            </a:r>
            <a:endParaRPr sz="1000">
              <a:solidFill>
                <a:schemeClr val="dk1"/>
              </a:solidFill>
              <a:latin typeface="Calibri"/>
              <a:ea typeface="Calibri"/>
              <a:cs typeface="Calibri"/>
              <a:sym typeface="Calibri"/>
            </a:endParaRPr>
          </a:p>
          <a:p>
            <a:pPr marL="0" lvl="0" indent="0">
              <a:spcBef>
                <a:spcPts val="0"/>
              </a:spcBef>
              <a:spcAft>
                <a:spcPts val="0"/>
              </a:spcAft>
              <a:buNone/>
            </a:pPr>
            <a:endParaRPr sz="1800">
              <a:solidFill>
                <a:schemeClr val="dk1"/>
              </a:solidFill>
              <a:latin typeface="Calibri"/>
              <a:ea typeface="Calibri"/>
              <a:cs typeface="Calibri"/>
              <a:sym typeface="Calibri"/>
            </a:endParaRPr>
          </a:p>
          <a:p>
            <a:pPr marL="0" lvl="0" indent="0">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This process ensures patients receive medication as per the  5 rights of medication administration</a:t>
            </a:r>
            <a:endParaRPr sz="18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(Shah et al., 2016; Ross, 2008)</a:t>
            </a:r>
            <a:endParaRPr sz="1000">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spcBef>
                <a:spcPts val="0"/>
              </a:spcBef>
              <a:spcAft>
                <a:spcPts val="0"/>
              </a:spcAft>
              <a:buNone/>
            </a:pPr>
            <a:endParaRPr>
              <a:latin typeface="Calibri"/>
              <a:ea typeface="Calibri"/>
              <a:cs typeface="Calibri"/>
              <a:sym typeface="Calibri"/>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553"/>
    </mc:Choice>
    <mc:Fallback xmlns="">
      <p:transition spd="slow" advTm="43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TotalTime>
  <Words>3396</Words>
  <Application>Microsoft Office PowerPoint</Application>
  <PresentationFormat>On-screen Show (16:9)</PresentationFormat>
  <Paragraphs>184</Paragraphs>
  <Slides>25</Slides>
  <Notes>25</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Times New Roman</vt:lpstr>
      <vt:lpstr>Simple Light</vt:lpstr>
      <vt:lpstr>PowerPoint Presentation</vt:lpstr>
      <vt:lpstr> The Proposal</vt:lpstr>
      <vt:lpstr> </vt:lpstr>
      <vt:lpstr>                                Introduction</vt:lpstr>
      <vt:lpstr>          Significance of Informatics Problem</vt:lpstr>
      <vt:lpstr>Environmental Risk Analysis</vt:lpstr>
      <vt:lpstr>                                 System Analysis</vt:lpstr>
      <vt:lpstr>                                             Collaborative Integrated Model </vt:lpstr>
      <vt:lpstr>Hardware</vt:lpstr>
      <vt:lpstr>          The Integration Engine ( BIZTalk)</vt:lpstr>
      <vt:lpstr>Software</vt:lpstr>
      <vt:lpstr>PowerPoint Presentation</vt:lpstr>
      <vt:lpstr>PowerPoint Presentation</vt:lpstr>
      <vt:lpstr>Cost of Medication Administration Error</vt:lpstr>
      <vt:lpstr>Hard Versus Soft Cost Benefits Explained</vt:lpstr>
      <vt:lpstr>Education Plan</vt:lpstr>
      <vt:lpstr>BCMA and e-MAR Implementation Timeline</vt:lpstr>
      <vt:lpstr>Potential Issues</vt:lpstr>
      <vt:lpstr>System Evaluation Framework</vt:lpstr>
      <vt:lpstr>Steps to Ensure Success</vt:lpstr>
      <vt:lpstr>Thank You</vt:lpstr>
      <vt:lpstr>References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Carmen Stronski</dc:creator>
  <cp:lastModifiedBy>Jack Yensen</cp:lastModifiedBy>
  <cp:revision>11</cp:revision>
  <dcterms:modified xsi:type="dcterms:W3CDTF">2018-07-25T14:11:10Z</dcterms:modified>
</cp:coreProperties>
</file>