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4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AE938BC-5528-41C8-8F68-1E6E63AE75DE}" type="datetimeFigureOut">
              <a:rPr lang="es-CO" smtClean="0"/>
              <a:t>26/10/2017</a:t>
            </a:fld>
            <a:endParaRPr lang="es-CO"/>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CO"/>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2FE62C0-1196-4D64-90B4-AFD0319BB3C0}"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AE938BC-5528-41C8-8F68-1E6E63AE75DE}" type="datetimeFigureOut">
              <a:rPr lang="es-CO" smtClean="0"/>
              <a:t>26/10/2017</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F2FE62C0-1196-4D64-90B4-AFD0319BB3C0}"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9AE938BC-5528-41C8-8F68-1E6E63AE75DE}" type="datetimeFigureOut">
              <a:rPr lang="es-CO" smtClean="0"/>
              <a:t>26/10/2017</a:t>
            </a:fld>
            <a:endParaRPr lang="es-CO"/>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CO"/>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2FE62C0-1196-4D64-90B4-AFD0319BB3C0}"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AE938BC-5528-41C8-8F68-1E6E63AE75DE}" type="datetimeFigureOut">
              <a:rPr lang="es-CO" smtClean="0"/>
              <a:t>26/10/2017</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F2FE62C0-1196-4D64-90B4-AFD0319BB3C0}"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AE938BC-5528-41C8-8F68-1E6E63AE75DE}" type="datetimeFigureOut">
              <a:rPr lang="es-CO" smtClean="0"/>
              <a:t>26/10/2017</a:t>
            </a:fld>
            <a:endParaRPr lang="es-CO"/>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CO"/>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F2FE62C0-1196-4D64-90B4-AFD0319BB3C0}"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AE938BC-5528-41C8-8F68-1E6E63AE75DE}" type="datetimeFigureOut">
              <a:rPr lang="es-CO" smtClean="0"/>
              <a:t>26/10/2017</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F2FE62C0-1196-4D64-90B4-AFD0319BB3C0}"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AE938BC-5528-41C8-8F68-1E6E63AE75DE}" type="datetimeFigureOut">
              <a:rPr lang="es-CO" smtClean="0"/>
              <a:t>26/10/2017</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F2FE62C0-1196-4D64-90B4-AFD0319BB3C0}"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AE938BC-5528-41C8-8F68-1E6E63AE75DE}" type="datetimeFigureOut">
              <a:rPr lang="es-CO" smtClean="0"/>
              <a:t>26/10/2017</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F2FE62C0-1196-4D64-90B4-AFD0319BB3C0}"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9AE938BC-5528-41C8-8F68-1E6E63AE75DE}" type="datetimeFigureOut">
              <a:rPr lang="es-CO" smtClean="0"/>
              <a:t>26/10/2017</a:t>
            </a:fld>
            <a:endParaRPr lang="es-CO"/>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CO"/>
          </a:p>
        </p:txBody>
      </p:sp>
      <p:sp>
        <p:nvSpPr>
          <p:cNvPr id="4" name="3 Marcador de número de diapositiva"/>
          <p:cNvSpPr>
            <a:spLocks noGrp="1"/>
          </p:cNvSpPr>
          <p:nvPr>
            <p:ph type="sldNum" sz="quarter" idx="12"/>
          </p:nvPr>
        </p:nvSpPr>
        <p:spPr/>
        <p:txBody>
          <a:bodyPr/>
          <a:lstStyle>
            <a:extLst/>
          </a:lstStyle>
          <a:p>
            <a:fld id="{F2FE62C0-1196-4D64-90B4-AFD0319BB3C0}"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AE938BC-5528-41C8-8F68-1E6E63AE75DE}" type="datetimeFigureOut">
              <a:rPr lang="es-CO" smtClean="0"/>
              <a:t>26/10/2017</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F2FE62C0-1196-4D64-90B4-AFD0319BB3C0}"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9AE938BC-5528-41C8-8F68-1E6E63AE75DE}" type="datetimeFigureOut">
              <a:rPr lang="es-CO" smtClean="0"/>
              <a:t>26/10/2017</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F2FE62C0-1196-4D64-90B4-AFD0319BB3C0}" type="slidenum">
              <a:rPr lang="es-CO" smtClean="0"/>
              <a:t>‹Nº›</a:t>
            </a:fld>
            <a:endParaRPr lang="es-CO"/>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AE938BC-5528-41C8-8F68-1E6E63AE75DE}" type="datetimeFigureOut">
              <a:rPr lang="es-CO" smtClean="0"/>
              <a:t>26/10/2017</a:t>
            </a:fld>
            <a:endParaRPr lang="es-CO"/>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CO"/>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2FE62C0-1196-4D64-90B4-AFD0319BB3C0}"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s.wikipedia.org/wiki/Elisha_Gray" TargetMode="External"/><Relationship Id="rId2" Type="http://schemas.openxmlformats.org/officeDocument/2006/relationships/hyperlink" Target="https://es.wikipedia.org/wiki/Alexander_Graham_Bell" TargetMode="External"/><Relationship Id="rId1" Type="http://schemas.openxmlformats.org/officeDocument/2006/relationships/slideLayout" Target="../slideLayouts/slideLayout2.xml"/><Relationship Id="rId5" Type="http://schemas.openxmlformats.org/officeDocument/2006/relationships/hyperlink" Target="https://es.wikipedia.org/wiki/Johann_Philipp_Reis" TargetMode="External"/><Relationship Id="rId4" Type="http://schemas.openxmlformats.org/officeDocument/2006/relationships/hyperlink" Target="https://es.wikipedia.org/wiki/Antonio_Meucc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772400" cy="1470025"/>
          </a:xfrm>
        </p:spPr>
        <p:txBody>
          <a:bodyPr/>
          <a:lstStyle/>
          <a:p>
            <a:pPr algn="ctr"/>
            <a:r>
              <a:rPr lang="es-CO" dirty="0" smtClean="0">
                <a:latin typeface="Algerian" panose="04020705040A02060702" pitchFamily="82" charset="0"/>
              </a:rPr>
              <a:t>LA </a:t>
            </a:r>
            <a:r>
              <a:rPr lang="es-CO" sz="4000" dirty="0" smtClean="0">
                <a:latin typeface="Algerian" panose="04020705040A02060702" pitchFamily="82" charset="0"/>
              </a:rPr>
              <a:t>TECNOLOGIA</a:t>
            </a:r>
            <a:endParaRPr lang="es-CO" sz="4000" dirty="0">
              <a:latin typeface="Algerian" panose="04020705040A02060702" pitchFamily="8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4328" y="2614613"/>
            <a:ext cx="5099960" cy="3509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709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0380" y="620688"/>
            <a:ext cx="8229600" cy="1143000"/>
          </a:xfrm>
        </p:spPr>
        <p:txBody>
          <a:bodyPr>
            <a:normAutofit/>
          </a:bodyPr>
          <a:lstStyle/>
          <a:p>
            <a:pPr algn="ctr"/>
            <a:r>
              <a:rPr lang="es-CO" sz="4000" dirty="0" smtClean="0">
                <a:latin typeface="Algerian" panose="04020705040A02060702" pitchFamily="82" charset="0"/>
              </a:rPr>
              <a:t>LA RADIO</a:t>
            </a:r>
            <a:endParaRPr lang="es-CO" sz="4000" dirty="0">
              <a:latin typeface="Algerian" panose="04020705040A02060702" pitchFamily="82"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348880"/>
            <a:ext cx="3318729" cy="41764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4259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3345" y="773402"/>
            <a:ext cx="8229600" cy="1143000"/>
          </a:xfrm>
        </p:spPr>
        <p:txBody>
          <a:bodyPr>
            <a:normAutofit/>
          </a:bodyPr>
          <a:lstStyle/>
          <a:p>
            <a:pPr algn="ctr"/>
            <a:r>
              <a:rPr lang="es-CO" sz="4000" dirty="0" smtClean="0">
                <a:latin typeface="Algerian" panose="04020705040A02060702" pitchFamily="82" charset="0"/>
              </a:rPr>
              <a:t>HISTORIA</a:t>
            </a:r>
            <a:endParaRPr lang="es-CO" sz="4000" dirty="0">
              <a:latin typeface="Algerian" panose="04020705040A02060702" pitchFamily="82" charset="0"/>
            </a:endParaRPr>
          </a:p>
        </p:txBody>
      </p:sp>
      <p:sp>
        <p:nvSpPr>
          <p:cNvPr id="3" name="2 Marcador de contenido"/>
          <p:cNvSpPr>
            <a:spLocks noGrp="1"/>
          </p:cNvSpPr>
          <p:nvPr>
            <p:ph idx="1"/>
          </p:nvPr>
        </p:nvSpPr>
        <p:spPr>
          <a:xfrm>
            <a:off x="457200" y="2204864"/>
            <a:ext cx="7716982" cy="3921299"/>
          </a:xfrm>
        </p:spPr>
        <p:txBody>
          <a:bodyPr>
            <a:normAutofit fontScale="92500" lnSpcReduction="10000"/>
          </a:bodyPr>
          <a:lstStyle/>
          <a:p>
            <a:pPr marL="0" indent="0">
              <a:buNone/>
            </a:pPr>
            <a:endParaRPr lang="es-CO" dirty="0" smtClean="0"/>
          </a:p>
          <a:p>
            <a:pPr marL="0" indent="0">
              <a:buNone/>
            </a:pPr>
            <a:r>
              <a:rPr lang="es-CO" sz="2200" dirty="0">
                <a:latin typeface="Times New Roman" panose="02020603050405020304" pitchFamily="18" charset="0"/>
                <a:cs typeface="Times New Roman" panose="02020603050405020304" pitchFamily="18" charset="0"/>
              </a:rPr>
              <a:t> Los primeros antecedentes de la Radio debemos situarlos a principios del siglo XIX cuando Alessandro Volta inventó la pila voltaica, con la que se podía producir electricidad Desde este momento empezaron a </a:t>
            </a:r>
            <a:r>
              <a:rPr lang="es-CO" sz="2200" dirty="0" smtClean="0">
                <a:latin typeface="Times New Roman" panose="02020603050405020304" pitchFamily="18" charset="0"/>
                <a:cs typeface="Times New Roman" panose="02020603050405020304" pitchFamily="18" charset="0"/>
              </a:rPr>
              <a:t>contruirsen </a:t>
            </a:r>
            <a:r>
              <a:rPr lang="es-CO" sz="2200" dirty="0">
                <a:latin typeface="Times New Roman" panose="02020603050405020304" pitchFamily="18" charset="0"/>
                <a:cs typeface="Times New Roman" panose="02020603050405020304" pitchFamily="18" charset="0"/>
              </a:rPr>
              <a:t>los primeros telégrafos, que eran unos aparatos arcaicos que posteriormente fueron evolucionados por Samuel Morse, En 1875, Graham Bell fue el primero en conseguir que los sonidos pudieran escucharse a través de un cable El descubrimiento y la medición de las ondas electromagnéticas propició la creación del primer receptor de radio Sin embargo, fue Marconi el que permitió con sus conocimientos que las señales sonoras pudieran propagarse hasta unos 20 kilómetros Sin duda, todo un logro para la época</a:t>
            </a:r>
            <a:r>
              <a:rPr lang="es-CO" dirty="0"/>
              <a:t>.</a:t>
            </a:r>
          </a:p>
        </p:txBody>
      </p:sp>
    </p:spTree>
    <p:extLst>
      <p:ext uri="{BB962C8B-B14F-4D97-AF65-F5344CB8AC3E}">
        <p14:creationId xmlns:p14="http://schemas.microsoft.com/office/powerpoint/2010/main" val="3501757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5637" y="621002"/>
            <a:ext cx="8229600" cy="1143000"/>
          </a:xfrm>
        </p:spPr>
        <p:txBody>
          <a:bodyPr>
            <a:normAutofit/>
          </a:bodyPr>
          <a:lstStyle/>
          <a:p>
            <a:pPr algn="ctr"/>
            <a:r>
              <a:rPr lang="es-CO" sz="4000" dirty="0" smtClean="0">
                <a:latin typeface="Algerian" panose="04020705040A02060702" pitchFamily="82" charset="0"/>
              </a:rPr>
              <a:t>CAMARA FOTOGRAFICA</a:t>
            </a:r>
            <a:endParaRPr lang="es-CO" sz="4000" dirty="0">
              <a:latin typeface="Algerian" panose="04020705040A02060702" pitchFamily="82"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624138"/>
            <a:ext cx="4752528" cy="3685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5266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08720"/>
            <a:ext cx="8229600" cy="1143000"/>
          </a:xfrm>
        </p:spPr>
        <p:txBody>
          <a:bodyPr>
            <a:normAutofit/>
          </a:bodyPr>
          <a:lstStyle/>
          <a:p>
            <a:pPr algn="ctr"/>
            <a:r>
              <a:rPr lang="es-CO" sz="4000" dirty="0" smtClean="0">
                <a:latin typeface="Algerian" panose="04020705040A02060702" pitchFamily="82" charset="0"/>
              </a:rPr>
              <a:t>HISTORIA</a:t>
            </a:r>
            <a:endParaRPr lang="es-CO" sz="4000" dirty="0">
              <a:latin typeface="Algerian" panose="04020705040A02060702" pitchFamily="82" charset="0"/>
            </a:endParaRPr>
          </a:p>
        </p:txBody>
      </p:sp>
      <p:sp>
        <p:nvSpPr>
          <p:cNvPr id="3" name="2 Marcador de contenido"/>
          <p:cNvSpPr>
            <a:spLocks noGrp="1"/>
          </p:cNvSpPr>
          <p:nvPr>
            <p:ph idx="1"/>
          </p:nvPr>
        </p:nvSpPr>
        <p:spPr>
          <a:xfrm>
            <a:off x="457200" y="2924944"/>
            <a:ext cx="7716982" cy="3201219"/>
          </a:xfrm>
        </p:spPr>
        <p:txBody>
          <a:bodyPr>
            <a:normAutofit/>
          </a:bodyPr>
          <a:lstStyle/>
          <a:p>
            <a:pPr marL="0" indent="0">
              <a:buNone/>
            </a:pPr>
            <a:endParaRPr lang="es-CO" sz="2000" dirty="0" smtClean="0">
              <a:latin typeface="Times New Roman" panose="02020603050405020304" pitchFamily="18" charset="0"/>
              <a:cs typeface="Times New Roman" panose="02020603050405020304" pitchFamily="18" charset="0"/>
            </a:endParaRPr>
          </a:p>
          <a:p>
            <a:pPr marL="0" indent="0">
              <a:buNone/>
            </a:pPr>
            <a:r>
              <a:rPr lang="es-CO" sz="2000" dirty="0" smtClean="0">
                <a:latin typeface="Times New Roman" panose="02020603050405020304" pitchFamily="18" charset="0"/>
                <a:cs typeface="Times New Roman" panose="02020603050405020304" pitchFamily="18" charset="0"/>
              </a:rPr>
              <a:t>El </a:t>
            </a:r>
            <a:r>
              <a:rPr lang="es-CO" sz="2000" dirty="0">
                <a:latin typeface="Times New Roman" panose="02020603050405020304" pitchFamily="18" charset="0"/>
                <a:cs typeface="Times New Roman" panose="02020603050405020304" pitchFamily="18" charset="0"/>
              </a:rPr>
              <a:t>primer fotógrafo fue Joseph Nicéphore Niépce en el año 1826, utilizando una cámara hecha de madera fabricada por Charles y Jacques Vicent Louis Chevalier en París. Sin embargo, aunque se considera "oficialmente" que este fue el nacimiento de la fotografía</a:t>
            </a:r>
          </a:p>
        </p:txBody>
      </p:sp>
    </p:spTree>
    <p:extLst>
      <p:ext uri="{BB962C8B-B14F-4D97-AF65-F5344CB8AC3E}">
        <p14:creationId xmlns:p14="http://schemas.microsoft.com/office/powerpoint/2010/main" val="2810233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3168" y="701824"/>
            <a:ext cx="8229600" cy="1143000"/>
          </a:xfrm>
        </p:spPr>
        <p:txBody>
          <a:bodyPr/>
          <a:lstStyle/>
          <a:p>
            <a:pPr algn="ctr"/>
            <a:r>
              <a:rPr lang="es-CO" sz="4000" dirty="0" smtClean="0">
                <a:latin typeface="Algerian" panose="04020705040A02060702" pitchFamily="82" charset="0"/>
              </a:rPr>
              <a:t>EVOLUCION</a:t>
            </a:r>
            <a:endParaRPr lang="es-CO" sz="4000" dirty="0">
              <a:latin typeface="Algerian" panose="04020705040A02060702" pitchFamily="82"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357438"/>
            <a:ext cx="218414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475018"/>
            <a:ext cx="2423685" cy="2382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761" y="1844824"/>
            <a:ext cx="2621632"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346" y="4461164"/>
            <a:ext cx="2064327" cy="2136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1363" y="4941169"/>
            <a:ext cx="2581275" cy="1612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38513" y="2729345"/>
            <a:ext cx="2466975" cy="1635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509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143000"/>
          </a:xfrm>
        </p:spPr>
        <p:txBody>
          <a:bodyPr>
            <a:normAutofit/>
          </a:bodyPr>
          <a:lstStyle/>
          <a:p>
            <a:pPr algn="ctr"/>
            <a:r>
              <a:rPr lang="es-CO" sz="4000" dirty="0" smtClean="0">
                <a:latin typeface="Algerian" panose="04020705040A02060702" pitchFamily="82" charset="0"/>
              </a:rPr>
              <a:t>EL TELEVISOR</a:t>
            </a:r>
            <a:endParaRPr lang="es-CO" sz="4000" dirty="0">
              <a:latin typeface="Algerian" panose="04020705040A02060702" pitchFamily="82" charset="0"/>
            </a:endParaRPr>
          </a:p>
        </p:txBody>
      </p:sp>
      <p:sp>
        <p:nvSpPr>
          <p:cNvPr id="5" name="AutoShape 2" descr="Resultado de imagen"/>
          <p:cNvSpPr>
            <a:spLocks noChangeAspect="1" noChangeArrowheads="1"/>
          </p:cNvSpPr>
          <p:nvPr/>
        </p:nvSpPr>
        <p:spPr bwMode="auto">
          <a:xfrm>
            <a:off x="155575" y="-1219200"/>
            <a:ext cx="3048000" cy="2543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433638"/>
            <a:ext cx="4464496" cy="3634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3173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143000"/>
          </a:xfrm>
        </p:spPr>
        <p:txBody>
          <a:bodyPr>
            <a:normAutofit/>
          </a:bodyPr>
          <a:lstStyle/>
          <a:p>
            <a:pPr algn="ctr"/>
            <a:r>
              <a:rPr lang="es-CO" sz="4000" dirty="0" smtClean="0">
                <a:latin typeface="Algerian" panose="04020705040A02060702" pitchFamily="82" charset="0"/>
              </a:rPr>
              <a:t>HISTORIA </a:t>
            </a:r>
            <a:endParaRPr lang="es-CO" sz="4000" dirty="0">
              <a:latin typeface="Algerian" panose="04020705040A02060702" pitchFamily="82" charset="0"/>
            </a:endParaRPr>
          </a:p>
        </p:txBody>
      </p:sp>
      <p:sp>
        <p:nvSpPr>
          <p:cNvPr id="3" name="2 Marcador de contenido"/>
          <p:cNvSpPr>
            <a:spLocks noGrp="1"/>
          </p:cNvSpPr>
          <p:nvPr>
            <p:ph idx="1"/>
          </p:nvPr>
        </p:nvSpPr>
        <p:spPr>
          <a:xfrm>
            <a:off x="457200" y="2708920"/>
            <a:ext cx="7715200" cy="3417243"/>
          </a:xfrm>
        </p:spPr>
        <p:txBody>
          <a:bodyPr>
            <a:normAutofit/>
          </a:bodyPr>
          <a:lstStyle/>
          <a:p>
            <a:endParaRPr lang="es-CO" dirty="0" smtClean="0"/>
          </a:p>
          <a:p>
            <a:pPr marL="0" indent="0">
              <a:buNone/>
            </a:pPr>
            <a:r>
              <a:rPr lang="es-CO" sz="2000" dirty="0" smtClean="0">
                <a:latin typeface="Times New Roman" panose="02020603050405020304" pitchFamily="18" charset="0"/>
                <a:cs typeface="Times New Roman" panose="02020603050405020304" pitchFamily="18" charset="0"/>
              </a:rPr>
              <a:t>Es </a:t>
            </a:r>
            <a:r>
              <a:rPr lang="es-CO" sz="2000" dirty="0">
                <a:latin typeface="Times New Roman" panose="02020603050405020304" pitchFamily="18" charset="0"/>
                <a:cs typeface="Times New Roman" panose="02020603050405020304" pitchFamily="18" charset="0"/>
              </a:rPr>
              <a:t>un aparato electrónico destinado a la recepción y reproducción de señales de </a:t>
            </a:r>
            <a:r>
              <a:rPr lang="es-CO" sz="2000" b="1" dirty="0">
                <a:latin typeface="Times New Roman" panose="02020603050405020304" pitchFamily="18" charset="0"/>
                <a:cs typeface="Times New Roman" panose="02020603050405020304" pitchFamily="18" charset="0"/>
              </a:rPr>
              <a:t>televisión </a:t>
            </a:r>
            <a:r>
              <a:rPr lang="es-CO" sz="2000" dirty="0">
                <a:latin typeface="Times New Roman" panose="02020603050405020304" pitchFamily="18" charset="0"/>
                <a:cs typeface="Times New Roman" panose="02020603050405020304" pitchFamily="18" charset="0"/>
              </a:rPr>
              <a:t>Usualmente consta de una pantalla y mandos o controles, EL primer </a:t>
            </a:r>
            <a:r>
              <a:rPr lang="es-CO" sz="2000" b="1" dirty="0">
                <a:latin typeface="Times New Roman" panose="02020603050405020304" pitchFamily="18" charset="0"/>
                <a:cs typeface="Times New Roman" panose="02020603050405020304" pitchFamily="18" charset="0"/>
              </a:rPr>
              <a:t>televisor</a:t>
            </a:r>
            <a:r>
              <a:rPr lang="es-CO" sz="2000" dirty="0">
                <a:latin typeface="Times New Roman" panose="02020603050405020304" pitchFamily="18" charset="0"/>
                <a:cs typeface="Times New Roman" panose="02020603050405020304" pitchFamily="18" charset="0"/>
              </a:rPr>
              <a:t> comercial fue creado el 26 de enero de 1926 por el escocés John Logie Baird, El televisor es la parte final del sistema de </a:t>
            </a:r>
            <a:r>
              <a:rPr lang="es-CO" sz="2000" dirty="0" smtClean="0">
                <a:latin typeface="Times New Roman" panose="02020603050405020304" pitchFamily="18" charset="0"/>
                <a:cs typeface="Times New Roman" panose="02020603050405020304" pitchFamily="18" charset="0"/>
              </a:rPr>
              <a:t>televisión, </a:t>
            </a:r>
            <a:r>
              <a:rPr lang="es-CO" sz="2000" dirty="0">
                <a:latin typeface="Times New Roman" panose="02020603050405020304" pitchFamily="18" charset="0"/>
                <a:cs typeface="Times New Roman" panose="02020603050405020304" pitchFamily="18" charset="0"/>
              </a:rPr>
              <a:t>el cual comienza con la captación de las imágenes y sonidos en origen, y su emisión y difusión por diferentes medios El televisor se ha convertido en un aparato electrodoméstico habitual, cotidiano y normal con amplia presencia en los hogares de todo el mundo</a:t>
            </a:r>
            <a:r>
              <a:rPr lang="es-CO"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57419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9209" y="764704"/>
            <a:ext cx="8229600" cy="1143000"/>
          </a:xfrm>
        </p:spPr>
        <p:txBody>
          <a:bodyPr>
            <a:normAutofit/>
          </a:bodyPr>
          <a:lstStyle/>
          <a:p>
            <a:pPr algn="ctr"/>
            <a:r>
              <a:rPr lang="es-CO" sz="4000" dirty="0" smtClean="0">
                <a:latin typeface="Algerian" panose="04020705040A02060702" pitchFamily="82" charset="0"/>
              </a:rPr>
              <a:t>EL CELULAR</a:t>
            </a:r>
            <a:endParaRPr lang="es-CO" sz="4000" dirty="0">
              <a:latin typeface="Algerian" panose="04020705040A02060702" pitchFamily="82"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3" y="2420888"/>
            <a:ext cx="4608512" cy="3744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680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80728"/>
            <a:ext cx="8229600" cy="1143000"/>
          </a:xfrm>
        </p:spPr>
        <p:txBody>
          <a:bodyPr>
            <a:normAutofit/>
          </a:bodyPr>
          <a:lstStyle/>
          <a:p>
            <a:pPr algn="ctr"/>
            <a:r>
              <a:rPr lang="es-CO" sz="4000" dirty="0" smtClean="0">
                <a:latin typeface="Algerian" panose="04020705040A02060702" pitchFamily="82" charset="0"/>
              </a:rPr>
              <a:t>HISTORIA</a:t>
            </a:r>
            <a:endParaRPr lang="es-CO" sz="4000" dirty="0">
              <a:latin typeface="Algerian" panose="04020705040A02060702" pitchFamily="82" charset="0"/>
            </a:endParaRPr>
          </a:p>
        </p:txBody>
      </p:sp>
      <p:sp>
        <p:nvSpPr>
          <p:cNvPr id="3" name="2 Marcador de contenido"/>
          <p:cNvSpPr>
            <a:spLocks noGrp="1"/>
          </p:cNvSpPr>
          <p:nvPr>
            <p:ph idx="1"/>
          </p:nvPr>
        </p:nvSpPr>
        <p:spPr>
          <a:xfrm>
            <a:off x="457200" y="2757055"/>
            <a:ext cx="7689273" cy="3369108"/>
          </a:xfrm>
        </p:spPr>
        <p:txBody>
          <a:bodyPr>
            <a:normAutofit/>
          </a:bodyPr>
          <a:lstStyle/>
          <a:p>
            <a:pPr marL="0" indent="0">
              <a:buNone/>
            </a:pPr>
            <a:endParaRPr lang="es-CO" dirty="0" smtClean="0"/>
          </a:p>
          <a:p>
            <a:pPr marL="0" indent="0">
              <a:buNone/>
            </a:pPr>
            <a:r>
              <a:rPr lang="es-CO" sz="2000" dirty="0" smtClean="0">
                <a:latin typeface="Times New Roman" panose="02020603050405020304" pitchFamily="18" charset="0"/>
                <a:cs typeface="Times New Roman" panose="02020603050405020304" pitchFamily="18" charset="0"/>
              </a:rPr>
              <a:t>El </a:t>
            </a:r>
            <a:r>
              <a:rPr lang="es-CO" sz="2000" dirty="0">
                <a:latin typeface="Times New Roman" panose="02020603050405020304" pitchFamily="18" charset="0"/>
                <a:cs typeface="Times New Roman" panose="02020603050405020304" pitchFamily="18" charset="0"/>
              </a:rPr>
              <a:t>primer móvil fue el Motorola DynaTAC 8000X . Pesaba casi un kilo, y sus dimensiones nada se parecen a lo que son los pequeños teléfonos de la actualidad: medía 33.02 por 4,445 por 8,89 </a:t>
            </a:r>
            <a:r>
              <a:rPr lang="es-CO" sz="2000" dirty="0" smtClean="0">
                <a:latin typeface="Times New Roman" panose="02020603050405020304" pitchFamily="18" charset="0"/>
                <a:cs typeface="Times New Roman" panose="02020603050405020304" pitchFamily="18" charset="0"/>
              </a:rPr>
              <a:t>centímetros Además</a:t>
            </a:r>
            <a:r>
              <a:rPr lang="es-CO" sz="2000" dirty="0">
                <a:latin typeface="Times New Roman" panose="02020603050405020304" pitchFamily="18" charset="0"/>
                <a:cs typeface="Times New Roman" panose="02020603050405020304" pitchFamily="18" charset="0"/>
              </a:rPr>
              <a:t>, contaba con una pantalla con display LED de color rojo que mostraba el número que se marcaban, La batería también distaba bastante de las que utilizan los teléfonos en la actualidad: apenas duraba una hora en uso o bien ocho horas en reposo. Y hacer una carga completa llevaba 10 horas</a:t>
            </a:r>
            <a:r>
              <a:rPr lang="es-CO" dirty="0"/>
              <a:t>.</a:t>
            </a:r>
          </a:p>
        </p:txBody>
      </p:sp>
    </p:spTree>
    <p:extLst>
      <p:ext uri="{BB962C8B-B14F-4D97-AF65-F5344CB8AC3E}">
        <p14:creationId xmlns:p14="http://schemas.microsoft.com/office/powerpoint/2010/main" val="118122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normAutofit/>
          </a:bodyPr>
          <a:lstStyle/>
          <a:p>
            <a:pPr algn="ctr"/>
            <a:r>
              <a:rPr lang="es-CO" sz="4000" dirty="0" smtClean="0">
                <a:latin typeface="Algerian" panose="04020705040A02060702" pitchFamily="82" charset="0"/>
              </a:rPr>
              <a:t>LA COMPUTADORA</a:t>
            </a:r>
            <a:endParaRPr lang="es-CO" sz="4000" dirty="0">
              <a:latin typeface="Algerian" panose="04020705040A02060702" pitchFamily="82"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9018" y="2566988"/>
            <a:ext cx="4975269" cy="3653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0887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9491" y="828820"/>
            <a:ext cx="8229600" cy="1143000"/>
          </a:xfrm>
        </p:spPr>
        <p:txBody>
          <a:bodyPr>
            <a:normAutofit/>
          </a:bodyPr>
          <a:lstStyle/>
          <a:p>
            <a:pPr algn="ctr"/>
            <a:r>
              <a:rPr lang="es-CO" sz="4000" dirty="0" smtClean="0">
                <a:latin typeface="Algerian" panose="04020705040A02060702" pitchFamily="82" charset="0"/>
              </a:rPr>
              <a:t>HISTORIA</a:t>
            </a:r>
            <a:endParaRPr lang="es-CO" sz="4000" dirty="0">
              <a:latin typeface="Algerian" panose="04020705040A02060702" pitchFamily="82" charset="0"/>
            </a:endParaRPr>
          </a:p>
        </p:txBody>
      </p:sp>
      <p:sp>
        <p:nvSpPr>
          <p:cNvPr id="3" name="2 Marcador de contenido"/>
          <p:cNvSpPr>
            <a:spLocks noGrp="1"/>
          </p:cNvSpPr>
          <p:nvPr>
            <p:ph idx="1"/>
          </p:nvPr>
        </p:nvSpPr>
        <p:spPr>
          <a:xfrm>
            <a:off x="457200" y="2420888"/>
            <a:ext cx="7643192" cy="3705275"/>
          </a:xfrm>
        </p:spPr>
        <p:txBody>
          <a:bodyPr>
            <a:normAutofit fontScale="77500" lnSpcReduction="20000"/>
          </a:bodyPr>
          <a:lstStyle/>
          <a:p>
            <a:pPr marL="0" indent="0">
              <a:buNone/>
            </a:pPr>
            <a:endParaRPr lang="es-CO" b="1" dirty="0" smtClean="0"/>
          </a:p>
          <a:p>
            <a:pPr marL="0" indent="0">
              <a:buNone/>
            </a:pPr>
            <a:endParaRPr lang="es-CO" b="1" dirty="0">
              <a:latin typeface="Times New Roman" panose="02020603050405020304" pitchFamily="18" charset="0"/>
              <a:cs typeface="Times New Roman" panose="02020603050405020304" pitchFamily="18" charset="0"/>
            </a:endParaRPr>
          </a:p>
          <a:p>
            <a:pPr marL="0" indent="0">
              <a:buNone/>
            </a:pPr>
            <a:r>
              <a:rPr lang="es-CO" b="1" dirty="0" smtClean="0">
                <a:latin typeface="Times New Roman" panose="02020603050405020304" pitchFamily="18" charset="0"/>
                <a:cs typeface="Times New Roman" panose="02020603050405020304" pitchFamily="18" charset="0"/>
              </a:rPr>
              <a:t>1936</a:t>
            </a:r>
            <a:r>
              <a:rPr lang="es-CO" dirty="0">
                <a:latin typeface="Times New Roman" panose="02020603050405020304" pitchFamily="18" charset="0"/>
                <a:cs typeface="Times New Roman" panose="02020603050405020304" pitchFamily="18" charset="0"/>
              </a:rPr>
              <a:t>, </a:t>
            </a:r>
            <a:r>
              <a:rPr lang="es-CO" b="1" dirty="0">
                <a:latin typeface="Times New Roman" panose="02020603050405020304" pitchFamily="18" charset="0"/>
                <a:cs typeface="Times New Roman" panose="02020603050405020304" pitchFamily="18" charset="0"/>
              </a:rPr>
              <a:t>Konrad  Zuse</a:t>
            </a:r>
            <a:r>
              <a:rPr lang="es-CO" dirty="0">
                <a:latin typeface="Times New Roman" panose="02020603050405020304" pitchFamily="18" charset="0"/>
                <a:cs typeface="Times New Roman" panose="02020603050405020304" pitchFamily="18" charset="0"/>
              </a:rPr>
              <a:t>, ingeniero alemán, diseño y fabricó la </a:t>
            </a:r>
            <a:r>
              <a:rPr lang="es-CO" b="1" dirty="0">
                <a:latin typeface="Times New Roman" panose="02020603050405020304" pitchFamily="18" charset="0"/>
                <a:cs typeface="Times New Roman" panose="02020603050405020304" pitchFamily="18" charset="0"/>
              </a:rPr>
              <a:t>Z1</a:t>
            </a:r>
            <a:r>
              <a:rPr lang="es-CO" dirty="0">
                <a:latin typeface="Times New Roman" panose="02020603050405020304" pitchFamily="18" charset="0"/>
                <a:cs typeface="Times New Roman" panose="02020603050405020304" pitchFamily="18" charset="0"/>
              </a:rPr>
              <a:t>, la que para muchos es la primera computadora programable de la historia, La Z1 era una calculadora mecánica binaria operada con electricidad y que ocupaba una mesa entera, bastante grande por cierto. Los datos los recibía de cintas perforadas, y aunque no permitía un lenguaje de programación tal y como lo entendemos hoy, la Z1 fue la primera máquina programable de la historia Con el paso de los años, Konrad Zuse también fabricó las Z2, Z3 y hasta la Z4 en 1950, máquinas bastante más avanzadas pero igualmente poco avanzadas en cuanto al lenguaje de programación Zuse creó teóricamente el suyo propio llamado Plankalkül pero que jamás llegó a implementar y probar.</a:t>
            </a:r>
          </a:p>
        </p:txBody>
      </p:sp>
    </p:spTree>
    <p:extLst>
      <p:ext uri="{BB962C8B-B14F-4D97-AF65-F5344CB8AC3E}">
        <p14:creationId xmlns:p14="http://schemas.microsoft.com/office/powerpoint/2010/main" val="2798031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7147"/>
            <a:ext cx="8229600" cy="1143000"/>
          </a:xfrm>
        </p:spPr>
        <p:txBody>
          <a:bodyPr>
            <a:normAutofit/>
          </a:bodyPr>
          <a:lstStyle/>
          <a:p>
            <a:pPr algn="ctr"/>
            <a:r>
              <a:rPr lang="es-CO" sz="4000" dirty="0" smtClean="0">
                <a:latin typeface="Algerian" panose="04020705040A02060702" pitchFamily="82" charset="0"/>
              </a:rPr>
              <a:t>EL TELEFONO</a:t>
            </a:r>
            <a:endParaRPr lang="es-CO" sz="4000" dirty="0">
              <a:latin typeface="Algerian" panose="04020705040A02060702" pitchFamily="82"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433638"/>
            <a:ext cx="4183003" cy="3515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062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3345" y="842675"/>
            <a:ext cx="8229600" cy="1143000"/>
          </a:xfrm>
        </p:spPr>
        <p:txBody>
          <a:bodyPr>
            <a:normAutofit/>
          </a:bodyPr>
          <a:lstStyle/>
          <a:p>
            <a:pPr algn="ctr"/>
            <a:r>
              <a:rPr lang="es-CO" sz="4000" dirty="0" smtClean="0">
                <a:latin typeface="Algerian" panose="04020705040A02060702" pitchFamily="82" charset="0"/>
              </a:rPr>
              <a:t>HISTORIA</a:t>
            </a:r>
            <a:endParaRPr lang="es-CO" sz="4000" dirty="0">
              <a:latin typeface="Algerian" panose="04020705040A02060702" pitchFamily="82" charset="0"/>
            </a:endParaRPr>
          </a:p>
        </p:txBody>
      </p:sp>
      <p:sp>
        <p:nvSpPr>
          <p:cNvPr id="5" name="4 Marcador de contenido"/>
          <p:cNvSpPr>
            <a:spLocks noGrp="1"/>
          </p:cNvSpPr>
          <p:nvPr>
            <p:ph idx="1"/>
          </p:nvPr>
        </p:nvSpPr>
        <p:spPr>
          <a:xfrm>
            <a:off x="457200" y="2420888"/>
            <a:ext cx="7715200" cy="3705275"/>
          </a:xfrm>
        </p:spPr>
        <p:txBody>
          <a:bodyPr>
            <a:normAutofit fontScale="77500" lnSpcReduction="20000"/>
          </a:bodyPr>
          <a:lstStyle/>
          <a:p>
            <a:pPr marL="0" indent="0">
              <a:buNone/>
            </a:pPr>
            <a:endParaRPr lang="es-CO" dirty="0" smtClean="0">
              <a:latin typeface="Times New Roman" panose="02020603050405020304" pitchFamily="18" charset="0"/>
              <a:cs typeface="Times New Roman" panose="02020603050405020304" pitchFamily="18" charset="0"/>
            </a:endParaRPr>
          </a:p>
          <a:p>
            <a:pPr marL="0" indent="0">
              <a:buNone/>
            </a:pPr>
            <a:r>
              <a:rPr lang="es-CO" dirty="0" smtClean="0">
                <a:latin typeface="Times New Roman" panose="02020603050405020304" pitchFamily="18" charset="0"/>
                <a:cs typeface="Times New Roman" panose="02020603050405020304" pitchFamily="18" charset="0"/>
              </a:rPr>
              <a:t>Es </a:t>
            </a:r>
            <a:r>
              <a:rPr lang="es-CO" dirty="0">
                <a:latin typeface="Times New Roman" panose="02020603050405020304" pitchFamily="18" charset="0"/>
                <a:cs typeface="Times New Roman" panose="02020603050405020304" pitchFamily="18" charset="0"/>
              </a:rPr>
              <a:t>un dispositivo de </a:t>
            </a:r>
            <a:r>
              <a:rPr lang="es-CO" dirty="0" smtClean="0">
                <a:latin typeface="Times New Roman" panose="02020603050405020304" pitchFamily="18" charset="0"/>
                <a:cs typeface="Times New Roman" panose="02020603050405020304" pitchFamily="18" charset="0"/>
              </a:rPr>
              <a:t>telecomunicación</a:t>
            </a:r>
            <a:r>
              <a:rPr lang="es-CO" dirty="0">
                <a:latin typeface="Times New Roman" panose="02020603050405020304" pitchFamily="18" charset="0"/>
                <a:cs typeface="Times New Roman" panose="02020603050405020304" pitchFamily="18" charset="0"/>
              </a:rPr>
              <a:t> diseñado para transmitir señales acústicas a distancia por medio de señales eléctricas Durante mucho tiempo </a:t>
            </a:r>
            <a:r>
              <a:rPr lang="es-CO" dirty="0" smtClean="0">
                <a:latin typeface="Times New Roman" panose="02020603050405020304" pitchFamily="18" charset="0"/>
                <a:cs typeface="Times New Roman" panose="02020603050405020304" pitchFamily="18" charset="0"/>
                <a:hlinkClick r:id="rId2" tooltip="Alexander Graham Bell"/>
              </a:rPr>
              <a:t>Alexander </a:t>
            </a:r>
            <a:r>
              <a:rPr lang="es-CO" dirty="0">
                <a:latin typeface="Times New Roman" panose="02020603050405020304" pitchFamily="18" charset="0"/>
                <a:cs typeface="Times New Roman" panose="02020603050405020304" pitchFamily="18" charset="0"/>
                <a:hlinkClick r:id="rId2" tooltip="Alexander Graham Bell"/>
              </a:rPr>
              <a:t>Graham Bell</a:t>
            </a:r>
            <a:r>
              <a:rPr lang="es-CO" dirty="0">
                <a:latin typeface="Times New Roman" panose="02020603050405020304" pitchFamily="18" charset="0"/>
                <a:cs typeface="Times New Roman" panose="02020603050405020304" pitchFamily="18" charset="0"/>
              </a:rPr>
              <a:t> fue considerado el inventor del teléfono, junto a </a:t>
            </a:r>
            <a:r>
              <a:rPr lang="es-CO" dirty="0">
                <a:latin typeface="Times New Roman" panose="02020603050405020304" pitchFamily="18" charset="0"/>
                <a:cs typeface="Times New Roman" panose="02020603050405020304" pitchFamily="18" charset="0"/>
                <a:hlinkClick r:id="rId3" tooltip="Elisha Gray"/>
              </a:rPr>
              <a:t>Elisha Gray</a:t>
            </a:r>
            <a:r>
              <a:rPr lang="es-CO" dirty="0">
                <a:latin typeface="Times New Roman" panose="02020603050405020304" pitchFamily="18" charset="0"/>
                <a:cs typeface="Times New Roman" panose="02020603050405020304" pitchFamily="18" charset="0"/>
              </a:rPr>
              <a:t> Sin embargo, Bell no fue el inventor de este </a:t>
            </a:r>
            <a:r>
              <a:rPr lang="es-CO" dirty="0" smtClean="0">
                <a:latin typeface="Times New Roman" panose="02020603050405020304" pitchFamily="18" charset="0"/>
                <a:cs typeface="Times New Roman" panose="02020603050405020304" pitchFamily="18" charset="0"/>
              </a:rPr>
              <a:t>aparato, </a:t>
            </a:r>
            <a:r>
              <a:rPr lang="es-CO" dirty="0">
                <a:latin typeface="Times New Roman" panose="02020603050405020304" pitchFamily="18" charset="0"/>
                <a:cs typeface="Times New Roman" panose="02020603050405020304" pitchFamily="18" charset="0"/>
              </a:rPr>
              <a:t>sino solamente el primero en </a:t>
            </a:r>
            <a:r>
              <a:rPr lang="es-CO" dirty="0" smtClean="0">
                <a:latin typeface="Times New Roman" panose="02020603050405020304" pitchFamily="18" charset="0"/>
                <a:cs typeface="Times New Roman" panose="02020603050405020304" pitchFamily="18" charset="0"/>
              </a:rPr>
              <a:t>patentarlo</a:t>
            </a:r>
            <a:r>
              <a:rPr lang="es-CO" dirty="0">
                <a:latin typeface="Times New Roman" panose="02020603050405020304" pitchFamily="18" charset="0"/>
                <a:cs typeface="Times New Roman" panose="02020603050405020304" pitchFamily="18" charset="0"/>
              </a:rPr>
              <a:t> Esto ocurrió en 1876, EL 11 de junio de 2002 el Congreso de Estados Unidos aprobó la resolución 269, que se reconocía que el inventor del teléfono había sido </a:t>
            </a:r>
            <a:r>
              <a:rPr lang="es-CO" dirty="0">
                <a:latin typeface="Times New Roman" panose="02020603050405020304" pitchFamily="18" charset="0"/>
                <a:cs typeface="Times New Roman" panose="02020603050405020304" pitchFamily="18" charset="0"/>
                <a:hlinkClick r:id="rId4" tooltip="Antonio Meucci"/>
              </a:rPr>
              <a:t>Antonio Meucci</a:t>
            </a:r>
            <a:r>
              <a:rPr lang="es-CO" dirty="0">
                <a:latin typeface="Times New Roman" panose="02020603050405020304" pitchFamily="18" charset="0"/>
                <a:cs typeface="Times New Roman" panose="02020603050405020304" pitchFamily="18" charset="0"/>
              </a:rPr>
              <a:t>, que lo llamó </a:t>
            </a:r>
            <a:r>
              <a:rPr lang="es-CO" i="1" dirty="0">
                <a:latin typeface="Times New Roman" panose="02020603050405020304" pitchFamily="18" charset="0"/>
                <a:cs typeface="Times New Roman" panose="02020603050405020304" pitchFamily="18" charset="0"/>
              </a:rPr>
              <a:t>teletrófono</a:t>
            </a:r>
            <a:r>
              <a:rPr lang="es-CO" dirty="0">
                <a:latin typeface="Times New Roman" panose="02020603050405020304" pitchFamily="18" charset="0"/>
                <a:cs typeface="Times New Roman" panose="02020603050405020304" pitchFamily="18" charset="0"/>
              </a:rPr>
              <a:t>, y no Bell ​En 1871 Meucci solo pudo, por dificultades económicas, presentar una breve descripción de su invento, pero no formalizar la patente ante la Oficina de Patentes de Estados Unidos Aunque Meucci había hecho su primer prototipo en 1854, para 1861 </a:t>
            </a:r>
            <a:r>
              <a:rPr lang="es-CO" dirty="0">
                <a:latin typeface="Times New Roman" panose="02020603050405020304" pitchFamily="18" charset="0"/>
                <a:cs typeface="Times New Roman" panose="02020603050405020304" pitchFamily="18" charset="0"/>
                <a:hlinkClick r:id="rId5" tooltip="Johann Philipp Reis"/>
              </a:rPr>
              <a:t>Johann Philipp Reis</a:t>
            </a:r>
            <a:r>
              <a:rPr lang="es-CO" dirty="0">
                <a:latin typeface="Times New Roman" panose="02020603050405020304" pitchFamily="18" charset="0"/>
                <a:cs typeface="Times New Roman" panose="02020603050405020304" pitchFamily="18" charset="0"/>
              </a:rPr>
              <a:t> ya había desarrollado otro prototipo independientemente, por lo que incluso su solicitud de patente llegó tarde.</a:t>
            </a:r>
          </a:p>
        </p:txBody>
      </p:sp>
    </p:spTree>
    <p:extLst>
      <p:ext uri="{BB962C8B-B14F-4D97-AF65-F5344CB8AC3E}">
        <p14:creationId xmlns:p14="http://schemas.microsoft.com/office/powerpoint/2010/main" val="1600809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77</TotalTime>
  <Words>144</Words>
  <Application>Microsoft Office PowerPoint</Application>
  <PresentationFormat>Presentación en pantalla (4:3)</PresentationFormat>
  <Paragraphs>27</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Opulento</vt:lpstr>
      <vt:lpstr>LA TECNOLOGIA</vt:lpstr>
      <vt:lpstr>EL TELEVISOR</vt:lpstr>
      <vt:lpstr>HISTORIA </vt:lpstr>
      <vt:lpstr>EL CELULAR</vt:lpstr>
      <vt:lpstr>HISTORIA</vt:lpstr>
      <vt:lpstr>LA COMPUTADORA</vt:lpstr>
      <vt:lpstr>HISTORIA</vt:lpstr>
      <vt:lpstr>EL TELEFONO</vt:lpstr>
      <vt:lpstr>HISTORIA</vt:lpstr>
      <vt:lpstr>LA RADIO</vt:lpstr>
      <vt:lpstr>HISTORIA</vt:lpstr>
      <vt:lpstr>CAMARA FOTOGRAFICA</vt:lpstr>
      <vt:lpstr>HISTORIA</vt:lpstr>
      <vt:lpstr>EVOLUCION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TECNOLOGIA</dc:title>
  <dc:creator>Paola Andrea Orjuela</dc:creator>
  <cp:lastModifiedBy>Paola Andrea Orjuela</cp:lastModifiedBy>
  <cp:revision>11</cp:revision>
  <dcterms:created xsi:type="dcterms:W3CDTF">2017-10-26T18:14:56Z</dcterms:created>
  <dcterms:modified xsi:type="dcterms:W3CDTF">2017-10-26T19:32:25Z</dcterms:modified>
</cp:coreProperties>
</file>