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47" d="100"/>
          <a:sy n="47" d="100"/>
        </p:scale>
        <p:origin x="1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275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9470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73306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461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05097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70704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93863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719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2959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3027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8108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1175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6801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5167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3703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5548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1011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B1E60-5B9E-4686-A901-952CF75EF54A}" type="datetimeFigureOut">
              <a:rPr lang="es-PA" smtClean="0"/>
              <a:t>01/31/2020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44C2A-7961-417A-8351-042261D16D8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265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pecials-images.forbesimg.com/imageserve/612777398/960x0.jpg?fit=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769325" y="235131"/>
            <a:ext cx="9588139" cy="24314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A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tura MT Script Capitals" panose="03020802060602070202" pitchFamily="66" charset="0"/>
              </a:rPr>
              <a:t>Más allá del salón de clases</a:t>
            </a:r>
          </a:p>
          <a:p>
            <a:pPr algn="ctr"/>
            <a:r>
              <a:rPr lang="es-P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 </a:t>
            </a:r>
            <a:r>
              <a:rPr lang="es-P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Los nuevos Ambientes de Aprendizajes de los autores</a:t>
            </a:r>
          </a:p>
          <a:p>
            <a:pPr algn="ctr"/>
            <a:r>
              <a:rPr lang="es-PA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Ramón F. FERREIRO, Anthony De NAPOLI Nova </a:t>
            </a:r>
            <a:r>
              <a:rPr lang="es-PA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Southeastern</a:t>
            </a:r>
            <a:r>
              <a:rPr lang="es-PA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 </a:t>
            </a:r>
            <a:r>
              <a:rPr lang="es-PA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Extra Bold" panose="02060903040505020403" pitchFamily="18" charset="0"/>
              </a:rPr>
              <a:t>University</a:t>
            </a:r>
            <a:endParaRPr lang="es-E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6296" y="2833875"/>
            <a:ext cx="5786847" cy="40241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PA" dirty="0"/>
              <a:t>Los retos que se confrontan en las escuelas con las TIC pueden sintetizarse en tres, el del acceso, el empleo y la integración y pueden ilustrarse con las tres primeras vocales, la AEI. La A, referida a la necesidad de tener acceso a la tecnología, y la E, del empleo, la disposición y capacitación que tengamos para el correcto uso de las tecnologías de la información y comunicación al proceso de aprendizaje-enseñanza. </a:t>
            </a:r>
            <a:endParaRPr lang="es-PA" dirty="0" smtClean="0"/>
          </a:p>
          <a:p>
            <a:pPr marL="0" indent="0" algn="just">
              <a:buNone/>
            </a:pPr>
            <a:endParaRPr lang="es-PA" dirty="0"/>
          </a:p>
          <a:p>
            <a:pPr marL="0" indent="0" algn="just">
              <a:buNone/>
            </a:pPr>
            <a:r>
              <a:rPr lang="es-PA" dirty="0" smtClean="0"/>
              <a:t>Mientras </a:t>
            </a:r>
            <a:r>
              <a:rPr lang="es-PA" dirty="0"/>
              <a:t>que la I alude a la integración de las tecnologías al desarrollo de los contenidos curriculares. Probablemente sea el de integrar tecnología-contenido el reto pedagógico más importante (Ferreiro, R. 2001, 2002).</a:t>
            </a:r>
          </a:p>
        </p:txBody>
      </p:sp>
      <p:pic>
        <p:nvPicPr>
          <p:cNvPr id="10242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2915121"/>
            <a:ext cx="5839097" cy="35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43" y="339634"/>
            <a:ext cx="3773152" cy="23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7829" y="640080"/>
            <a:ext cx="10820400" cy="4024125"/>
          </a:xfrm>
        </p:spPr>
        <p:txBody>
          <a:bodyPr/>
          <a:lstStyle/>
          <a:p>
            <a:pPr marL="0" indent="0" algn="just">
              <a:buNone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Nos es solamente contar con la infraestructura adecuada para tener acceso a las TIC  y el saber usarlas, sino mediante ellas favorecer las competencias en los alumnos, diseñar las situaciones didácticas  en concordancia con los aprendizajes esperados y el empleo y uso de las nuevas tecnologías creando un ambiente de aprendizaje lúdico y enriquecedor, teniendo presente y preguntándose ¿Cómo puedo propiciar que mis alumnos aprendan mejor este tema?, ¿Qué deben hacer ellos para aprenderlo?, ¿Qué recurso tecnológico tiene la bondad de favorecer ese aprendizaje?.</a:t>
            </a:r>
          </a:p>
        </p:txBody>
      </p:sp>
      <p:pic>
        <p:nvPicPr>
          <p:cNvPr id="11266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1" y="3459291"/>
            <a:ext cx="5255164" cy="29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05" y="3459291"/>
            <a:ext cx="4724858" cy="29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9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3626" y="1750422"/>
            <a:ext cx="4787536" cy="488809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PA" dirty="0"/>
              <a:t>Asimismo, apoyándonos de los recursos que nos ofrece como  vídeos, conferencias, explicaciones de sucesos con imágenes, apoyos gráficos, juegos interactivos, cuentos, entre otros, donde construyan, modifiquen o rechacen su propio conocimiento. </a:t>
            </a:r>
            <a:endParaRPr lang="es-PA" dirty="0" smtClean="0"/>
          </a:p>
          <a:p>
            <a:pPr marL="0" indent="0" algn="just">
              <a:buNone/>
            </a:pPr>
            <a:endParaRPr lang="es-PA" dirty="0"/>
          </a:p>
          <a:p>
            <a:pPr marL="0" indent="0" algn="just">
              <a:buNone/>
            </a:pPr>
            <a:r>
              <a:rPr lang="es-PA" dirty="0" smtClean="0"/>
              <a:t>Permita </a:t>
            </a:r>
            <a:r>
              <a:rPr lang="es-PA" dirty="0"/>
              <a:t>el despliegue de sus potencialidades pensar y sentir, crear e innovar, descubrir y transformar. Y de esa forma ser parte activa de los cambios sociales que exige el momento histórico que nos corresponde vivir.</a:t>
            </a:r>
          </a:p>
        </p:txBody>
      </p:sp>
      <p:pic>
        <p:nvPicPr>
          <p:cNvPr id="12290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93" y="3448595"/>
            <a:ext cx="4165409" cy="29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8" y="339635"/>
            <a:ext cx="552704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formación de maestros más allá del aul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4324" y="1279525"/>
            <a:ext cx="7154863" cy="402431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1" y="2080645"/>
            <a:ext cx="3633107" cy="24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192" y="805361"/>
            <a:ext cx="10983687" cy="29175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Vamos analizar los aspectos </a:t>
            </a:r>
            <a:r>
              <a:rPr lang="es-PA" sz="2000" dirty="0">
                <a:latin typeface="Arial" panose="020B0604020202020204" pitchFamily="34" charset="0"/>
                <a:cs typeface="Arial" panose="020B0604020202020204" pitchFamily="34" charset="0"/>
              </a:rPr>
              <a:t>conceptuales implicados en una investigación dedicada a probar en la práctica escolar las ventajas de los nuevos ambientes de aprendizajes como forma de organizar el proceso de enseñanza para educar a la generación net. </a:t>
            </a:r>
            <a:endParaRPr lang="es-P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P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PA" sz="2000" dirty="0">
                <a:latin typeface="Arial" panose="020B0604020202020204" pitchFamily="34" charset="0"/>
                <a:cs typeface="Arial" panose="020B0604020202020204" pitchFamily="34" charset="0"/>
              </a:rPr>
              <a:t>enfatizan los retos que se presentan al emplear las TIC en la educación y se presenta el Enfoque y Prueba AEI como instrumentos en que se </a:t>
            </a:r>
            <a:r>
              <a:rPr lang="es-PA"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operacionalizan</a:t>
            </a:r>
            <a:r>
              <a:rPr lang="es-PA" sz="2000" dirty="0">
                <a:latin typeface="Arial" panose="020B0604020202020204" pitchFamily="34" charset="0"/>
                <a:cs typeface="Arial" panose="020B0604020202020204" pitchFamily="34" charset="0"/>
              </a:rPr>
              <a:t> las variables más importantes a tener presentes, y que constituyen en la práctica un instrumento de acción para la introducción e integración de las TIC en los procesos de enseñanza y </a:t>
            </a:r>
            <a:r>
              <a:rPr lang="es-P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aprendizaje.</a:t>
            </a: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61" y="3503828"/>
            <a:ext cx="4836032" cy="30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4055450"/>
            <a:ext cx="3674200" cy="19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6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692332"/>
            <a:ext cx="8029301" cy="60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9" y="1755593"/>
            <a:ext cx="3010717" cy="33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6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4518931"/>
            <a:ext cx="10820400" cy="20247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En la actualidad se viven situaciones de constante cambio, por lo que el ámbito educativo necesita y demanda de nuevas metodologías de enseñanza, la aplicación de estrategias didácticas y acciones para contribuir al desarrollo armónico e integral de los estudiantes. No podemos quedarnos rezagados ante tantos hallazgos tecnológicos, que nos invaden actualmente y se han vuelto indispensables para vivir.</a:t>
            </a: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77" y="391612"/>
            <a:ext cx="5791200" cy="38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62" y="-794659"/>
            <a:ext cx="7087346" cy="531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1115" y="1711234"/>
            <a:ext cx="4016828" cy="414092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La fórmula generacional parece ser: "con la computadora y el internet todo, sin ello prácticamente nada", así de fácil o complejo resulta la atención y satisfacción de las necesidades de aprendizaje y crecimiento de esta generación. </a:t>
            </a:r>
            <a:endParaRPr lang="es-P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nets quieren  aprender por vías no tradicionales y siempre con el empleo de nuevas tecnologías. (Villalobos, M. 2006).</a:t>
            </a:r>
          </a:p>
        </p:txBody>
      </p:sp>
      <p:pic>
        <p:nvPicPr>
          <p:cNvPr id="7170" name="Picture 2" descr="Resultado de imagen para analisis MAS ALLA DEL SALON DE CLASES los nuevos ambientes de aprendiz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76" y="496486"/>
            <a:ext cx="5483164" cy="30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76" y="3567057"/>
            <a:ext cx="5483164" cy="277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1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6429" y="3719647"/>
            <a:ext cx="10820400" cy="2847703"/>
          </a:xfrm>
        </p:spPr>
        <p:txBody>
          <a:bodyPr/>
          <a:lstStyle/>
          <a:p>
            <a:pPr marL="0" indent="0" algn="just">
              <a:buNone/>
            </a:pPr>
            <a:r>
              <a:rPr lang="es-PA" dirty="0">
                <a:latin typeface="Arial Black" panose="020B0A04020102020204" pitchFamily="34" charset="0"/>
              </a:rPr>
              <a:t>La inserción de nuevas tecnologías a la enseñanza y el aprendizaje se hace con el propósito de mediar, sólo así los recursos tecnológicos constituyen un medio y no una finalidad. </a:t>
            </a:r>
            <a:endParaRPr lang="es-PA" dirty="0" smtClean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es-PA" dirty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es-PA" dirty="0" smtClean="0">
                <a:latin typeface="Arial Black" panose="020B0A04020102020204" pitchFamily="34" charset="0"/>
              </a:rPr>
              <a:t>Un </a:t>
            </a:r>
            <a:r>
              <a:rPr lang="es-PA" dirty="0">
                <a:latin typeface="Arial Black" panose="020B0A04020102020204" pitchFamily="34" charset="0"/>
              </a:rPr>
              <a:t>medio que contribuye en el marco del modelo pedagógico de los nuevos ambientes de aprendizaje, a optimizar el proceso de enseñanza-aprendizaje y la comunicación de los educadores con los niños, de estos entre si y de ellos con el contenido de enseñanza.</a:t>
            </a: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10" y="337032"/>
            <a:ext cx="5676808" cy="31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4" y="731519"/>
            <a:ext cx="4138742" cy="25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1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697" y="4289055"/>
            <a:ext cx="9026434" cy="51378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No es posible educarlos sin el uso de las tecnologías que los unen y marcan como  generación. Lo que se impone es hacer un buen uso de ella, es decir, un empleo acorde con la naturaleza y finalidad del proceso al cual se aplica y debe "ajustarse" para que la tecnología, sea capaz de dar los resultados que posibilitan sus extraordinarias potencialidades y que se justifique plenamente la inversión que se realiza. Más que informar lo que hay es que formar.</a:t>
            </a:r>
          </a:p>
          <a:p>
            <a:pPr marL="0" indent="0">
              <a:buNone/>
            </a:pPr>
            <a:endParaRPr lang="es-PA" dirty="0"/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5" y="524193"/>
            <a:ext cx="5107578" cy="339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35" y="1345202"/>
            <a:ext cx="2179728" cy="20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1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681445"/>
            <a:ext cx="10820400" cy="2965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Debido a esto, el docente tiene que capacitarse con el objetivo de conocerlas y manejarlas para darle un buen uso con el fin de transmitir y propiciar el adecuado uso en sus alumnos para enriquecer el aprendizaje, asimismo, de convertirse en personas autodidactas en pro de ellos mismos y de la sociedad. Actualmente, los estudiantes sólo ven en el uso y manejo de las TIC diversión, juego y entretenimiento, porque, no se les ha enseñado u orientado de los beneficios que nos brinda, en ser responsables en su uso. Introducir la tecnología por la tecnología en la educación es absurdo, y más temprano que tarde resultará un fracaso. (Moreno, M. (1998).</a:t>
            </a:r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46714"/>
            <a:ext cx="566601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14" y="3646714"/>
            <a:ext cx="515438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2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6977" y="3905794"/>
            <a:ext cx="11776166" cy="4024125"/>
          </a:xfrm>
        </p:spPr>
        <p:txBody>
          <a:bodyPr/>
          <a:lstStyle/>
          <a:p>
            <a:pPr marL="0" indent="0" algn="just">
              <a:buNone/>
            </a:pPr>
            <a:r>
              <a:rPr lang="es-PA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tecnologías de la información y de las comunicaciones conocidas como TIC apoyaran al docente en el desarrollo de nuevas prácticas de enseñanza y la creación de ambientes de aprendizaje dinámicos, donde los alumnos observen, exploren, descubran, investiguen, manipulen, comparen, analicen, seleccionen, ordenen, clasifiquen, tomen decisiones y resuelvan problemas, así como, trabajen en equipo en tiempo real y en tiempo diferido, intercambiando sus puntos de vistas, ideas e inquietudes, sentimientos y emociones a través de los </a:t>
            </a:r>
            <a:r>
              <a:rPr lang="es-P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videochats</a:t>
            </a:r>
            <a:r>
              <a:rPr lang="es-PA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entre otros.  La utilización de las TIC generan un ambiente de aprendizaje ideal para despertar el interés del alumno.</a:t>
            </a:r>
          </a:p>
          <a:p>
            <a:pPr marL="0" indent="0">
              <a:buNone/>
            </a:pPr>
            <a:endParaRPr lang="es-PA" dirty="0"/>
          </a:p>
        </p:txBody>
      </p:sp>
      <p:pic>
        <p:nvPicPr>
          <p:cNvPr id="3075" name="Picture 3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43" y="601209"/>
            <a:ext cx="4467020" cy="29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2" y="278675"/>
            <a:ext cx="3030854" cy="34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82086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82</TotalTime>
  <Words>788</Words>
  <Application>Microsoft Office PowerPoint</Application>
  <PresentationFormat>Panorámica</PresentationFormat>
  <Paragraphs>23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Century Gothic</vt:lpstr>
      <vt:lpstr>Matura MT Script Capitals</vt:lpstr>
      <vt:lpstr>Rockwell Extra Bold</vt:lpstr>
      <vt:lpstr>Estela de condensación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 SC</dc:creator>
  <cp:lastModifiedBy>SQJ</cp:lastModifiedBy>
  <cp:revision>10</cp:revision>
  <dcterms:created xsi:type="dcterms:W3CDTF">2020-01-17T17:01:34Z</dcterms:created>
  <dcterms:modified xsi:type="dcterms:W3CDTF">2020-01-31T23:17:36Z</dcterms:modified>
</cp:coreProperties>
</file>