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57" r:id="rId6"/>
    <p:sldId id="262" r:id="rId7"/>
    <p:sldId id="260" r:id="rId8"/>
    <p:sldId id="263" r:id="rId9"/>
    <p:sldId id="264" r:id="rId10"/>
    <p:sldId id="265" r:id="rId11"/>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E53C4C0-9FCA-489D-A585-D5B1200966C0}"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9C093B27-3993-4488-9D06-28B120112045}">
      <dgm:prSet custT="1"/>
      <dgm:spPr/>
      <dgm:t>
        <a:bodyPr/>
        <a:lstStyle/>
        <a:p>
          <a:r>
            <a:rPr lang="es-PA" sz="2400" dirty="0">
              <a:latin typeface="Times New Roman" panose="02020603050405020304" pitchFamily="18" charset="0"/>
              <a:cs typeface="Times New Roman" panose="02020603050405020304" pitchFamily="18" charset="0"/>
            </a:rPr>
            <a:t>Los estudiantes del Siglo XXI han experimentado un cambio radical con respecto a sus inmediatos predecesores</a:t>
          </a:r>
          <a:endParaRPr lang="en-US" sz="2400" dirty="0">
            <a:latin typeface="Times New Roman" panose="02020603050405020304" pitchFamily="18" charset="0"/>
            <a:cs typeface="Times New Roman" panose="02020603050405020304" pitchFamily="18" charset="0"/>
          </a:endParaRPr>
        </a:p>
      </dgm:t>
    </dgm:pt>
    <dgm:pt modelId="{818E3935-BBDE-4527-962D-885EDA587E28}" type="parTrans" cxnId="{D6F967E5-6E8C-4D7D-B65D-F1823BA57896}">
      <dgm:prSet/>
      <dgm:spPr/>
      <dgm:t>
        <a:bodyPr/>
        <a:lstStyle/>
        <a:p>
          <a:endParaRPr lang="en-US"/>
        </a:p>
      </dgm:t>
    </dgm:pt>
    <dgm:pt modelId="{E2E07FE2-78F8-443B-893A-7449AEA52058}" type="sibTrans" cxnId="{D6F967E5-6E8C-4D7D-B65D-F1823BA57896}">
      <dgm:prSet/>
      <dgm:spPr/>
      <dgm:t>
        <a:bodyPr/>
        <a:lstStyle/>
        <a:p>
          <a:endParaRPr lang="en-US"/>
        </a:p>
      </dgm:t>
    </dgm:pt>
    <dgm:pt modelId="{93E26688-95CE-4EF8-9D61-5E29F17F532E}">
      <dgm:prSet custT="1"/>
      <dgm:spPr/>
      <dgm:t>
        <a:bodyPr/>
        <a:lstStyle/>
        <a:p>
          <a:r>
            <a:rPr lang="es-PA" sz="2400" dirty="0">
              <a:latin typeface="Times New Roman" panose="02020603050405020304" pitchFamily="18" charset="0"/>
              <a:cs typeface="Times New Roman" panose="02020603050405020304" pitchFamily="18" charset="0"/>
            </a:rPr>
            <a:t>Los universitarios de hoy constituyen la primera generación formada en los nuevos avances tecnológicos, a los que se han acostumbrado por inmersión al encontrarse, desde siempre, rodeados de ordenadores, vídeos y videojuegos, música digital, telefonía móvil y otros entretenimientos y herramientas </a:t>
          </a:r>
          <a:r>
            <a:rPr lang="es-PA" sz="2400" dirty="0" err="1">
              <a:latin typeface="Times New Roman" panose="02020603050405020304" pitchFamily="18" charset="0"/>
              <a:cs typeface="Times New Roman" panose="02020603050405020304" pitchFamily="18" charset="0"/>
            </a:rPr>
            <a:t>aﬁnes</a:t>
          </a:r>
          <a:r>
            <a:rPr lang="es-PA"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91F2ED85-BC0F-4166-84BE-187A854161C0}" type="parTrans" cxnId="{0CFD1507-32A5-4E51-B9C5-1F910B46EAC3}">
      <dgm:prSet/>
      <dgm:spPr/>
      <dgm:t>
        <a:bodyPr/>
        <a:lstStyle/>
        <a:p>
          <a:endParaRPr lang="en-US"/>
        </a:p>
      </dgm:t>
    </dgm:pt>
    <dgm:pt modelId="{11451C53-C4FE-41F0-AB58-76747F026556}" type="sibTrans" cxnId="{0CFD1507-32A5-4E51-B9C5-1F910B46EAC3}">
      <dgm:prSet/>
      <dgm:spPr/>
      <dgm:t>
        <a:bodyPr/>
        <a:lstStyle/>
        <a:p>
          <a:endParaRPr lang="en-US"/>
        </a:p>
      </dgm:t>
    </dgm:pt>
    <dgm:pt modelId="{A850E78A-888A-4006-83AD-82792481293C}" type="pres">
      <dgm:prSet presAssocID="{AE53C4C0-9FCA-489D-A585-D5B1200966C0}" presName="root" presStyleCnt="0">
        <dgm:presLayoutVars>
          <dgm:dir/>
          <dgm:resizeHandles val="exact"/>
        </dgm:presLayoutVars>
      </dgm:prSet>
      <dgm:spPr/>
    </dgm:pt>
    <dgm:pt modelId="{2B6DE191-4874-4E2E-ACE9-022E27F5631C}" type="pres">
      <dgm:prSet presAssocID="{9C093B27-3993-4488-9D06-28B120112045}" presName="compNode" presStyleCnt="0"/>
      <dgm:spPr/>
    </dgm:pt>
    <dgm:pt modelId="{F21B9571-E280-49C7-A6DF-DA4F5D2009EC}" type="pres">
      <dgm:prSet presAssocID="{9C093B27-3993-4488-9D06-28B120112045}" presName="bgRect" presStyleLbl="bgShp" presStyleIdx="0" presStyleCnt="2"/>
      <dgm:spPr/>
    </dgm:pt>
    <dgm:pt modelId="{62BE4962-AFA4-4571-8D01-243255E53416}" type="pres">
      <dgm:prSet presAssocID="{9C093B27-3993-4488-9D06-28B1201120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D0B4D28-25F7-4094-9368-B4B16C1AD925}" type="pres">
      <dgm:prSet presAssocID="{9C093B27-3993-4488-9D06-28B120112045}" presName="spaceRect" presStyleCnt="0"/>
      <dgm:spPr/>
    </dgm:pt>
    <dgm:pt modelId="{C39CB32C-51B4-4AAC-A192-A054719E670F}" type="pres">
      <dgm:prSet presAssocID="{9C093B27-3993-4488-9D06-28B120112045}" presName="parTx" presStyleLbl="revTx" presStyleIdx="0" presStyleCnt="2">
        <dgm:presLayoutVars>
          <dgm:chMax val="0"/>
          <dgm:chPref val="0"/>
        </dgm:presLayoutVars>
      </dgm:prSet>
      <dgm:spPr/>
    </dgm:pt>
    <dgm:pt modelId="{76523092-B338-49C8-98BA-8A94E6870F61}" type="pres">
      <dgm:prSet presAssocID="{E2E07FE2-78F8-443B-893A-7449AEA52058}" presName="sibTrans" presStyleCnt="0"/>
      <dgm:spPr/>
    </dgm:pt>
    <dgm:pt modelId="{EFCEA505-DCEA-462B-857B-932AF764DB2F}" type="pres">
      <dgm:prSet presAssocID="{93E26688-95CE-4EF8-9D61-5E29F17F532E}" presName="compNode" presStyleCnt="0"/>
      <dgm:spPr/>
    </dgm:pt>
    <dgm:pt modelId="{4C5898D0-BF88-4DB0-BEA1-3D5560402EB9}" type="pres">
      <dgm:prSet presAssocID="{93E26688-95CE-4EF8-9D61-5E29F17F532E}" presName="bgRect" presStyleLbl="bgShp" presStyleIdx="1" presStyleCnt="2"/>
      <dgm:spPr/>
    </dgm:pt>
    <dgm:pt modelId="{4D0F878E-40D2-4665-896C-8EAC44315525}" type="pres">
      <dgm:prSet presAssocID="{93E26688-95CE-4EF8-9D61-5E29F17F532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6F004606-8DD5-4A6B-AE56-0ECCCD392B06}" type="pres">
      <dgm:prSet presAssocID="{93E26688-95CE-4EF8-9D61-5E29F17F532E}" presName="spaceRect" presStyleCnt="0"/>
      <dgm:spPr/>
    </dgm:pt>
    <dgm:pt modelId="{5BF19B73-C337-4584-AFE7-CDF69AD02E52}" type="pres">
      <dgm:prSet presAssocID="{93E26688-95CE-4EF8-9D61-5E29F17F532E}" presName="parTx" presStyleLbl="revTx" presStyleIdx="1" presStyleCnt="2">
        <dgm:presLayoutVars>
          <dgm:chMax val="0"/>
          <dgm:chPref val="0"/>
        </dgm:presLayoutVars>
      </dgm:prSet>
      <dgm:spPr/>
    </dgm:pt>
  </dgm:ptLst>
  <dgm:cxnLst>
    <dgm:cxn modelId="{0CFD1507-32A5-4E51-B9C5-1F910B46EAC3}" srcId="{AE53C4C0-9FCA-489D-A585-D5B1200966C0}" destId="{93E26688-95CE-4EF8-9D61-5E29F17F532E}" srcOrd="1" destOrd="0" parTransId="{91F2ED85-BC0F-4166-84BE-187A854161C0}" sibTransId="{11451C53-C4FE-41F0-AB58-76747F026556}"/>
    <dgm:cxn modelId="{0DC9FC60-C455-40D5-9CFA-42A839481155}" type="presOf" srcId="{9C093B27-3993-4488-9D06-28B120112045}" destId="{C39CB32C-51B4-4AAC-A192-A054719E670F}" srcOrd="0" destOrd="0" presId="urn:microsoft.com/office/officeart/2018/2/layout/IconVerticalSolidList"/>
    <dgm:cxn modelId="{BEF57E7E-A475-400D-A9D3-CF3E29C4F3F6}" type="presOf" srcId="{AE53C4C0-9FCA-489D-A585-D5B1200966C0}" destId="{A850E78A-888A-4006-83AD-82792481293C}" srcOrd="0" destOrd="0" presId="urn:microsoft.com/office/officeart/2018/2/layout/IconVerticalSolidList"/>
    <dgm:cxn modelId="{D6F967E5-6E8C-4D7D-B65D-F1823BA57896}" srcId="{AE53C4C0-9FCA-489D-A585-D5B1200966C0}" destId="{9C093B27-3993-4488-9D06-28B120112045}" srcOrd="0" destOrd="0" parTransId="{818E3935-BBDE-4527-962D-885EDA587E28}" sibTransId="{E2E07FE2-78F8-443B-893A-7449AEA52058}"/>
    <dgm:cxn modelId="{DEB7A8FB-7D22-4964-A7D4-34AFB81BA70C}" type="presOf" srcId="{93E26688-95CE-4EF8-9D61-5E29F17F532E}" destId="{5BF19B73-C337-4584-AFE7-CDF69AD02E52}" srcOrd="0" destOrd="0" presId="urn:microsoft.com/office/officeart/2018/2/layout/IconVerticalSolidList"/>
    <dgm:cxn modelId="{901951CA-50D6-4E1B-9F1B-03AB286E6BE9}" type="presParOf" srcId="{A850E78A-888A-4006-83AD-82792481293C}" destId="{2B6DE191-4874-4E2E-ACE9-022E27F5631C}" srcOrd="0" destOrd="0" presId="urn:microsoft.com/office/officeart/2018/2/layout/IconVerticalSolidList"/>
    <dgm:cxn modelId="{B99E32FF-E859-47C9-8620-2ED550747D3F}" type="presParOf" srcId="{2B6DE191-4874-4E2E-ACE9-022E27F5631C}" destId="{F21B9571-E280-49C7-A6DF-DA4F5D2009EC}" srcOrd="0" destOrd="0" presId="urn:microsoft.com/office/officeart/2018/2/layout/IconVerticalSolidList"/>
    <dgm:cxn modelId="{F4916659-26DE-4A90-A4C4-25F7DC8B2234}" type="presParOf" srcId="{2B6DE191-4874-4E2E-ACE9-022E27F5631C}" destId="{62BE4962-AFA4-4571-8D01-243255E53416}" srcOrd="1" destOrd="0" presId="urn:microsoft.com/office/officeart/2018/2/layout/IconVerticalSolidList"/>
    <dgm:cxn modelId="{431212D2-AAB4-449C-85E4-7007ECA16375}" type="presParOf" srcId="{2B6DE191-4874-4E2E-ACE9-022E27F5631C}" destId="{8D0B4D28-25F7-4094-9368-B4B16C1AD925}" srcOrd="2" destOrd="0" presId="urn:microsoft.com/office/officeart/2018/2/layout/IconVerticalSolidList"/>
    <dgm:cxn modelId="{D5B5AA05-2047-49A9-AF7C-41E533E7F003}" type="presParOf" srcId="{2B6DE191-4874-4E2E-ACE9-022E27F5631C}" destId="{C39CB32C-51B4-4AAC-A192-A054719E670F}" srcOrd="3" destOrd="0" presId="urn:microsoft.com/office/officeart/2018/2/layout/IconVerticalSolidList"/>
    <dgm:cxn modelId="{8956E45E-6AEE-4E26-9644-38B36A022531}" type="presParOf" srcId="{A850E78A-888A-4006-83AD-82792481293C}" destId="{76523092-B338-49C8-98BA-8A94E6870F61}" srcOrd="1" destOrd="0" presId="urn:microsoft.com/office/officeart/2018/2/layout/IconVerticalSolidList"/>
    <dgm:cxn modelId="{65109618-577D-4D97-BFA1-1253965FD54D}" type="presParOf" srcId="{A850E78A-888A-4006-83AD-82792481293C}" destId="{EFCEA505-DCEA-462B-857B-932AF764DB2F}" srcOrd="2" destOrd="0" presId="urn:microsoft.com/office/officeart/2018/2/layout/IconVerticalSolidList"/>
    <dgm:cxn modelId="{F75BB395-59CA-4B17-B60C-F737DE7050FC}" type="presParOf" srcId="{EFCEA505-DCEA-462B-857B-932AF764DB2F}" destId="{4C5898D0-BF88-4DB0-BEA1-3D5560402EB9}" srcOrd="0" destOrd="0" presId="urn:microsoft.com/office/officeart/2018/2/layout/IconVerticalSolidList"/>
    <dgm:cxn modelId="{92F36D66-71E6-4549-A206-9AB62B48C779}" type="presParOf" srcId="{EFCEA505-DCEA-462B-857B-932AF764DB2F}" destId="{4D0F878E-40D2-4665-896C-8EAC44315525}" srcOrd="1" destOrd="0" presId="urn:microsoft.com/office/officeart/2018/2/layout/IconVerticalSolidList"/>
    <dgm:cxn modelId="{70631273-C9AD-43A3-8031-597C7BD97DF7}" type="presParOf" srcId="{EFCEA505-DCEA-462B-857B-932AF764DB2F}" destId="{6F004606-8DD5-4A6B-AE56-0ECCCD392B06}" srcOrd="2" destOrd="0" presId="urn:microsoft.com/office/officeart/2018/2/layout/IconVerticalSolidList"/>
    <dgm:cxn modelId="{B39A5DDD-5670-4724-A59F-5BA39B96C409}" type="presParOf" srcId="{EFCEA505-DCEA-462B-857B-932AF764DB2F}" destId="{5BF19B73-C337-4584-AFE7-CDF69AD02E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B9571-E280-49C7-A6DF-DA4F5D2009EC}">
      <dsp:nvSpPr>
        <dsp:cNvPr id="0" name=""/>
        <dsp:cNvSpPr/>
      </dsp:nvSpPr>
      <dsp:spPr>
        <a:xfrm>
          <a:off x="0" y="770"/>
          <a:ext cx="10515600" cy="20137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E4962-AFA4-4571-8D01-243255E53416}">
      <dsp:nvSpPr>
        <dsp:cNvPr id="0" name=""/>
        <dsp:cNvSpPr/>
      </dsp:nvSpPr>
      <dsp:spPr>
        <a:xfrm>
          <a:off x="609173" y="453874"/>
          <a:ext cx="1107587" cy="1107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9CB32C-51B4-4AAC-A192-A054719E670F}">
      <dsp:nvSpPr>
        <dsp:cNvPr id="0" name=""/>
        <dsp:cNvSpPr/>
      </dsp:nvSpPr>
      <dsp:spPr>
        <a:xfrm>
          <a:off x="2325933" y="770"/>
          <a:ext cx="8175424" cy="201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27" tIns="213127" rIns="213127" bIns="213127" numCol="1" spcCol="1270" anchor="ctr" anchorCtr="0">
          <a:noAutofit/>
        </a:bodyPr>
        <a:lstStyle/>
        <a:p>
          <a:pPr marL="0" lvl="0" indent="0" algn="l" defTabSz="1066800">
            <a:lnSpc>
              <a:spcPct val="90000"/>
            </a:lnSpc>
            <a:spcBef>
              <a:spcPct val="0"/>
            </a:spcBef>
            <a:spcAft>
              <a:spcPct val="35000"/>
            </a:spcAft>
            <a:buNone/>
          </a:pPr>
          <a:r>
            <a:rPr lang="es-PA" sz="2400" kern="1200" dirty="0">
              <a:latin typeface="Times New Roman" panose="02020603050405020304" pitchFamily="18" charset="0"/>
              <a:cs typeface="Times New Roman" panose="02020603050405020304" pitchFamily="18" charset="0"/>
            </a:rPr>
            <a:t>Los estudiantes del Siglo XXI han experimentado un cambio radical con respecto a sus inmediatos predecesores</a:t>
          </a:r>
          <a:endParaRPr lang="en-US" sz="2400" kern="1200" dirty="0">
            <a:latin typeface="Times New Roman" panose="02020603050405020304" pitchFamily="18" charset="0"/>
            <a:cs typeface="Times New Roman" panose="02020603050405020304" pitchFamily="18" charset="0"/>
          </a:endParaRPr>
        </a:p>
      </dsp:txBody>
      <dsp:txXfrm>
        <a:off x="2325933" y="770"/>
        <a:ext cx="8175424" cy="2013795"/>
      </dsp:txXfrm>
    </dsp:sp>
    <dsp:sp modelId="{4C5898D0-BF88-4DB0-BEA1-3D5560402EB9}">
      <dsp:nvSpPr>
        <dsp:cNvPr id="0" name=""/>
        <dsp:cNvSpPr/>
      </dsp:nvSpPr>
      <dsp:spPr>
        <a:xfrm>
          <a:off x="0" y="2336772"/>
          <a:ext cx="10515600" cy="20137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F878E-40D2-4665-896C-8EAC44315525}">
      <dsp:nvSpPr>
        <dsp:cNvPr id="0" name=""/>
        <dsp:cNvSpPr/>
      </dsp:nvSpPr>
      <dsp:spPr>
        <a:xfrm>
          <a:off x="609173" y="2789876"/>
          <a:ext cx="1107587" cy="1107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F19B73-C337-4584-AFE7-CDF69AD02E52}">
      <dsp:nvSpPr>
        <dsp:cNvPr id="0" name=""/>
        <dsp:cNvSpPr/>
      </dsp:nvSpPr>
      <dsp:spPr>
        <a:xfrm>
          <a:off x="2325933" y="2336772"/>
          <a:ext cx="8175424" cy="201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27" tIns="213127" rIns="213127" bIns="213127" numCol="1" spcCol="1270" anchor="ctr" anchorCtr="0">
          <a:noAutofit/>
        </a:bodyPr>
        <a:lstStyle/>
        <a:p>
          <a:pPr marL="0" lvl="0" indent="0" algn="l" defTabSz="1066800">
            <a:lnSpc>
              <a:spcPct val="90000"/>
            </a:lnSpc>
            <a:spcBef>
              <a:spcPct val="0"/>
            </a:spcBef>
            <a:spcAft>
              <a:spcPct val="35000"/>
            </a:spcAft>
            <a:buNone/>
          </a:pPr>
          <a:r>
            <a:rPr lang="es-PA" sz="2400" kern="1200" dirty="0">
              <a:latin typeface="Times New Roman" panose="02020603050405020304" pitchFamily="18" charset="0"/>
              <a:cs typeface="Times New Roman" panose="02020603050405020304" pitchFamily="18" charset="0"/>
            </a:rPr>
            <a:t>Los universitarios de hoy constituyen la primera generación formada en los nuevos avances tecnológicos, a los que se han acostumbrado por inmersión al encontrarse, desde siempre, rodeados de ordenadores, vídeos y videojuegos, música digital, telefonía móvil y otros entretenimientos y herramientas </a:t>
          </a:r>
          <a:r>
            <a:rPr lang="es-PA" sz="2400" kern="1200" dirty="0" err="1">
              <a:latin typeface="Times New Roman" panose="02020603050405020304" pitchFamily="18" charset="0"/>
              <a:cs typeface="Times New Roman" panose="02020603050405020304" pitchFamily="18" charset="0"/>
            </a:rPr>
            <a:t>aﬁnes</a:t>
          </a:r>
          <a:r>
            <a:rPr lang="es-PA" sz="240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2325933" y="2336772"/>
        <a:ext cx="8175424" cy="20137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B0695-64AA-4CA3-BC8E-B938994C16D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a16="http://schemas.microsoft.com/office/drawing/2014/main" id="{B603F69B-F18A-42A8-9BC7-8DD322A1C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a:extLst>
              <a:ext uri="{FF2B5EF4-FFF2-40B4-BE49-F238E27FC236}">
                <a16:creationId xmlns:a16="http://schemas.microsoft.com/office/drawing/2014/main" id="{F2663010-612E-4A1C-AE6F-180614967570}"/>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5" name="Marcador de pie de página 4">
            <a:extLst>
              <a:ext uri="{FF2B5EF4-FFF2-40B4-BE49-F238E27FC236}">
                <a16:creationId xmlns:a16="http://schemas.microsoft.com/office/drawing/2014/main" id="{AF643072-AD38-4F5C-A155-57DD021ACE09}"/>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361BE949-B7E1-497B-ADF7-453E49AF6DBA}"/>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399064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681E9-17D5-420C-B0F4-E8F41C6EAE7B}"/>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8B6AB56D-87D2-4D8C-87CA-02E8C37108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4A9B08A1-8279-4DEC-8C6F-09976DAF0070}"/>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5" name="Marcador de pie de página 4">
            <a:extLst>
              <a:ext uri="{FF2B5EF4-FFF2-40B4-BE49-F238E27FC236}">
                <a16:creationId xmlns:a16="http://schemas.microsoft.com/office/drawing/2014/main" id="{290522AE-FAFF-4BAD-AA7B-A7D31CF6FDDD}"/>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39747153-487D-45C1-92C6-CAD19B98BE87}"/>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74179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BAFD81-A3D3-44D2-9F8F-3CC9087B5A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816F71F9-EF72-40EB-B9F9-6FBB83D271A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033C145B-BF08-49AC-A646-8C9455B4AC28}"/>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5" name="Marcador de pie de página 4">
            <a:extLst>
              <a:ext uri="{FF2B5EF4-FFF2-40B4-BE49-F238E27FC236}">
                <a16:creationId xmlns:a16="http://schemas.microsoft.com/office/drawing/2014/main" id="{3EF07925-BA94-4DC2-A9B5-CCA504CADBB5}"/>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824603A7-14B5-44C9-93D9-C994FF3F937D}"/>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383999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D9ACF-D897-4CFC-A494-1363344BFF1C}"/>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C6A7CD02-436A-40D7-BF45-27A28E61D5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846AA26A-74D4-4C31-916D-49808AFE92B9}"/>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5" name="Marcador de pie de página 4">
            <a:extLst>
              <a:ext uri="{FF2B5EF4-FFF2-40B4-BE49-F238E27FC236}">
                <a16:creationId xmlns:a16="http://schemas.microsoft.com/office/drawing/2014/main" id="{4222B65F-CB60-47D4-95F3-0F85FA4827E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E4827B9D-9B16-4812-89FA-E380C965A4A4}"/>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88728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606DE-DC89-451F-86EC-EF47EBBE4EA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EA32C4AE-7398-4CB4-9C53-CF2A31177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5F7FFD-522B-406D-A27E-8092F17CA966}"/>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5" name="Marcador de pie de página 4">
            <a:extLst>
              <a:ext uri="{FF2B5EF4-FFF2-40B4-BE49-F238E27FC236}">
                <a16:creationId xmlns:a16="http://schemas.microsoft.com/office/drawing/2014/main" id="{D56B5001-16B9-43B9-96E6-4EBEB7C6D7C5}"/>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0DE4A233-2A01-4B4C-8A1F-44EA375A0D9A}"/>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246530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3FB89-FA61-4D59-8B75-1EE2664D1E24}"/>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A680B55E-3E0A-4CA0-A20E-63C25F6EC0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a:extLst>
              <a:ext uri="{FF2B5EF4-FFF2-40B4-BE49-F238E27FC236}">
                <a16:creationId xmlns:a16="http://schemas.microsoft.com/office/drawing/2014/main" id="{1E78A254-AF0A-484A-A107-DA44475460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a:extLst>
              <a:ext uri="{FF2B5EF4-FFF2-40B4-BE49-F238E27FC236}">
                <a16:creationId xmlns:a16="http://schemas.microsoft.com/office/drawing/2014/main" id="{A7CA2718-A433-40D6-BC7A-CF553DE96BCB}"/>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6" name="Marcador de pie de página 5">
            <a:extLst>
              <a:ext uri="{FF2B5EF4-FFF2-40B4-BE49-F238E27FC236}">
                <a16:creationId xmlns:a16="http://schemas.microsoft.com/office/drawing/2014/main" id="{EC8A29C9-30A7-46D6-A828-8B4053C6765D}"/>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275C1651-FE51-4A5B-AB9B-347608809CBF}"/>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320755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D5110-27BC-4170-B9CF-C8F6044477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AE589BD9-C27B-405A-8F82-A1916F722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31749C-C056-4CB4-AC1D-EB37B8B0CD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a:extLst>
              <a:ext uri="{FF2B5EF4-FFF2-40B4-BE49-F238E27FC236}">
                <a16:creationId xmlns:a16="http://schemas.microsoft.com/office/drawing/2014/main" id="{DA7391C1-AAE4-4A76-A83D-A7E9894C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81A6D1-0683-4C58-979D-DB3CD586CE4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a:extLst>
              <a:ext uri="{FF2B5EF4-FFF2-40B4-BE49-F238E27FC236}">
                <a16:creationId xmlns:a16="http://schemas.microsoft.com/office/drawing/2014/main" id="{9C05380E-214F-47F3-9861-AD8697D007E9}"/>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8" name="Marcador de pie de página 7">
            <a:extLst>
              <a:ext uri="{FF2B5EF4-FFF2-40B4-BE49-F238E27FC236}">
                <a16:creationId xmlns:a16="http://schemas.microsoft.com/office/drawing/2014/main" id="{DC078EE9-B271-477E-870D-E4CCE8075EA1}"/>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C12C57E4-8306-4EFB-A500-2DBD3AE24E85}"/>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354858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7E43-A2C6-4C52-A2E3-591C2AA5DFE8}"/>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fecha 2">
            <a:extLst>
              <a:ext uri="{FF2B5EF4-FFF2-40B4-BE49-F238E27FC236}">
                <a16:creationId xmlns:a16="http://schemas.microsoft.com/office/drawing/2014/main" id="{A273894F-7EA9-4149-85B0-5D1B8489C11F}"/>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4" name="Marcador de pie de página 3">
            <a:extLst>
              <a:ext uri="{FF2B5EF4-FFF2-40B4-BE49-F238E27FC236}">
                <a16:creationId xmlns:a16="http://schemas.microsoft.com/office/drawing/2014/main" id="{7EAF55BA-F833-46BD-A6E9-E54D80E42E8F}"/>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9AAED228-66D2-4844-AFD4-86B2E39117A7}"/>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20868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DF1AE4-1197-466D-9C12-03E4154A11C8}"/>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3" name="Marcador de pie de página 2">
            <a:extLst>
              <a:ext uri="{FF2B5EF4-FFF2-40B4-BE49-F238E27FC236}">
                <a16:creationId xmlns:a16="http://schemas.microsoft.com/office/drawing/2014/main" id="{4C00A01F-C71A-4E34-8868-D4D589235EE4}"/>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865E4EA0-BEEB-4190-BC32-66E4179312AD}"/>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27962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1E3FE-3569-4556-A37E-56F46F8302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9D9ED8F5-C546-4FAC-8078-34DF7ABA6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a:extLst>
              <a:ext uri="{FF2B5EF4-FFF2-40B4-BE49-F238E27FC236}">
                <a16:creationId xmlns:a16="http://schemas.microsoft.com/office/drawing/2014/main" id="{B1887DB9-86E6-455B-B9C1-061D18247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B6A784-26EE-4B90-AF58-68B20A2EE412}"/>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6" name="Marcador de pie de página 5">
            <a:extLst>
              <a:ext uri="{FF2B5EF4-FFF2-40B4-BE49-F238E27FC236}">
                <a16:creationId xmlns:a16="http://schemas.microsoft.com/office/drawing/2014/main" id="{C28AFC96-1BDF-4DC8-96BA-D6FE94B70546}"/>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B148C77B-25B9-4007-930E-7DC80B002C43}"/>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19980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705EA-AD60-4B95-938C-B9C605FCBE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a:extLst>
              <a:ext uri="{FF2B5EF4-FFF2-40B4-BE49-F238E27FC236}">
                <a16:creationId xmlns:a16="http://schemas.microsoft.com/office/drawing/2014/main" id="{08300FAD-AE8F-4002-8F00-033912F60A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EB9A2CB0-B2A8-4FA3-83BE-E65A680C3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60902-5EB5-4089-995B-17E9B3653936}"/>
              </a:ext>
            </a:extLst>
          </p:cNvPr>
          <p:cNvSpPr>
            <a:spLocks noGrp="1"/>
          </p:cNvSpPr>
          <p:nvPr>
            <p:ph type="dt" sz="half" idx="10"/>
          </p:nvPr>
        </p:nvSpPr>
        <p:spPr/>
        <p:txBody>
          <a:bodyPr/>
          <a:lstStyle/>
          <a:p>
            <a:fld id="{801C2536-9C58-4072-9A31-9DE8A4FE4CA2}" type="datetimeFigureOut">
              <a:rPr lang="es-PA" smtClean="0"/>
              <a:t>01/10/2020</a:t>
            </a:fld>
            <a:endParaRPr lang="es-PA"/>
          </a:p>
        </p:txBody>
      </p:sp>
      <p:sp>
        <p:nvSpPr>
          <p:cNvPr id="6" name="Marcador de pie de página 5">
            <a:extLst>
              <a:ext uri="{FF2B5EF4-FFF2-40B4-BE49-F238E27FC236}">
                <a16:creationId xmlns:a16="http://schemas.microsoft.com/office/drawing/2014/main" id="{8FF65247-190B-433F-B3F4-F23D00558A80}"/>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ABB66F90-80C3-4115-8859-104F518FFE46}"/>
              </a:ext>
            </a:extLst>
          </p:cNvPr>
          <p:cNvSpPr>
            <a:spLocks noGrp="1"/>
          </p:cNvSpPr>
          <p:nvPr>
            <p:ph type="sldNum" sz="quarter" idx="12"/>
          </p:nvPr>
        </p:nvSpPr>
        <p:spPr/>
        <p:txBody>
          <a:bodyPr/>
          <a:lstStyle/>
          <a:p>
            <a:fld id="{58B17A90-82E7-4B5E-8670-05E26E406260}" type="slidenum">
              <a:rPr lang="es-PA" smtClean="0"/>
              <a:t>‹Nº›</a:t>
            </a:fld>
            <a:endParaRPr lang="es-PA"/>
          </a:p>
        </p:txBody>
      </p:sp>
    </p:spTree>
    <p:extLst>
      <p:ext uri="{BB962C8B-B14F-4D97-AF65-F5344CB8AC3E}">
        <p14:creationId xmlns:p14="http://schemas.microsoft.com/office/powerpoint/2010/main" val="391084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EBC3F7-9628-4F71-8941-6C51E0018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8E2E6154-90A0-4C94-A61C-A896C81AA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7114CA3B-F25A-4313-8CCE-10AABE4A5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C2536-9C58-4072-9A31-9DE8A4FE4CA2}" type="datetimeFigureOut">
              <a:rPr lang="es-PA" smtClean="0"/>
              <a:t>01/10/2020</a:t>
            </a:fld>
            <a:endParaRPr lang="es-PA"/>
          </a:p>
        </p:txBody>
      </p:sp>
      <p:sp>
        <p:nvSpPr>
          <p:cNvPr id="5" name="Marcador de pie de página 4">
            <a:extLst>
              <a:ext uri="{FF2B5EF4-FFF2-40B4-BE49-F238E27FC236}">
                <a16:creationId xmlns:a16="http://schemas.microsoft.com/office/drawing/2014/main" id="{66ED7F92-0C36-4036-8F5B-5D2EEA6C8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a:extLst>
              <a:ext uri="{FF2B5EF4-FFF2-40B4-BE49-F238E27FC236}">
                <a16:creationId xmlns:a16="http://schemas.microsoft.com/office/drawing/2014/main" id="{95058C6D-74D9-4562-904B-18446AFC9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17A90-82E7-4B5E-8670-05E26E406260}" type="slidenum">
              <a:rPr lang="es-PA" smtClean="0"/>
              <a:t>‹Nº›</a:t>
            </a:fld>
            <a:endParaRPr lang="es-PA"/>
          </a:p>
        </p:txBody>
      </p:sp>
    </p:spTree>
    <p:extLst>
      <p:ext uri="{BB962C8B-B14F-4D97-AF65-F5344CB8AC3E}">
        <p14:creationId xmlns:p14="http://schemas.microsoft.com/office/powerpoint/2010/main" val="191617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AE629F-AA0C-430C-B773-53FD34376885}"/>
              </a:ext>
            </a:extLst>
          </p:cNvPr>
          <p:cNvSpPr>
            <a:spLocks noGrp="1"/>
          </p:cNvSpPr>
          <p:nvPr>
            <p:ph type="ctrTitle"/>
          </p:nvPr>
        </p:nvSpPr>
        <p:spPr>
          <a:xfrm>
            <a:off x="712816" y="138987"/>
            <a:ext cx="4578652" cy="4540283"/>
          </a:xfrm>
        </p:spPr>
        <p:txBody>
          <a:bodyPr anchor="ctr">
            <a:normAutofit/>
          </a:bodyPr>
          <a:lstStyle/>
          <a:p>
            <a:pPr algn="l"/>
            <a:r>
              <a:rPr lang="es-PA" sz="4800" dirty="0">
                <a:latin typeface="Times New Roman" panose="02020603050405020304" pitchFamily="18" charset="0"/>
                <a:cs typeface="Times New Roman" panose="02020603050405020304" pitchFamily="18" charset="0"/>
              </a:rPr>
              <a:t>Resumen de la lectura </a:t>
            </a:r>
            <a:br>
              <a:rPr lang="es-PA" sz="4800" dirty="0">
                <a:latin typeface="Times New Roman" panose="02020603050405020304" pitchFamily="18" charset="0"/>
                <a:cs typeface="Times New Roman" panose="02020603050405020304" pitchFamily="18" charset="0"/>
              </a:rPr>
            </a:br>
            <a:r>
              <a:rPr lang="es-PA" sz="4800" dirty="0">
                <a:latin typeface="Times New Roman" panose="02020603050405020304" pitchFamily="18" charset="0"/>
                <a:cs typeface="Times New Roman" panose="02020603050405020304" pitchFamily="18" charset="0"/>
              </a:rPr>
              <a:t>“Nativos e Inmigrantes Digitales”</a:t>
            </a:r>
          </a:p>
        </p:txBody>
      </p:sp>
      <p:grpSp>
        <p:nvGrpSpPr>
          <p:cNvPr id="11" name="Group 10">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12"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a:extLst>
              <a:ext uri="{FF2B5EF4-FFF2-40B4-BE49-F238E27FC236}">
                <a16:creationId xmlns:a16="http://schemas.microsoft.com/office/drawing/2014/main" id="{E113A30F-FF80-4EF1-9ED0-C3D133688844}"/>
              </a:ext>
            </a:extLst>
          </p:cNvPr>
          <p:cNvPicPr>
            <a:picLocks noChangeAspect="1"/>
          </p:cNvPicPr>
          <p:nvPr/>
        </p:nvPicPr>
        <p:blipFill rotWithShape="1">
          <a:blip r:embed="rId2"/>
          <a:srcRect l="6554" r="6572" b="9309"/>
          <a:stretch/>
        </p:blipFill>
        <p:spPr>
          <a:xfrm>
            <a:off x="4611757" y="1708641"/>
            <a:ext cx="7580243" cy="4792743"/>
          </a:xfrm>
          <a:prstGeom prst="rect">
            <a:avLst/>
          </a:prstGeom>
        </p:spPr>
      </p:pic>
      <p:sp>
        <p:nvSpPr>
          <p:cNvPr id="33" name="Rectangle 3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94792A6B-EA01-4A23-8384-80FA0BCA27E4}"/>
              </a:ext>
            </a:extLst>
          </p:cNvPr>
          <p:cNvSpPr>
            <a:spLocks noGrp="1"/>
          </p:cNvSpPr>
          <p:nvPr>
            <p:ph type="subTitle" idx="1"/>
          </p:nvPr>
        </p:nvSpPr>
        <p:spPr>
          <a:xfrm>
            <a:off x="594360" y="4845091"/>
            <a:ext cx="4371535" cy="1490472"/>
          </a:xfrm>
        </p:spPr>
        <p:txBody>
          <a:bodyPr anchor="ctr">
            <a:normAutofit/>
          </a:bodyPr>
          <a:lstStyle/>
          <a:p>
            <a:pPr algn="l"/>
            <a:r>
              <a:rPr lang="es-PA" sz="2000" b="1" dirty="0"/>
              <a:t>MATERIA:NUEVAS TECNOLOGÍA APLICADAS A LA EDUCACIÓN </a:t>
            </a:r>
          </a:p>
          <a:p>
            <a:pPr algn="l"/>
            <a:r>
              <a:rPr lang="es-PA" sz="2000" b="1" dirty="0"/>
              <a:t>FACILIADOR: SANTIAGO QUINTERO</a:t>
            </a:r>
          </a:p>
          <a:p>
            <a:pPr algn="l"/>
            <a:r>
              <a:rPr lang="es-PA" sz="2000" b="1" dirty="0"/>
              <a:t>ESUDIANTE: TANIA LOPEZ</a:t>
            </a:r>
          </a:p>
        </p:txBody>
      </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03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CFD0B-7499-4142-AB11-235C01B7766B}"/>
              </a:ext>
            </a:extLst>
          </p:cNvPr>
          <p:cNvSpPr>
            <a:spLocks noGrp="1"/>
          </p:cNvSpPr>
          <p:nvPr>
            <p:ph type="title"/>
          </p:nvPr>
        </p:nvSpPr>
        <p:spPr>
          <a:xfrm>
            <a:off x="838199" y="365125"/>
            <a:ext cx="10942983" cy="1325563"/>
          </a:xfrm>
        </p:spPr>
        <p:txBody>
          <a:bodyPr/>
          <a:lstStyle/>
          <a:p>
            <a:pPr algn="ctr"/>
            <a:r>
              <a:rPr lang="es-PA" b="1" dirty="0">
                <a:latin typeface="Times New Roman" panose="02020603050405020304" pitchFamily="18" charset="0"/>
                <a:cs typeface="Times New Roman" panose="02020603050405020304" pitchFamily="18" charset="0"/>
              </a:rPr>
              <a:t>¿En qué nos basamos para sentar tales aﬁrmaciones? </a:t>
            </a:r>
          </a:p>
        </p:txBody>
      </p:sp>
      <p:sp>
        <p:nvSpPr>
          <p:cNvPr id="3" name="Marcador de contenido 2">
            <a:extLst>
              <a:ext uri="{FF2B5EF4-FFF2-40B4-BE49-F238E27FC236}">
                <a16:creationId xmlns:a16="http://schemas.microsoft.com/office/drawing/2014/main" id="{9ACD11C5-5AA4-4550-8ADB-FAB61DFDB6B2}"/>
              </a:ext>
            </a:extLst>
          </p:cNvPr>
          <p:cNvSpPr>
            <a:spLocks noGrp="1"/>
          </p:cNvSpPr>
          <p:nvPr>
            <p:ph idx="1"/>
          </p:nvPr>
        </p:nvSpPr>
        <p:spPr>
          <a:xfrm>
            <a:off x="838199" y="1537252"/>
            <a:ext cx="10515601" cy="4955623"/>
          </a:xfrm>
        </p:spPr>
        <p:txBody>
          <a:bodyPr>
            <a:normAutofit fontScale="62500" lnSpcReduction="20000"/>
          </a:bodyPr>
          <a:lstStyle/>
          <a:p>
            <a:pPr marL="0" indent="0" algn="just">
              <a:lnSpc>
                <a:spcPct val="120000"/>
              </a:lnSpc>
              <a:buNone/>
            </a:pPr>
            <a:r>
              <a:rPr lang="es-PA" sz="3400" b="1" dirty="0"/>
              <a:t>b) Razones basadas en la psicología social</a:t>
            </a:r>
          </a:p>
          <a:p>
            <a:pPr marL="0" indent="0" algn="just">
              <a:lnSpc>
                <a:spcPct val="120000"/>
              </a:lnSpc>
              <a:buNone/>
            </a:pPr>
            <a:r>
              <a:rPr lang="es-PA" sz="3400" dirty="0"/>
              <a:t>La psicología social, al igual que la neurobiología, proporciona pruebas sólidas y rigurosas de que los patrones de pensamiento de cada uno cambian en función de sus experiencias. </a:t>
            </a:r>
          </a:p>
          <a:p>
            <a:pPr marL="0" indent="0" algn="just">
              <a:lnSpc>
                <a:spcPct val="120000"/>
              </a:lnSpc>
              <a:buNone/>
            </a:pPr>
            <a:r>
              <a:rPr lang="es-PA" sz="3400" b="1" dirty="0"/>
              <a:t>c) Estudios e investigaciones sobre juegos de aprendizaje</a:t>
            </a:r>
          </a:p>
          <a:p>
            <a:pPr marL="0" indent="0" algn="just">
              <a:lnSpc>
                <a:spcPct val="120000"/>
              </a:lnSpc>
              <a:buNone/>
            </a:pPr>
            <a:r>
              <a:rPr lang="es-PA" sz="3400" dirty="0"/>
              <a:t>si algunos de estos juegos no suponen un aprendizaje no es por el mero hecho de que sean “juegos”, y mucho menos por considerarse erróneo o ilusorio el concepto de “aprendizaje basado en ellos”. Será, entonces, porque no están bien diseñados. Hay una gran cantidad de pruebas contrastadas que revelan que los juegos de aprendizaje para niños, si están bien hechos, conllevan el aprendizaje y, al mismo tiempo, motivan y captan a los usuarios.</a:t>
            </a:r>
          </a:p>
          <a:p>
            <a:pPr marL="0" indent="0" algn="just">
              <a:lnSpc>
                <a:spcPct val="120000"/>
              </a:lnSpc>
              <a:buNone/>
            </a:pPr>
            <a:r>
              <a:rPr lang="es-PA" sz="3400" dirty="0"/>
              <a:t>La clave, sin embargo, es conseguir que los juegos de aprendizaje sean lo </a:t>
            </a:r>
            <a:r>
              <a:rPr lang="es-PA" sz="3400" dirty="0" err="1"/>
              <a:t>suﬁcientemente</a:t>
            </a:r>
            <a:r>
              <a:rPr lang="es-PA" sz="3400" dirty="0"/>
              <a:t> atractivos y convincentes como para ser utilizados. Es preciso que sean reales, no sólo meros ejercicios con una bonita fachada. Se necesita que sean combinados creativamente, pero con un contenido real.</a:t>
            </a:r>
          </a:p>
          <a:p>
            <a:pPr marL="0" indent="0">
              <a:buNone/>
            </a:pPr>
            <a:endParaRPr lang="es-PA" dirty="0"/>
          </a:p>
        </p:txBody>
      </p:sp>
    </p:spTree>
    <p:extLst>
      <p:ext uri="{BB962C8B-B14F-4D97-AF65-F5344CB8AC3E}">
        <p14:creationId xmlns:p14="http://schemas.microsoft.com/office/powerpoint/2010/main" val="348797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53B1F-3768-4188-AB76-F0D609A78CF0}"/>
              </a:ext>
            </a:extLst>
          </p:cNvPr>
          <p:cNvSpPr>
            <a:spLocks noGrp="1"/>
          </p:cNvSpPr>
          <p:nvPr>
            <p:ph type="title"/>
          </p:nvPr>
        </p:nvSpPr>
        <p:spPr>
          <a:xfrm>
            <a:off x="838200" y="365125"/>
            <a:ext cx="10515600" cy="1325563"/>
          </a:xfrm>
        </p:spPr>
        <p:txBody>
          <a:bodyPr>
            <a:normAutofit/>
          </a:bodyPr>
          <a:lstStyle/>
          <a:p>
            <a:pPr algn="ctr"/>
            <a:r>
              <a:rPr lang="es-PA" sz="3600" dirty="0">
                <a:latin typeface="Times New Roman" panose="02020603050405020304" pitchFamily="18" charset="0"/>
                <a:cs typeface="Times New Roman" panose="02020603050405020304" pitchFamily="18" charset="0"/>
              </a:rPr>
              <a:t>Antecedentes </a:t>
            </a:r>
          </a:p>
        </p:txBody>
      </p:sp>
      <p:graphicFrame>
        <p:nvGraphicFramePr>
          <p:cNvPr id="5" name="Marcador de contenido 2">
            <a:extLst>
              <a:ext uri="{FF2B5EF4-FFF2-40B4-BE49-F238E27FC236}">
                <a16:creationId xmlns:a16="http://schemas.microsoft.com/office/drawing/2014/main" id="{4D9163EE-C129-4A0F-B13D-77D17A448762}"/>
              </a:ext>
            </a:extLst>
          </p:cNvPr>
          <p:cNvGraphicFramePr>
            <a:graphicFrameLocks noGrp="1"/>
          </p:cNvGraphicFramePr>
          <p:nvPr>
            <p:ph idx="1"/>
            <p:extLst>
              <p:ext uri="{D42A27DB-BD31-4B8C-83A1-F6EECF244321}">
                <p14:modId xmlns:p14="http://schemas.microsoft.com/office/powerpoint/2010/main" val="15019079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2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E159E-93CC-4F4E-854F-A73189132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4B658B-B979-4289-A4FA-64D5C9ABB578}"/>
              </a:ext>
            </a:extLst>
          </p:cNvPr>
          <p:cNvSpPr>
            <a:spLocks noGrp="1"/>
          </p:cNvSpPr>
          <p:nvPr>
            <p:ph type="title"/>
          </p:nvPr>
        </p:nvSpPr>
        <p:spPr>
          <a:xfrm>
            <a:off x="1166648" y="679927"/>
            <a:ext cx="5064470" cy="2270664"/>
          </a:xfrm>
        </p:spPr>
        <p:txBody>
          <a:bodyPr>
            <a:normAutofit/>
          </a:bodyPr>
          <a:lstStyle/>
          <a:p>
            <a:r>
              <a:rPr lang="es-PA" b="1" dirty="0">
                <a:latin typeface="Times New Roman" panose="02020603050405020304" pitchFamily="18" charset="0"/>
                <a:cs typeface="Times New Roman" panose="02020603050405020304" pitchFamily="18" charset="0"/>
              </a:rPr>
              <a:t>ANTECEDENTE </a:t>
            </a:r>
          </a:p>
        </p:txBody>
      </p:sp>
      <p:sp>
        <p:nvSpPr>
          <p:cNvPr id="13" name="Rectangle 1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224D79E-4C7E-4A03-BC98-C11627ED4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84226CB9-AAE1-46B6-9936-1C5F16126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D742D28-AF83-4049-B1E5-3B8C63FC7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2B66613-362C-4881-A297-73A6D9862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C095AE55-BD70-4677-8988-688DFA3A5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3FC3E90-8A63-4152-92ED-8196DCBEB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9E194FA-170D-410B-980F-656A0C00D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6C46A6E9-2503-4458-B643-A704F1D4B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90039F9D-222F-4D8E-B502-543BEEFCF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1543C8F8-F06A-4F56-A1C8-380B309B9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E87739D-1D42-42FA-9790-B7DF61CBF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05029ACE-6799-4197-873B-B5F61B965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D9A3E88D-C7C3-4426-8069-D642CD117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2125D27B-B124-4B5D-9CC1-169BF2A99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087664C-11B9-4631-ABF5-940AE79E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C6EE431E-21F6-422E-94B7-5CD5980E4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7A3CEC9-DFB6-43FE-9CC5-DDA19B5A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79ADC73-1C5F-4F12-A3A1-C0BCE82A2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0130EC-78F4-42AA-9E20-2D0F481F5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6353D739-20D4-4D5A-9A57-707C5AD88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48A8E3F-A128-4F3D-926C-77185809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Imagen que contiene objeto, esquiando, nieve, reloj&#10;&#10;Descripción generada automáticamente">
            <a:extLst>
              <a:ext uri="{FF2B5EF4-FFF2-40B4-BE49-F238E27FC236}">
                <a16:creationId xmlns:a16="http://schemas.microsoft.com/office/drawing/2014/main" id="{2D8457AB-62A0-4A7E-BA41-AF5812C016F1}"/>
              </a:ext>
            </a:extLst>
          </p:cNvPr>
          <p:cNvPicPr>
            <a:picLocks noChangeAspect="1"/>
          </p:cNvPicPr>
          <p:nvPr/>
        </p:nvPicPr>
        <p:blipFill rotWithShape="1">
          <a:blip r:embed="rId2"/>
          <a:srcRect t="274" r="-3" b="12981"/>
          <a:stretch/>
        </p:blipFill>
        <p:spPr>
          <a:xfrm>
            <a:off x="6606643" y="10"/>
            <a:ext cx="5585357" cy="3233973"/>
          </a:xfrm>
          <a:prstGeom prst="rect">
            <a:avLst/>
          </a:prstGeom>
        </p:spPr>
      </p:pic>
      <p:sp>
        <p:nvSpPr>
          <p:cNvPr id="37" name="Rectangle 3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2"/>
            <a:ext cx="606972"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8BABEF4-7E5C-4B39-ABE5-704CB684C138}"/>
              </a:ext>
            </a:extLst>
          </p:cNvPr>
          <p:cNvSpPr>
            <a:spLocks noGrp="1"/>
          </p:cNvSpPr>
          <p:nvPr>
            <p:ph idx="1"/>
          </p:nvPr>
        </p:nvSpPr>
        <p:spPr>
          <a:xfrm>
            <a:off x="1222930" y="3221181"/>
            <a:ext cx="10350062" cy="3332356"/>
          </a:xfrm>
        </p:spPr>
        <p:txBody>
          <a:bodyPr anchor="ctr">
            <a:normAutofit lnSpcReduction="10000"/>
          </a:bodyPr>
          <a:lstStyle/>
          <a:p>
            <a:pPr marL="0" indent="0" algn="just">
              <a:buNone/>
            </a:pPr>
            <a:r>
              <a:rPr lang="es-PA" sz="2400" dirty="0">
                <a:latin typeface="Times New Roman" panose="02020603050405020304" pitchFamily="18" charset="0"/>
                <a:cs typeface="Times New Roman" panose="02020603050405020304" pitchFamily="18" charset="0"/>
              </a:rPr>
              <a:t>Resulta evidente que nuestros estudiantes piensan y procesan la información de modo distinto a sus predecesores. Además, no es un hábito coyuntural sino que está llamado a prolongarse en el tiempo, que no se interrumpe sino que se acrecienta, de modo que su destreza en el manejo y utilización de la tecnología es superior a la de sus profesores y educadores. </a:t>
            </a:r>
          </a:p>
          <a:p>
            <a:pPr marL="0" indent="0" algn="just">
              <a:buNone/>
            </a:pPr>
            <a:r>
              <a:rPr lang="es-PA" sz="2400" dirty="0">
                <a:latin typeface="Times New Roman" panose="02020603050405020304" pitchFamily="18" charset="0"/>
                <a:cs typeface="Times New Roman" panose="02020603050405020304" pitchFamily="18" charset="0"/>
              </a:rPr>
              <a:t>“Diversas clases de experiencias conducen a diversas estructuras cerebrales”, aﬁrma textualmente, al respecto el doctor Bruce D. Berry, de la Universidad de Medicina de Baylor, cuya aﬁrmación nos hace pensar que, debido a dicha instrucción tecnológica, los cerebros de nuestros jóvenes experimenten cambios que los convierten en diferentes a los nuestros.</a:t>
            </a:r>
          </a:p>
        </p:txBody>
      </p:sp>
    </p:spTree>
    <p:extLst>
      <p:ext uri="{BB962C8B-B14F-4D97-AF65-F5344CB8AC3E}">
        <p14:creationId xmlns:p14="http://schemas.microsoft.com/office/powerpoint/2010/main" val="343379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E26C081-1432-4B81-9025-54E164B15980}"/>
              </a:ext>
            </a:extLst>
          </p:cNvPr>
          <p:cNvSpPr>
            <a:spLocks noGrp="1"/>
          </p:cNvSpPr>
          <p:nvPr>
            <p:ph type="title"/>
          </p:nvPr>
        </p:nvSpPr>
        <p:spPr/>
        <p:txBody>
          <a:bodyPr>
            <a:normAutofit/>
          </a:bodyPr>
          <a:lstStyle/>
          <a:p>
            <a:pPr algn="ctr"/>
            <a:r>
              <a:rPr lang="es-PA" sz="4000" dirty="0">
                <a:latin typeface="Times New Roman" panose="02020603050405020304" pitchFamily="18" charset="0"/>
                <a:cs typeface="Times New Roman" panose="02020603050405020304" pitchFamily="18" charset="0"/>
              </a:rPr>
              <a:t>COMO SE CLASIFICAN LOS ESTUDIANES SEGÚN LA BRECHA DIGITAL </a:t>
            </a:r>
          </a:p>
        </p:txBody>
      </p:sp>
      <p:sp>
        <p:nvSpPr>
          <p:cNvPr id="5" name="Marcador de texto 4">
            <a:extLst>
              <a:ext uri="{FF2B5EF4-FFF2-40B4-BE49-F238E27FC236}">
                <a16:creationId xmlns:a16="http://schemas.microsoft.com/office/drawing/2014/main" id="{F475F37D-F74E-4BDB-AC9D-F99F7AD95718}"/>
              </a:ext>
            </a:extLst>
          </p:cNvPr>
          <p:cNvSpPr>
            <a:spLocks noGrp="1"/>
          </p:cNvSpPr>
          <p:nvPr>
            <p:ph type="body" idx="1"/>
          </p:nvPr>
        </p:nvSpPr>
        <p:spPr>
          <a:xfrm>
            <a:off x="862014" y="1681163"/>
            <a:ext cx="5157787" cy="823912"/>
          </a:xfrm>
        </p:spPr>
        <p:txBody>
          <a:bodyPr/>
          <a:lstStyle/>
          <a:p>
            <a:r>
              <a:rPr lang="es-PA" sz="2800" dirty="0">
                <a:latin typeface="Times New Roman" panose="02020603050405020304" pitchFamily="18" charset="0"/>
                <a:cs typeface="Times New Roman" panose="02020603050405020304" pitchFamily="18" charset="0"/>
              </a:rPr>
              <a:t>Nativos Digitales </a:t>
            </a:r>
          </a:p>
          <a:p>
            <a:endParaRPr lang="es-PA" dirty="0"/>
          </a:p>
        </p:txBody>
      </p:sp>
      <p:pic>
        <p:nvPicPr>
          <p:cNvPr id="2" name="Imagen 1">
            <a:extLst>
              <a:ext uri="{FF2B5EF4-FFF2-40B4-BE49-F238E27FC236}">
                <a16:creationId xmlns:a16="http://schemas.microsoft.com/office/drawing/2014/main" id="{01E67732-D6B1-4E4E-A931-58132A916E09}"/>
              </a:ext>
            </a:extLst>
          </p:cNvPr>
          <p:cNvPicPr>
            <a:picLocks noChangeAspect="1"/>
          </p:cNvPicPr>
          <p:nvPr/>
        </p:nvPicPr>
        <p:blipFill>
          <a:blip r:embed="rId2"/>
          <a:stretch>
            <a:fillRect/>
          </a:stretch>
        </p:blipFill>
        <p:spPr>
          <a:xfrm>
            <a:off x="1831499" y="3550400"/>
            <a:ext cx="4981325" cy="3307600"/>
          </a:xfrm>
          <a:prstGeom prst="rect">
            <a:avLst/>
          </a:prstGeom>
        </p:spPr>
      </p:pic>
      <p:sp>
        <p:nvSpPr>
          <p:cNvPr id="6" name="Marcador de contenido 5">
            <a:extLst>
              <a:ext uri="{FF2B5EF4-FFF2-40B4-BE49-F238E27FC236}">
                <a16:creationId xmlns:a16="http://schemas.microsoft.com/office/drawing/2014/main" id="{DE7139CF-BA9A-4E0D-958F-B44A86323559}"/>
              </a:ext>
            </a:extLst>
          </p:cNvPr>
          <p:cNvSpPr>
            <a:spLocks noGrp="1"/>
          </p:cNvSpPr>
          <p:nvPr>
            <p:ph sz="half" idx="2"/>
          </p:nvPr>
        </p:nvSpPr>
        <p:spPr>
          <a:xfrm>
            <a:off x="525421" y="1958039"/>
            <a:ext cx="5183187" cy="3939179"/>
          </a:xfrm>
        </p:spPr>
        <p:txBody>
          <a:bodyPr>
            <a:normAutofit fontScale="70000" lnSpcReduction="20000"/>
          </a:bodyPr>
          <a:lstStyle/>
          <a:p>
            <a:pPr marL="0" indent="0" algn="just">
              <a:lnSpc>
                <a:spcPct val="120000"/>
              </a:lnSpc>
              <a:buNone/>
            </a:pPr>
            <a:r>
              <a:rPr lang="es-PA" dirty="0">
                <a:latin typeface="Times New Roman" panose="02020603050405020304" pitchFamily="18" charset="0"/>
                <a:cs typeface="Times New Roman" panose="02020603050405020304" pitchFamily="18" charset="0"/>
              </a:rPr>
              <a:t>Son individuo cuyo nacimiento se produjo cuando las tecnologías digitales ya se encontraban presentes en la vida cotidiana. Personas nacidas desde finales de la década de 1970 o comienzos de la década de 1980.</a:t>
            </a:r>
          </a:p>
          <a:p>
            <a:pPr marL="0" indent="0" algn="just">
              <a:lnSpc>
                <a:spcPct val="120000"/>
              </a:lnSpc>
              <a:buNone/>
            </a:pPr>
            <a:r>
              <a:rPr lang="es-PA" dirty="0">
                <a:latin typeface="Times New Roman" panose="02020603050405020304" pitchFamily="18" charset="0"/>
                <a:cs typeface="Times New Roman" panose="02020603050405020304" pitchFamily="18" charset="0"/>
              </a:rPr>
              <a:t>Rodeado de recursos digitales. Por eso aprende a utilizar dispositivos de este tipo de forma intuitiva y natural, ya que forman parte de su realidad desde el inicio de su propia vida.</a:t>
            </a:r>
          </a:p>
        </p:txBody>
      </p:sp>
      <p:sp>
        <p:nvSpPr>
          <p:cNvPr id="7" name="Marcador de texto 6">
            <a:extLst>
              <a:ext uri="{FF2B5EF4-FFF2-40B4-BE49-F238E27FC236}">
                <a16:creationId xmlns:a16="http://schemas.microsoft.com/office/drawing/2014/main" id="{2A49BEFF-A3EC-45DD-BFD9-FFA9400CEC9B}"/>
              </a:ext>
            </a:extLst>
          </p:cNvPr>
          <p:cNvSpPr>
            <a:spLocks noGrp="1"/>
          </p:cNvSpPr>
          <p:nvPr>
            <p:ph type="body" sz="quarter" idx="3"/>
          </p:nvPr>
        </p:nvSpPr>
        <p:spPr>
          <a:xfrm>
            <a:off x="6263616" y="1681163"/>
            <a:ext cx="5183188" cy="823912"/>
          </a:xfrm>
        </p:spPr>
        <p:txBody>
          <a:bodyPr/>
          <a:lstStyle/>
          <a:p>
            <a:r>
              <a:rPr lang="es-PA" sz="2800" dirty="0">
                <a:latin typeface="Times New Roman" panose="02020603050405020304" pitchFamily="18" charset="0"/>
                <a:cs typeface="Times New Roman" panose="02020603050405020304" pitchFamily="18" charset="0"/>
              </a:rPr>
              <a:t>Inmigrantes Digitales</a:t>
            </a:r>
          </a:p>
          <a:p>
            <a:endParaRPr lang="es-PA" dirty="0"/>
          </a:p>
        </p:txBody>
      </p:sp>
      <p:pic>
        <p:nvPicPr>
          <p:cNvPr id="3" name="Imagen 2">
            <a:extLst>
              <a:ext uri="{FF2B5EF4-FFF2-40B4-BE49-F238E27FC236}">
                <a16:creationId xmlns:a16="http://schemas.microsoft.com/office/drawing/2014/main" id="{E9DD78E6-1D86-4053-829B-708C51908728}"/>
              </a:ext>
            </a:extLst>
          </p:cNvPr>
          <p:cNvPicPr>
            <a:picLocks noChangeAspect="1"/>
          </p:cNvPicPr>
          <p:nvPr/>
        </p:nvPicPr>
        <p:blipFill>
          <a:blip r:embed="rId3"/>
          <a:stretch>
            <a:fillRect/>
          </a:stretch>
        </p:blipFill>
        <p:spPr>
          <a:xfrm>
            <a:off x="7014686" y="4974579"/>
            <a:ext cx="3511040" cy="1974960"/>
          </a:xfrm>
          <a:prstGeom prst="rect">
            <a:avLst/>
          </a:prstGeom>
        </p:spPr>
      </p:pic>
      <p:sp>
        <p:nvSpPr>
          <p:cNvPr id="8" name="Marcador de contenido 7">
            <a:extLst>
              <a:ext uri="{FF2B5EF4-FFF2-40B4-BE49-F238E27FC236}">
                <a16:creationId xmlns:a16="http://schemas.microsoft.com/office/drawing/2014/main" id="{D17A3ABF-ADF9-4DCD-8274-C4824F31440E}"/>
              </a:ext>
            </a:extLst>
          </p:cNvPr>
          <p:cNvSpPr>
            <a:spLocks noGrp="1"/>
          </p:cNvSpPr>
          <p:nvPr>
            <p:ph sz="quarter" idx="4"/>
          </p:nvPr>
        </p:nvSpPr>
        <p:spPr>
          <a:xfrm>
            <a:off x="6172200" y="1958039"/>
            <a:ext cx="5370443" cy="3016540"/>
          </a:xfrm>
        </p:spPr>
        <p:txBody>
          <a:bodyPr>
            <a:normAutofit fontScale="70000" lnSpcReduction="20000"/>
          </a:bodyPr>
          <a:lstStyle/>
          <a:p>
            <a:pPr marL="0" indent="0" algn="just">
              <a:lnSpc>
                <a:spcPct val="120000"/>
              </a:lnSpc>
              <a:buNone/>
            </a:pPr>
            <a:r>
              <a:rPr lang="es-PA" dirty="0">
                <a:latin typeface="Times New Roman" panose="02020603050405020304" pitchFamily="18" charset="0"/>
                <a:cs typeface="Times New Roman" panose="02020603050405020304" pitchFamily="18" charset="0"/>
              </a:rPr>
              <a:t>Son personas nacidas antes del comienzo de la era digital, tienen que entrenarse para el uso de estas herramientas y deben acostumbrarse a las mismas.</a:t>
            </a:r>
          </a:p>
          <a:p>
            <a:pPr marL="0" indent="0" algn="just">
              <a:lnSpc>
                <a:spcPct val="120000"/>
              </a:lnSpc>
              <a:buNone/>
            </a:pPr>
            <a:r>
              <a:rPr lang="es-PA" dirty="0">
                <a:latin typeface="Times New Roman" panose="02020603050405020304" pitchFamily="18" charset="0"/>
                <a:cs typeface="Times New Roman" panose="02020603050405020304" pitchFamily="18" charset="0"/>
              </a:rPr>
              <a:t>Esto se debe a que quien nació en los años ’50 o ’60, no conoció en su infancia, adolescencia ni juventud muchos productos y servicios que hoy son casi indispensables, como Internet o la telefonía celular. Por eso tuvieron que adaptarse a un “nuevo mundo”.</a:t>
            </a:r>
          </a:p>
        </p:txBody>
      </p:sp>
    </p:spTree>
    <p:extLst>
      <p:ext uri="{BB962C8B-B14F-4D97-AF65-F5344CB8AC3E}">
        <p14:creationId xmlns:p14="http://schemas.microsoft.com/office/powerpoint/2010/main" val="419583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4B9BB4-E7E3-4196-A69E-5F03597C2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3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675107"/>
            <a:ext cx="4415290" cy="5493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5345B51-E204-410A-83BA-7A992946F1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922776"/>
            <a:ext cx="2139190" cy="2373963"/>
            <a:chOff x="723679" y="3922776"/>
            <a:chExt cx="2139190" cy="2373963"/>
          </a:xfrm>
        </p:grpSpPr>
        <p:sp>
          <p:nvSpPr>
            <p:cNvPr id="16" name="Rectangle 66">
              <a:extLst>
                <a:ext uri="{FF2B5EF4-FFF2-40B4-BE49-F238E27FC236}">
                  <a16:creationId xmlns:a16="http://schemas.microsoft.com/office/drawing/2014/main" id="{E7227788-3273-4D0F-8030-2D4A4DD29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6976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A9272E6-2550-43AD-8704-E196E3A3E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2765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37FA1F6-B8CA-44F2-A02C-50EF82CD1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8554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8A0B297-F151-4369-BE22-45BB9B897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5399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23D6A3-179E-4D42-A6E3-5D6809D0E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91188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F2EA211F-A2C1-40F6-BD98-1294BE93A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357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8A650D87-2BAB-460D-95DA-7D22C92DC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395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356CB2F-BAED-4BCB-8D39-DDF16A4D4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9300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F7B15AD1-B933-4069-AB55-2695DEDF5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92407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2">
              <a:extLst>
                <a:ext uri="{FF2B5EF4-FFF2-40B4-BE49-F238E27FC236}">
                  <a16:creationId xmlns:a16="http://schemas.microsoft.com/office/drawing/2014/main" id="{A2706DC2-8E0F-4265-8D47-D0F905A43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608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23467677-933B-48E0-A310-B625A8A0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2079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B7102C75-FBC7-48AC-85BC-B1C1AAF7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9150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B6210E47-F948-4EE1-986E-9AFC97372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389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776E1AFC-6D37-4075-8DA2-ED908EF0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2998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6106007E-F9DB-47E4-BAED-107999F1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834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0DC9B1C-C0CF-4D25-BD5F-7265093E4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280DB2AA-36D1-49F9-9A32-B7A7F5ADD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5CB222C6-5C3F-4D4D-BA2C-606E58A5B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ED7BB998-CCFC-46F3-BAB3-711FA743E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4FB04D3-F2B1-4AA1-B319-38BC1AF21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DF1E591D-B67F-42A6-8BFF-F28DA4EF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2E67F83-B3F0-4D08-A54E-B5EEA9456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50F124DD-21BF-4928-BABE-6149AA43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F5F04C59-93B4-432B-A2AF-576790D9B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819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D18E97EA-58A9-4569-9C71-CFBBA80A0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322D4565-8B72-4045-9EC3-A52C835FF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F949796-77A0-47E0-9ADC-7B928FE42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55EB0457-BE6E-4CD0-8C6D-F84E620086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83979EE6-296D-4BD5-8365-3D7851CF4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0768B11-48BC-4D7D-90D8-89DBA255B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5DC53737-24C2-452C-B22B-C6F944D8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5FFEDFD6-9475-4B1D-BC0C-0DD63A630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D525C365-A68F-4494-B72F-49E0A2A76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C1C658E7-B7ED-49DC-8E4C-F6545FA28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70CB6084-E60F-43E2-9656-BA8A9180B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2EA7AF30-5E5E-409B-A9D4-61351B21E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EC835CB2-B995-4ED5-9AA3-D63069BAA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D9DB25F2-4535-4B18-A02F-00CB0BC64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2B3B0457-7E85-4AA1-9781-E66497BCD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F1DCCCCE-4F6A-4E60-9F2D-DBAE8DC15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7487D6D1-3AC6-4648-85C1-2870032FA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4D5E41A8-E01A-4D67-B5E5-3A6A1778331D}"/>
              </a:ext>
            </a:extLst>
          </p:cNvPr>
          <p:cNvSpPr>
            <a:spLocks noGrp="1"/>
          </p:cNvSpPr>
          <p:nvPr>
            <p:ph type="title"/>
          </p:nvPr>
        </p:nvSpPr>
        <p:spPr>
          <a:xfrm>
            <a:off x="1198008" y="716402"/>
            <a:ext cx="3905725" cy="4256011"/>
          </a:xfrm>
        </p:spPr>
        <p:txBody>
          <a:bodyPr vert="horz" lIns="91440" tIns="45720" rIns="91440" bIns="45720" rtlCol="0" anchor="b">
            <a:normAutofit/>
          </a:bodyPr>
          <a:lstStyle/>
          <a:p>
            <a:r>
              <a:rPr lang="en-US" sz="4100" kern="1200" dirty="0">
                <a:solidFill>
                  <a:srgbClr val="FFFFFF"/>
                </a:solidFill>
                <a:latin typeface="+mj-lt"/>
                <a:ea typeface="+mj-ea"/>
                <a:cs typeface="+mj-cs"/>
              </a:rPr>
              <a:t>Diferencias entre Nativos Digitales e Inmigrantes Digitales</a:t>
            </a:r>
          </a:p>
        </p:txBody>
      </p:sp>
      <p:sp>
        <p:nvSpPr>
          <p:cNvPr id="58" name="Rectangle 57">
            <a:extLst>
              <a:ext uri="{FF2B5EF4-FFF2-40B4-BE49-F238E27FC236}">
                <a16:creationId xmlns:a16="http://schemas.microsoft.com/office/drawing/2014/main" id="{CE05F159-EFC7-4F44-AD2E-8FBA4B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0725" y="675106"/>
            <a:ext cx="5804685" cy="5495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EE443E7-8458-4CAF-9F14-CDA81A776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68912" y="44817"/>
            <a:ext cx="233303" cy="772404"/>
            <a:chOff x="11868912" y="44817"/>
            <a:chExt cx="233303" cy="772404"/>
          </a:xfrm>
        </p:grpSpPr>
        <p:sp>
          <p:nvSpPr>
            <p:cNvPr id="61" name="Rectangle 64">
              <a:extLst>
                <a:ext uri="{FF2B5EF4-FFF2-40B4-BE49-F238E27FC236}">
                  <a16:creationId xmlns:a16="http://schemas.microsoft.com/office/drawing/2014/main" id="{9E78138B-BC06-4ADE-824E-ACE237301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39099" y="46121"/>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DB7D02AB-5786-4E26-A21A-FF5088225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609" y="4612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63455265-C0C7-4EE2-810B-4B8B2041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75669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559E681C-298C-4DEC-995D-6E439CF07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75669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D893955-1F7B-4B00-913C-E7FBC8137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614576"/>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40E6A2A0-A4DE-4E6B-97FE-506583069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614576"/>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87D2467D-D3A5-42F7-BF1E-B8000F127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47246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4E5213CB-F86D-461D-B46F-0D90E4347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47246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90C8CB2C-F1D0-4CCD-BBFA-61D8F3FF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3303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BDEB08AC-216C-4752-AF15-88C2BAC92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3303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BE0F265A-6753-4419-9160-00E5A10B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188234"/>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AF769DEB-D51D-4938-A521-8036A972B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188234"/>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a 4">
            <a:extLst>
              <a:ext uri="{FF2B5EF4-FFF2-40B4-BE49-F238E27FC236}">
                <a16:creationId xmlns:a16="http://schemas.microsoft.com/office/drawing/2014/main" id="{97EAEAC0-2AFB-4973-9513-3F0527E44546}"/>
              </a:ext>
            </a:extLst>
          </p:cNvPr>
          <p:cNvGraphicFramePr>
            <a:graphicFrameLocks noGrp="1"/>
          </p:cNvGraphicFramePr>
          <p:nvPr>
            <p:ph idx="1"/>
            <p:extLst>
              <p:ext uri="{D42A27DB-BD31-4B8C-83A1-F6EECF244321}">
                <p14:modId xmlns:p14="http://schemas.microsoft.com/office/powerpoint/2010/main" val="3907373541"/>
              </p:ext>
            </p:extLst>
          </p:nvPr>
        </p:nvGraphicFramePr>
        <p:xfrm>
          <a:off x="5942484" y="755386"/>
          <a:ext cx="5525837" cy="5574944"/>
        </p:xfrm>
        <a:graphic>
          <a:graphicData uri="http://schemas.openxmlformats.org/drawingml/2006/table">
            <a:tbl>
              <a:tblPr firstRow="1" bandRow="1">
                <a:noFill/>
                <a:tableStyleId>{5C22544A-7EE6-4342-B048-85BDC9FD1C3A}</a:tableStyleId>
              </a:tblPr>
              <a:tblGrid>
                <a:gridCol w="5525837">
                  <a:extLst>
                    <a:ext uri="{9D8B030D-6E8A-4147-A177-3AD203B41FA5}">
                      <a16:colId xmlns:a16="http://schemas.microsoft.com/office/drawing/2014/main" val="1270771134"/>
                    </a:ext>
                  </a:extLst>
                </a:gridCol>
              </a:tblGrid>
              <a:tr h="601692">
                <a:tc>
                  <a:txBody>
                    <a:bodyPr/>
                    <a:lstStyle/>
                    <a:p>
                      <a:pPr algn="ctr"/>
                      <a:r>
                        <a:rPr lang="es-PA" sz="2400" b="1" dirty="0">
                          <a:solidFill>
                            <a:schemeClr val="tx1">
                              <a:lumMod val="75000"/>
                              <a:lumOff val="25000"/>
                            </a:schemeClr>
                          </a:solidFill>
                          <a:latin typeface="Times New Roman" panose="02020603050405020304" pitchFamily="18" charset="0"/>
                          <a:cs typeface="Times New Roman" panose="02020603050405020304" pitchFamily="18" charset="0"/>
                        </a:rPr>
                        <a:t>Principales diferencias </a:t>
                      </a:r>
                    </a:p>
                  </a:txBody>
                  <a:tcPr marL="200489" marR="100245" marT="100245" marB="100245">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530642637"/>
                  </a:ext>
                </a:extLst>
              </a:tr>
              <a:tr h="601692">
                <a:tc>
                  <a:txBody>
                    <a:bodyPr/>
                    <a:lstStyle/>
                    <a:p>
                      <a:r>
                        <a:rPr lang="es-PA" sz="1800">
                          <a:solidFill>
                            <a:schemeClr val="tx1">
                              <a:lumMod val="75000"/>
                              <a:lumOff val="25000"/>
                            </a:schemeClr>
                          </a:solidFill>
                          <a:latin typeface="Times New Roman" panose="02020603050405020304" pitchFamily="18" charset="0"/>
                          <a:cs typeface="Times New Roman" panose="02020603050405020304" pitchFamily="18" charset="0"/>
                        </a:rPr>
                        <a:t> Quieren recibir la información de forma ágil e inmediata</a:t>
                      </a:r>
                    </a:p>
                  </a:txBody>
                  <a:tcPr marL="200489" marR="100245" marT="100245" marB="10024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119695828"/>
                  </a:ext>
                </a:extLst>
              </a:tr>
              <a:tr h="601692">
                <a:tc>
                  <a:txBody>
                    <a:bodyPr/>
                    <a:lstStyle/>
                    <a:p>
                      <a:r>
                        <a:rPr lang="es-PA" sz="1800">
                          <a:solidFill>
                            <a:schemeClr val="tx1">
                              <a:lumMod val="75000"/>
                              <a:lumOff val="25000"/>
                            </a:schemeClr>
                          </a:solidFill>
                          <a:latin typeface="Times New Roman" panose="02020603050405020304" pitchFamily="18" charset="0"/>
                          <a:cs typeface="Times New Roman" panose="02020603050405020304" pitchFamily="18" charset="0"/>
                        </a:rPr>
                        <a:t> Se sienten atraídos por multitareas y procesos paralelos</a:t>
                      </a:r>
                    </a:p>
                  </a:txBody>
                  <a:tcPr marL="200489" marR="100245" marT="100245" marB="10024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694390300"/>
                  </a:ext>
                </a:extLst>
              </a:tr>
              <a:tr h="601692">
                <a:tc>
                  <a:txBody>
                    <a:bodyPr/>
                    <a:lstStyle/>
                    <a:p>
                      <a:r>
                        <a:rPr lang="es-PA" sz="1800" dirty="0">
                          <a:solidFill>
                            <a:schemeClr val="tx1">
                              <a:lumMod val="75000"/>
                              <a:lumOff val="25000"/>
                            </a:schemeClr>
                          </a:solidFill>
                          <a:latin typeface="Times New Roman" panose="02020603050405020304" pitchFamily="18" charset="0"/>
                          <a:cs typeface="Times New Roman" panose="02020603050405020304" pitchFamily="18" charset="0"/>
                        </a:rPr>
                        <a:t>Preﬁeren los gráﬁcos a los textos</a:t>
                      </a:r>
                    </a:p>
                  </a:txBody>
                  <a:tcPr marL="200489" marR="100245" marT="100245" marB="10024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267244091"/>
                  </a:ext>
                </a:extLst>
              </a:tr>
              <a:tr h="601692">
                <a:tc>
                  <a:txBody>
                    <a:bodyPr/>
                    <a:lstStyle/>
                    <a:p>
                      <a:r>
                        <a:rPr lang="es-PA" sz="1800">
                          <a:solidFill>
                            <a:schemeClr val="tx1">
                              <a:lumMod val="75000"/>
                              <a:lumOff val="25000"/>
                            </a:schemeClr>
                          </a:solidFill>
                          <a:latin typeface="Times New Roman" panose="02020603050405020304" pitchFamily="18" charset="0"/>
                          <a:cs typeface="Times New Roman" panose="02020603050405020304" pitchFamily="18" charset="0"/>
                        </a:rPr>
                        <a:t>Se inclinan por los accesos al azar (desde hipertextos</a:t>
                      </a:r>
                    </a:p>
                  </a:txBody>
                  <a:tcPr marL="200489" marR="100245" marT="100245" marB="10024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802020347"/>
                  </a:ext>
                </a:extLst>
              </a:tr>
              <a:tr h="601692">
                <a:tc>
                  <a:txBody>
                    <a:bodyPr/>
                    <a:lstStyle/>
                    <a:p>
                      <a:r>
                        <a:rPr lang="es-PA" sz="1800">
                          <a:solidFill>
                            <a:schemeClr val="tx1">
                              <a:lumMod val="75000"/>
                              <a:lumOff val="25000"/>
                            </a:schemeClr>
                          </a:solidFill>
                          <a:latin typeface="Times New Roman" panose="02020603050405020304" pitchFamily="18" charset="0"/>
                          <a:cs typeface="Times New Roman" panose="02020603050405020304" pitchFamily="18" charset="0"/>
                        </a:rPr>
                        <a:t> Funcionan mejor y rinden más cuando trabajan en Red</a:t>
                      </a:r>
                    </a:p>
                  </a:txBody>
                  <a:tcPr marL="200489" marR="100245" marT="100245" marB="10024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330541404"/>
                  </a:ext>
                </a:extLst>
              </a:tr>
              <a:tr h="908677">
                <a:tc>
                  <a:txBody>
                    <a:bodyPr/>
                    <a:lstStyle/>
                    <a:p>
                      <a:r>
                        <a:rPr lang="es-PA" sz="1800">
                          <a:solidFill>
                            <a:schemeClr val="tx1">
                              <a:lumMod val="75000"/>
                              <a:lumOff val="25000"/>
                            </a:schemeClr>
                          </a:solidFill>
                          <a:latin typeface="Times New Roman" panose="02020603050405020304" pitchFamily="18" charset="0"/>
                          <a:cs typeface="Times New Roman" panose="02020603050405020304" pitchFamily="18" charset="0"/>
                        </a:rPr>
                        <a:t> Tienen la conciencia de que van progresando, lo cual les reporta    satisfacción y recompensa inmediatas</a:t>
                      </a:r>
                    </a:p>
                  </a:txBody>
                  <a:tcPr marL="200489" marR="100245" marT="100245" marB="10024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4068911431"/>
                  </a:ext>
                </a:extLst>
              </a:tr>
              <a:tr h="908677">
                <a:tc>
                  <a:txBody>
                    <a:bodyPr/>
                    <a:lstStyle/>
                    <a:p>
                      <a:r>
                        <a:rPr lang="es-PA" sz="1800" dirty="0">
                          <a:solidFill>
                            <a:schemeClr val="tx1">
                              <a:lumMod val="75000"/>
                              <a:lumOff val="25000"/>
                            </a:schemeClr>
                          </a:solidFill>
                          <a:latin typeface="Times New Roman" panose="02020603050405020304" pitchFamily="18" charset="0"/>
                          <a:cs typeface="Times New Roman" panose="02020603050405020304" pitchFamily="18" charset="0"/>
                        </a:rPr>
                        <a:t> Preﬁeren instruirse de forma lúdica a embarcarse en el rigor    del trabajo tradicional</a:t>
                      </a:r>
                    </a:p>
                  </a:txBody>
                  <a:tcPr marL="200489" marR="100245" marT="100245" marB="10024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444613132"/>
                  </a:ext>
                </a:extLst>
              </a:tr>
            </a:tbl>
          </a:graphicData>
        </a:graphic>
      </p:graphicFrame>
    </p:spTree>
    <p:extLst>
      <p:ext uri="{BB962C8B-B14F-4D97-AF65-F5344CB8AC3E}">
        <p14:creationId xmlns:p14="http://schemas.microsoft.com/office/powerpoint/2010/main" val="112655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F5D62B-AA15-4103-9109-BDF76058D26A}"/>
              </a:ext>
            </a:extLst>
          </p:cNvPr>
          <p:cNvSpPr>
            <a:spLocks noGrp="1"/>
          </p:cNvSpPr>
          <p:nvPr>
            <p:ph type="title"/>
          </p:nvPr>
        </p:nvSpPr>
        <p:spPr>
          <a:xfrm>
            <a:off x="1166649" y="721805"/>
            <a:ext cx="10258732" cy="2147520"/>
          </a:xfrm>
        </p:spPr>
        <p:txBody>
          <a:bodyPr anchor="b">
            <a:normAutofit/>
          </a:bodyPr>
          <a:lstStyle/>
          <a:p>
            <a:r>
              <a:rPr lang="es-PA" sz="6000" b="1" dirty="0">
                <a:latin typeface="Times New Roman" panose="02020603050405020304" pitchFamily="18" charset="0"/>
                <a:cs typeface="Times New Roman" panose="02020603050405020304" pitchFamily="18" charset="0"/>
              </a:rPr>
              <a:t> Metodología de enseñanza </a:t>
            </a:r>
          </a:p>
        </p:txBody>
      </p:sp>
      <p:grpSp>
        <p:nvGrpSpPr>
          <p:cNvPr id="14"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784A3BD-7B0D-498C-8B82-5B1219078C7A}"/>
              </a:ext>
            </a:extLst>
          </p:cNvPr>
          <p:cNvSpPr>
            <a:spLocks noGrp="1"/>
          </p:cNvSpPr>
          <p:nvPr>
            <p:ph idx="1"/>
          </p:nvPr>
        </p:nvSpPr>
        <p:spPr>
          <a:xfrm>
            <a:off x="863856" y="3233984"/>
            <a:ext cx="10561525" cy="3217845"/>
          </a:xfrm>
        </p:spPr>
        <p:txBody>
          <a:bodyPr anchor="ctr">
            <a:normAutofit lnSpcReduction="10000"/>
          </a:bodyPr>
          <a:lstStyle/>
          <a:p>
            <a:pPr marL="0" indent="0" algn="just">
              <a:lnSpc>
                <a:spcPct val="150000"/>
              </a:lnSpc>
              <a:buNone/>
            </a:pPr>
            <a:r>
              <a:rPr lang="es-PA" sz="2400" dirty="0">
                <a:latin typeface="Times New Roman" panose="02020603050405020304" pitchFamily="18" charset="0"/>
                <a:cs typeface="Times New Roman" panose="02020603050405020304" pitchFamily="18" charset="0"/>
              </a:rPr>
              <a:t>Los profesores del Siglo XXI han de aprender a comunicarse con sus estudiantes a través de una lengua y de un estilo común. Ello no signiﬁca cambiar el signiﬁcado de lo importante, de lo trascendente, ni tampoco implica ﬁjar otras habilidades distintas. Muy al contrario, signiﬁca, por ejemplo, abandonar el “paso a paso” por el “ir más rápido”; implica profundizar más, pero siempre en paralelo, implica acceder desde y bajo el azar, etc.</a:t>
            </a:r>
          </a:p>
        </p:txBody>
      </p:sp>
    </p:spTree>
    <p:extLst>
      <p:ext uri="{BB962C8B-B14F-4D97-AF65-F5344CB8AC3E}">
        <p14:creationId xmlns:p14="http://schemas.microsoft.com/office/powerpoint/2010/main" val="390252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383E319-FDAC-4B97-9AB1-320D0CD7E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5CC4E8DE-C096-4BA6-B45F-447A5AC9DB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1276" y="-2665477"/>
            <a:ext cx="5486400" cy="12188952"/>
          </a:xfrm>
          <a:prstGeom prst="rect">
            <a:avLst/>
          </a:prstGeom>
        </p:spPr>
      </p:pic>
      <p:sp>
        <p:nvSpPr>
          <p:cNvPr id="2" name="Título 1">
            <a:extLst>
              <a:ext uri="{FF2B5EF4-FFF2-40B4-BE49-F238E27FC236}">
                <a16:creationId xmlns:a16="http://schemas.microsoft.com/office/drawing/2014/main" id="{907FB814-18EA-4335-9DAE-F846E4E21B7E}"/>
              </a:ext>
            </a:extLst>
          </p:cNvPr>
          <p:cNvSpPr>
            <a:spLocks noGrp="1"/>
          </p:cNvSpPr>
          <p:nvPr>
            <p:ph type="title"/>
          </p:nvPr>
        </p:nvSpPr>
        <p:spPr>
          <a:xfrm>
            <a:off x="1463040" y="685797"/>
            <a:ext cx="8788527" cy="2263779"/>
          </a:xfrm>
        </p:spPr>
        <p:txBody>
          <a:bodyPr anchor="t">
            <a:normAutofit/>
          </a:bodyPr>
          <a:lstStyle/>
          <a:p>
            <a:r>
              <a:rPr lang="es-PA" sz="5000" b="1">
                <a:latin typeface="Times New Roman" panose="02020603050405020304" pitchFamily="18" charset="0"/>
                <a:cs typeface="Times New Roman" panose="02020603050405020304" pitchFamily="18" charset="0"/>
              </a:rPr>
              <a:t> Contenidos</a:t>
            </a:r>
          </a:p>
        </p:txBody>
      </p:sp>
      <p:sp>
        <p:nvSpPr>
          <p:cNvPr id="12" name="Rectangle 11">
            <a:extLst>
              <a:ext uri="{FF2B5EF4-FFF2-40B4-BE49-F238E27FC236}">
                <a16:creationId xmlns:a16="http://schemas.microsoft.com/office/drawing/2014/main" id="{8B7C2F99-E987-4AAF-AF12-6FBCA895C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E66B00F-8BC1-46CF-801F-B0F5F59AE6DA}"/>
              </a:ext>
            </a:extLst>
          </p:cNvPr>
          <p:cNvSpPr>
            <a:spLocks noGrp="1"/>
          </p:cNvSpPr>
          <p:nvPr>
            <p:ph idx="1"/>
          </p:nvPr>
        </p:nvSpPr>
        <p:spPr>
          <a:xfrm>
            <a:off x="1463040" y="1645920"/>
            <a:ext cx="9682038" cy="4234425"/>
          </a:xfrm>
        </p:spPr>
        <p:txBody>
          <a:bodyPr>
            <a:normAutofit fontScale="92500" lnSpcReduction="20000"/>
          </a:bodyPr>
          <a:lstStyle/>
          <a:p>
            <a:pPr marL="0" indent="0" algn="just">
              <a:lnSpc>
                <a:spcPct val="150000"/>
              </a:lnSpc>
              <a:buNone/>
            </a:pPr>
            <a:r>
              <a:rPr lang="es-PA" sz="2400" dirty="0">
                <a:latin typeface="Times New Roman" panose="02020603050405020304" pitchFamily="18" charset="0"/>
                <a:cs typeface="Times New Roman" panose="02020603050405020304" pitchFamily="18" charset="0"/>
              </a:rPr>
              <a:t>Contemplamos dos tipos de contenidos: los llamados de “herencia” y los llamados de “futuro”. </a:t>
            </a:r>
          </a:p>
          <a:p>
            <a:pPr algn="just">
              <a:lnSpc>
                <a:spcPct val="150000"/>
              </a:lnSpc>
            </a:pPr>
            <a:r>
              <a:rPr lang="es-PA" sz="2400" dirty="0">
                <a:latin typeface="Times New Roman" panose="02020603050405020304" pitchFamily="18" charset="0"/>
                <a:cs typeface="Times New Roman" panose="02020603050405020304" pitchFamily="18" charset="0"/>
              </a:rPr>
              <a:t>En </a:t>
            </a:r>
            <a:r>
              <a:rPr lang="es-PA" sz="2400" b="1" dirty="0">
                <a:latin typeface="Times New Roman" panose="02020603050405020304" pitchFamily="18" charset="0"/>
                <a:cs typeface="Times New Roman" panose="02020603050405020304" pitchFamily="18" charset="0"/>
              </a:rPr>
              <a:t>el contenido de herencia: </a:t>
            </a:r>
            <a:r>
              <a:rPr lang="es-PA" sz="2400" dirty="0">
                <a:latin typeface="Times New Roman" panose="02020603050405020304" pitchFamily="18" charset="0"/>
                <a:cs typeface="Times New Roman" panose="02020603050405020304" pitchFamily="18" charset="0"/>
              </a:rPr>
              <a:t>incluye la lectura, escritura, matemáticas, pensamiento lógico…, enfocados desde la modernidad. Si pensamos en algunos temas, como la geometría euclidiana, por ejemplo, no tienen por qué tratarse con la misma amplitud y profundidad de antes. </a:t>
            </a:r>
          </a:p>
          <a:p>
            <a:pPr algn="just">
              <a:lnSpc>
                <a:spcPct val="150000"/>
              </a:lnSpc>
            </a:pPr>
            <a:r>
              <a:rPr lang="es-PA" sz="2400" dirty="0">
                <a:latin typeface="Times New Roman" panose="02020603050405020304" pitchFamily="18" charset="0"/>
                <a:cs typeface="Times New Roman" panose="02020603050405020304" pitchFamily="18" charset="0"/>
              </a:rPr>
              <a:t>En </a:t>
            </a:r>
            <a:r>
              <a:rPr lang="es-PA" sz="2400" b="1" dirty="0">
                <a:latin typeface="Times New Roman" panose="02020603050405020304" pitchFamily="18" charset="0"/>
                <a:cs typeface="Times New Roman" panose="02020603050405020304" pitchFamily="18" charset="0"/>
              </a:rPr>
              <a:t>el contenido de futuro </a:t>
            </a:r>
            <a:r>
              <a:rPr lang="es-PA" sz="2400" dirty="0">
                <a:latin typeface="Times New Roman" panose="02020603050405020304" pitchFamily="18" charset="0"/>
                <a:cs typeface="Times New Roman" panose="02020603050405020304" pitchFamily="18" charset="0"/>
              </a:rPr>
              <a:t>se incluye lo digital y lo tecnológico: software, hardware, robótica, nano-tecnología, genomas, etc., sin olvidar la ética, política, sociología, idiomas, etc. </a:t>
            </a:r>
          </a:p>
        </p:txBody>
      </p:sp>
      <p:sp>
        <p:nvSpPr>
          <p:cNvPr id="14" name="Rectangle 13">
            <a:extLst>
              <a:ext uri="{FF2B5EF4-FFF2-40B4-BE49-F238E27FC236}">
                <a16:creationId xmlns:a16="http://schemas.microsoft.com/office/drawing/2014/main" id="{73F8F012-E53B-4F03-82D1-D6760D618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06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5E159E-93CC-4F4E-854F-A73189132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79724C-EF7F-467C-9603-F7F241F06F7D}"/>
              </a:ext>
            </a:extLst>
          </p:cNvPr>
          <p:cNvSpPr>
            <a:spLocks noGrp="1"/>
          </p:cNvSpPr>
          <p:nvPr>
            <p:ph type="title"/>
          </p:nvPr>
        </p:nvSpPr>
        <p:spPr>
          <a:xfrm>
            <a:off x="1166648" y="679927"/>
            <a:ext cx="5064470" cy="2270664"/>
          </a:xfrm>
        </p:spPr>
        <p:txBody>
          <a:bodyPr>
            <a:normAutofit/>
          </a:bodyPr>
          <a:lstStyle/>
          <a:p>
            <a:r>
              <a:rPr lang="es-PA" b="1"/>
              <a:t>¿</a:t>
            </a:r>
            <a:r>
              <a:rPr lang="es-PA" b="1">
                <a:latin typeface="Times New Roman" panose="02020603050405020304" pitchFamily="18" charset="0"/>
                <a:cs typeface="Times New Roman" panose="02020603050405020304" pitchFamily="18" charset="0"/>
              </a:rPr>
              <a:t>Realmente piensan diferente? </a:t>
            </a:r>
          </a:p>
        </p:txBody>
      </p:sp>
      <p:sp>
        <p:nvSpPr>
          <p:cNvPr id="46" name="Rectangle 4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224D79E-4C7E-4A03-BC98-C11627ED4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9" name="Rectangle 64">
              <a:extLst>
                <a:ext uri="{FF2B5EF4-FFF2-40B4-BE49-F238E27FC236}">
                  <a16:creationId xmlns:a16="http://schemas.microsoft.com/office/drawing/2014/main" id="{84226CB9-AAE1-46B6-9936-1C5F16126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8D742D28-AF83-4049-B1E5-3B8C63FC7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92B66613-362C-4881-A297-73A6D9862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C095AE55-BD70-4677-8988-688DFA3A5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3FC3E90-8A63-4152-92ED-8196DCBEB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09E194FA-170D-410B-980F-656A0C00D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6C46A6E9-2503-4458-B643-A704F1D4B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90039F9D-222F-4D8E-B502-543BEEFCF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1543C8F8-F06A-4F56-A1C8-380B309B9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6E87739D-1D42-42FA-9790-B7DF61CBF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05029ACE-6799-4197-873B-B5F61B965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D9A3E88D-C7C3-4426-8069-D642CD117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2125D27B-B124-4B5D-9CC1-169BF2A99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E087664C-11B9-4631-ABF5-940AE79E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C6EE431E-21F6-422E-94B7-5CD5980E4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D7A3CEC9-DFB6-43FE-9CC5-DDA19B5A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79ADC73-1C5F-4F12-A3A1-C0BCE82A2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C20130EC-78F4-42AA-9E20-2D0F481F5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6353D739-20D4-4D5A-9A57-707C5AD88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348A8E3F-A128-4F3D-926C-77185809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descr="Imagen que contiene naturaleza, lluvia&#10;&#10;Descripción generada automáticamente">
            <a:extLst>
              <a:ext uri="{FF2B5EF4-FFF2-40B4-BE49-F238E27FC236}">
                <a16:creationId xmlns:a16="http://schemas.microsoft.com/office/drawing/2014/main" id="{89CE0110-F191-4DBB-AA93-135CDE7E43AE}"/>
              </a:ext>
            </a:extLst>
          </p:cNvPr>
          <p:cNvPicPr>
            <a:picLocks noChangeAspect="1"/>
          </p:cNvPicPr>
          <p:nvPr/>
        </p:nvPicPr>
        <p:blipFill rotWithShape="1">
          <a:blip r:embed="rId2"/>
          <a:srcRect t="6270" r="-3" b="6984"/>
          <a:stretch/>
        </p:blipFill>
        <p:spPr>
          <a:xfrm>
            <a:off x="6606643" y="10"/>
            <a:ext cx="5585357" cy="3233973"/>
          </a:xfrm>
          <a:prstGeom prst="rect">
            <a:avLst/>
          </a:prstGeom>
        </p:spPr>
      </p:pic>
      <p:sp>
        <p:nvSpPr>
          <p:cNvPr id="70" name="Rectangle 6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2"/>
            <a:ext cx="606972"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45EBC9D-4228-46A8-A10A-DB0EF43B3815}"/>
              </a:ext>
            </a:extLst>
          </p:cNvPr>
          <p:cNvSpPr>
            <a:spLocks noGrp="1"/>
          </p:cNvSpPr>
          <p:nvPr>
            <p:ph idx="1"/>
          </p:nvPr>
        </p:nvSpPr>
        <p:spPr>
          <a:xfrm>
            <a:off x="1166649" y="3540334"/>
            <a:ext cx="10350062" cy="3026004"/>
          </a:xfrm>
        </p:spPr>
        <p:txBody>
          <a:bodyPr anchor="ctr">
            <a:normAutofit/>
          </a:bodyPr>
          <a:lstStyle/>
          <a:p>
            <a:pPr marL="0" indent="0">
              <a:buNone/>
            </a:pPr>
            <a:r>
              <a:rPr lang="es-PA" sz="2100"/>
              <a:t> En primer lugar, cómo las diferencias entre los alumnos -Nativos Digitales- y sus profesores –Inmigrantes Digitales- son la causa de muchos de los problemas que afectan a la educación en nuestros días. En segundo lugar, consideramos también la alta probabilidad de que el cerebro de los Nativos sea ﬁsiológicamente distinto del de los Inmigrantes, como consecuencia de los estímulos digitales que han recibido a lo largo de su crecimiento.</a:t>
            </a:r>
          </a:p>
          <a:p>
            <a:pPr marL="0" indent="0">
              <a:buNone/>
            </a:pPr>
            <a:r>
              <a:rPr lang="es-PA" sz="2100"/>
              <a:t>Y en tercer y último lugar, aﬁrmamos que el aprendizaje a través de los juegos digitales es una fórmula didáctica tan novedosa como útil, pues hace posible interactuar y comunicarse positivamente con los Nativos gracias a la utilización de una lengua común que correspondería al “idioma nativo”</a:t>
            </a:r>
          </a:p>
        </p:txBody>
      </p:sp>
    </p:spTree>
    <p:extLst>
      <p:ext uri="{BB962C8B-B14F-4D97-AF65-F5344CB8AC3E}">
        <p14:creationId xmlns:p14="http://schemas.microsoft.com/office/powerpoint/2010/main" val="178647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BCBF8-ECFA-4D8B-928E-3879855ADA22}"/>
              </a:ext>
            </a:extLst>
          </p:cNvPr>
          <p:cNvSpPr>
            <a:spLocks noGrp="1"/>
          </p:cNvSpPr>
          <p:nvPr>
            <p:ph type="title"/>
          </p:nvPr>
        </p:nvSpPr>
        <p:spPr/>
        <p:txBody>
          <a:bodyPr/>
          <a:lstStyle/>
          <a:p>
            <a:pPr algn="ctr"/>
            <a:r>
              <a:rPr lang="es-PA" b="1" dirty="0">
                <a:latin typeface="Times New Roman" panose="02020603050405020304" pitchFamily="18" charset="0"/>
                <a:cs typeface="Times New Roman" panose="02020603050405020304" pitchFamily="18" charset="0"/>
              </a:rPr>
              <a:t>¿En qué nos basamos para sentar tales aﬁrmaciones? </a:t>
            </a:r>
          </a:p>
        </p:txBody>
      </p:sp>
      <p:sp>
        <p:nvSpPr>
          <p:cNvPr id="3" name="Marcador de contenido 2">
            <a:extLst>
              <a:ext uri="{FF2B5EF4-FFF2-40B4-BE49-F238E27FC236}">
                <a16:creationId xmlns:a16="http://schemas.microsoft.com/office/drawing/2014/main" id="{B14FAAAF-71A1-4852-9B48-002908E24DAE}"/>
              </a:ext>
            </a:extLst>
          </p:cNvPr>
          <p:cNvSpPr>
            <a:spLocks noGrp="1"/>
          </p:cNvSpPr>
          <p:nvPr>
            <p:ph idx="1"/>
          </p:nvPr>
        </p:nvSpPr>
        <p:spPr/>
        <p:txBody>
          <a:bodyPr>
            <a:normAutofit fontScale="92500" lnSpcReduction="20000"/>
          </a:bodyPr>
          <a:lstStyle/>
          <a:p>
            <a:pPr marL="0" indent="0" algn="just">
              <a:buNone/>
            </a:pPr>
            <a:r>
              <a:rPr lang="es-PA" dirty="0"/>
              <a:t>En tres pilares básicos:</a:t>
            </a:r>
          </a:p>
          <a:p>
            <a:pPr marL="0" indent="0" algn="just">
              <a:buNone/>
            </a:pPr>
            <a:r>
              <a:rPr lang="es-PA" b="1" dirty="0"/>
              <a:t>a) Razones de orden neurobiológico</a:t>
            </a:r>
          </a:p>
          <a:p>
            <a:pPr marL="0" indent="0" algn="just">
              <a:buNone/>
            </a:pPr>
            <a:r>
              <a:rPr lang="es-PA" dirty="0"/>
              <a:t>Aunque la mayoría de los actuales educadores creció con la idea de que el cerebro humano no cambia ﬁsiológicamente por la estimulación recibida del exterior –sobre todo después de los tres años– de edad, ahora esa teoría parece superada e incluso desmentida.</a:t>
            </a:r>
          </a:p>
          <a:p>
            <a:pPr marL="0" indent="0" algn="just">
              <a:buNone/>
            </a:pPr>
            <a:r>
              <a:rPr lang="es-PA" dirty="0"/>
              <a:t>Según las últimas investigaciones en neurobiología, ya no queda ninguna duda de que ciertos tipos de estimulación modiﬁcan las estructuras cerebrales y afectan a la forma en que las personas piensan; además, estas transformaciones no son coyunturales, sino que permanecen a lo largo de toda la vida. Dicho de otro modo: el cerebro humano es enormemente plástico, hecho que se desconocía cuando la Generación del Baby Boom se hallaba en plena fase de crecimiento. </a:t>
            </a:r>
          </a:p>
        </p:txBody>
      </p:sp>
    </p:spTree>
    <p:extLst>
      <p:ext uri="{BB962C8B-B14F-4D97-AF65-F5344CB8AC3E}">
        <p14:creationId xmlns:p14="http://schemas.microsoft.com/office/powerpoint/2010/main" val="10086682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Times New Roman</vt:lpstr>
      <vt:lpstr>Tema de Office</vt:lpstr>
      <vt:lpstr>Resumen de la lectura  “Nativos e Inmigrantes Digitales”</vt:lpstr>
      <vt:lpstr>Antecedentes </vt:lpstr>
      <vt:lpstr>ANTECEDENTE </vt:lpstr>
      <vt:lpstr>COMO SE CLASIFICAN LOS ESTUDIANES SEGÚN LA BRECHA DIGITAL </vt:lpstr>
      <vt:lpstr>Diferencias entre Nativos Digitales e Inmigrantes Digitales</vt:lpstr>
      <vt:lpstr> Metodología de enseñanza </vt:lpstr>
      <vt:lpstr> Contenidos</vt:lpstr>
      <vt:lpstr>¿Realmente piensan diferente? </vt:lpstr>
      <vt:lpstr>¿En qué nos basamos para sentar tales aﬁrmaciones? </vt:lpstr>
      <vt:lpstr>¿En qué nos basamos para sentar tales aﬁrmaciones?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de la lectura  “Nativos e Inmigrantes Digitales”</dc:title>
  <dc:creator>Tania Lineth López Lezcano</dc:creator>
  <cp:lastModifiedBy>Tania Lineth López Lezcano</cp:lastModifiedBy>
  <cp:revision>1</cp:revision>
  <dcterms:created xsi:type="dcterms:W3CDTF">2020-01-11T04:27:52Z</dcterms:created>
  <dcterms:modified xsi:type="dcterms:W3CDTF">2020-01-11T04:27:59Z</dcterms:modified>
</cp:coreProperties>
</file>