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1" r:id="rId2"/>
    <p:sldId id="336" r:id="rId3"/>
    <p:sldId id="337" r:id="rId4"/>
    <p:sldId id="338" r:id="rId5"/>
    <p:sldId id="340" r:id="rId6"/>
    <p:sldId id="352" r:id="rId7"/>
    <p:sldId id="349" r:id="rId8"/>
    <p:sldId id="283" r:id="rId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 de Fung" initials="RdF" lastIdx="1" clrIdx="0">
    <p:extLst>
      <p:ext uri="{19B8F6BF-5375-455C-9EA6-DF929625EA0E}">
        <p15:presenceInfo xmlns:p15="http://schemas.microsoft.com/office/powerpoint/2012/main" userId="Rosa de F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501E9-D391-4772-AD4E-64ECE5A990C8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PA"/>
        </a:p>
      </dgm:t>
    </dgm:pt>
    <dgm:pt modelId="{2579C75F-3314-4E60-BFE5-A7CD80E06F48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A" sz="2000" dirty="0">
              <a:latin typeface="+mn-lt"/>
            </a:rPr>
            <a:t>Pagará el monto asegurado al o a los beneficiarios, después del fallecimiento del asegurado, si éste ocurre dentro de la vigencia de la póliza.</a:t>
          </a:r>
        </a:p>
      </dgm:t>
    </dgm:pt>
    <dgm:pt modelId="{A93F3B24-2E62-42B0-B969-87DDE32C0342}" type="parTrans" cxnId="{1AD2BFFD-2522-46AC-8590-8F7F51545688}">
      <dgm:prSet/>
      <dgm:spPr/>
      <dgm:t>
        <a:bodyPr/>
        <a:lstStyle/>
        <a:p>
          <a:endParaRPr lang="es-PA" sz="2000">
            <a:latin typeface="+mn-lt"/>
          </a:endParaRPr>
        </a:p>
      </dgm:t>
    </dgm:pt>
    <dgm:pt modelId="{AA6A0D54-64B0-4AF0-91CF-EB37572FF603}" type="sibTrans" cxnId="{1AD2BFFD-2522-46AC-8590-8F7F51545688}">
      <dgm:prSet/>
      <dgm:spPr/>
      <dgm:t>
        <a:bodyPr/>
        <a:lstStyle/>
        <a:p>
          <a:endParaRPr lang="es-PA" sz="2000">
            <a:latin typeface="+mn-lt"/>
          </a:endParaRPr>
        </a:p>
      </dgm:t>
    </dgm:pt>
    <dgm:pt modelId="{9750F362-B51E-4FC0-9347-DC2DF16B4DB6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A" sz="2000" dirty="0">
              <a:latin typeface="+mn-lt"/>
            </a:rPr>
            <a:t>El contratante podrá ceder a terceros la póliza de seguro, como garantía de una deuda u obligación.</a:t>
          </a:r>
        </a:p>
      </dgm:t>
    </dgm:pt>
    <dgm:pt modelId="{C1729943-1669-447A-856E-4CD1C7628A08}" type="parTrans" cxnId="{FB3BEC8C-3730-45A8-B8C0-803D312C972A}">
      <dgm:prSet/>
      <dgm:spPr/>
      <dgm:t>
        <a:bodyPr/>
        <a:lstStyle/>
        <a:p>
          <a:endParaRPr lang="es-PA" sz="2000">
            <a:latin typeface="+mn-lt"/>
          </a:endParaRPr>
        </a:p>
      </dgm:t>
    </dgm:pt>
    <dgm:pt modelId="{40AD46F2-E888-4466-A662-7AE5C84674D7}" type="sibTrans" cxnId="{FB3BEC8C-3730-45A8-B8C0-803D312C972A}">
      <dgm:prSet/>
      <dgm:spPr/>
      <dgm:t>
        <a:bodyPr/>
        <a:lstStyle/>
        <a:p>
          <a:endParaRPr lang="es-PA" sz="2000">
            <a:latin typeface="+mn-lt"/>
          </a:endParaRPr>
        </a:p>
      </dgm:t>
    </dgm:pt>
    <dgm:pt modelId="{279D5C21-E77A-499E-8438-BB3F64D6D743}" type="pres">
      <dgm:prSet presAssocID="{648501E9-D391-4772-AD4E-64ECE5A990C8}" presName="linear" presStyleCnt="0">
        <dgm:presLayoutVars>
          <dgm:dir/>
          <dgm:animLvl val="lvl"/>
          <dgm:resizeHandles val="exact"/>
        </dgm:presLayoutVars>
      </dgm:prSet>
      <dgm:spPr/>
    </dgm:pt>
    <dgm:pt modelId="{2C2D8862-53FD-41CF-810E-35069B0372E4}" type="pres">
      <dgm:prSet presAssocID="{2579C75F-3314-4E60-BFE5-A7CD80E06F48}" presName="parentLin" presStyleCnt="0"/>
      <dgm:spPr/>
    </dgm:pt>
    <dgm:pt modelId="{63038F93-82D6-440D-8FF6-73ACBAC58045}" type="pres">
      <dgm:prSet presAssocID="{2579C75F-3314-4E60-BFE5-A7CD80E06F48}" presName="parentLeftMargin" presStyleLbl="node1" presStyleIdx="0" presStyleCnt="2"/>
      <dgm:spPr/>
    </dgm:pt>
    <dgm:pt modelId="{BB98A9F1-6AA7-4A6A-8D89-696BE85DA785}" type="pres">
      <dgm:prSet presAssocID="{2579C75F-3314-4E60-BFE5-A7CD80E06F48}" presName="parentText" presStyleLbl="node1" presStyleIdx="0" presStyleCnt="2" custScaleX="142997" custScaleY="428819">
        <dgm:presLayoutVars>
          <dgm:chMax val="0"/>
          <dgm:bulletEnabled val="1"/>
        </dgm:presLayoutVars>
      </dgm:prSet>
      <dgm:spPr/>
    </dgm:pt>
    <dgm:pt modelId="{7D2D43DD-DB71-4F6F-8DAD-5AC9A00D0EE9}" type="pres">
      <dgm:prSet presAssocID="{2579C75F-3314-4E60-BFE5-A7CD80E06F48}" presName="negativeSpace" presStyleCnt="0"/>
      <dgm:spPr/>
    </dgm:pt>
    <dgm:pt modelId="{908C4E90-A4F7-4B9E-9208-D3945860D0DA}" type="pres">
      <dgm:prSet presAssocID="{2579C75F-3314-4E60-BFE5-A7CD80E06F48}" presName="childText" presStyleLbl="conFgAcc1" presStyleIdx="0" presStyleCnt="2" custScaleY="139116">
        <dgm:presLayoutVars>
          <dgm:bulletEnabled val="1"/>
        </dgm:presLayoutVars>
      </dgm:prSet>
      <dgm:spPr/>
    </dgm:pt>
    <dgm:pt modelId="{A4664CE8-33A7-4AD5-8A1F-9487977C340E}" type="pres">
      <dgm:prSet presAssocID="{AA6A0D54-64B0-4AF0-91CF-EB37572FF603}" presName="spaceBetweenRectangles" presStyleCnt="0"/>
      <dgm:spPr/>
    </dgm:pt>
    <dgm:pt modelId="{819CAB18-E8CD-4B0D-AD52-EED7B280C21B}" type="pres">
      <dgm:prSet presAssocID="{9750F362-B51E-4FC0-9347-DC2DF16B4DB6}" presName="parentLin" presStyleCnt="0"/>
      <dgm:spPr/>
    </dgm:pt>
    <dgm:pt modelId="{942E99FA-5FBF-4220-98C8-2FE6DE726776}" type="pres">
      <dgm:prSet presAssocID="{9750F362-B51E-4FC0-9347-DC2DF16B4DB6}" presName="parentLeftMargin" presStyleLbl="node1" presStyleIdx="0" presStyleCnt="2"/>
      <dgm:spPr/>
    </dgm:pt>
    <dgm:pt modelId="{CACEFB14-7D47-40C1-9030-B9BD6AEE3F6A}" type="pres">
      <dgm:prSet presAssocID="{9750F362-B51E-4FC0-9347-DC2DF16B4DB6}" presName="parentText" presStyleLbl="node1" presStyleIdx="1" presStyleCnt="2" custScaleX="142997" custScaleY="380928">
        <dgm:presLayoutVars>
          <dgm:chMax val="0"/>
          <dgm:bulletEnabled val="1"/>
        </dgm:presLayoutVars>
      </dgm:prSet>
      <dgm:spPr/>
    </dgm:pt>
    <dgm:pt modelId="{9C5D1EEA-E359-44A5-A4F1-C10CBEDDEAF4}" type="pres">
      <dgm:prSet presAssocID="{9750F362-B51E-4FC0-9347-DC2DF16B4DB6}" presName="negativeSpace" presStyleCnt="0"/>
      <dgm:spPr/>
    </dgm:pt>
    <dgm:pt modelId="{9069C7A7-ED14-48A4-A475-2E1A954BF8A0}" type="pres">
      <dgm:prSet presAssocID="{9750F362-B51E-4FC0-9347-DC2DF16B4DB6}" presName="childText" presStyleLbl="conFgAcc1" presStyleIdx="1" presStyleCnt="2" custScaleY="145758">
        <dgm:presLayoutVars>
          <dgm:bulletEnabled val="1"/>
        </dgm:presLayoutVars>
      </dgm:prSet>
      <dgm:spPr/>
    </dgm:pt>
  </dgm:ptLst>
  <dgm:cxnLst>
    <dgm:cxn modelId="{D9EEED20-26CA-4609-8628-0314ECB0655D}" type="presOf" srcId="{2579C75F-3314-4E60-BFE5-A7CD80E06F48}" destId="{63038F93-82D6-440D-8FF6-73ACBAC58045}" srcOrd="0" destOrd="0" presId="urn:microsoft.com/office/officeart/2005/8/layout/list1"/>
    <dgm:cxn modelId="{99BF2844-6E91-48FB-9E35-94D95D4DFC50}" type="presOf" srcId="{648501E9-D391-4772-AD4E-64ECE5A990C8}" destId="{279D5C21-E77A-499E-8438-BB3F64D6D743}" srcOrd="0" destOrd="0" presId="urn:microsoft.com/office/officeart/2005/8/layout/list1"/>
    <dgm:cxn modelId="{E7B34C6E-B661-46DA-9537-2A63A62E1DC9}" type="presOf" srcId="{9750F362-B51E-4FC0-9347-DC2DF16B4DB6}" destId="{942E99FA-5FBF-4220-98C8-2FE6DE726776}" srcOrd="0" destOrd="0" presId="urn:microsoft.com/office/officeart/2005/8/layout/list1"/>
    <dgm:cxn modelId="{FB3BEC8C-3730-45A8-B8C0-803D312C972A}" srcId="{648501E9-D391-4772-AD4E-64ECE5A990C8}" destId="{9750F362-B51E-4FC0-9347-DC2DF16B4DB6}" srcOrd="1" destOrd="0" parTransId="{C1729943-1669-447A-856E-4CD1C7628A08}" sibTransId="{40AD46F2-E888-4466-A662-7AE5C84674D7}"/>
    <dgm:cxn modelId="{6749D5A8-563E-4CD4-B96C-6A8F9E9EBC83}" type="presOf" srcId="{9750F362-B51E-4FC0-9347-DC2DF16B4DB6}" destId="{CACEFB14-7D47-40C1-9030-B9BD6AEE3F6A}" srcOrd="1" destOrd="0" presId="urn:microsoft.com/office/officeart/2005/8/layout/list1"/>
    <dgm:cxn modelId="{DC1CCBC5-4CE4-4DAD-B336-C9131EA2DC4F}" type="presOf" srcId="{2579C75F-3314-4E60-BFE5-A7CD80E06F48}" destId="{BB98A9F1-6AA7-4A6A-8D89-696BE85DA785}" srcOrd="1" destOrd="0" presId="urn:microsoft.com/office/officeart/2005/8/layout/list1"/>
    <dgm:cxn modelId="{1AD2BFFD-2522-46AC-8590-8F7F51545688}" srcId="{648501E9-D391-4772-AD4E-64ECE5A990C8}" destId="{2579C75F-3314-4E60-BFE5-A7CD80E06F48}" srcOrd="0" destOrd="0" parTransId="{A93F3B24-2E62-42B0-B969-87DDE32C0342}" sibTransId="{AA6A0D54-64B0-4AF0-91CF-EB37572FF603}"/>
    <dgm:cxn modelId="{FC45B3EB-8102-4CA5-BA88-5691E4FB5153}" type="presParOf" srcId="{279D5C21-E77A-499E-8438-BB3F64D6D743}" destId="{2C2D8862-53FD-41CF-810E-35069B0372E4}" srcOrd="0" destOrd="0" presId="urn:microsoft.com/office/officeart/2005/8/layout/list1"/>
    <dgm:cxn modelId="{331EF17D-5401-45A1-A1DA-7AAEAE0C36E0}" type="presParOf" srcId="{2C2D8862-53FD-41CF-810E-35069B0372E4}" destId="{63038F93-82D6-440D-8FF6-73ACBAC58045}" srcOrd="0" destOrd="0" presId="urn:microsoft.com/office/officeart/2005/8/layout/list1"/>
    <dgm:cxn modelId="{A211C7C4-8C02-4B91-8FE1-49F415D8A6F0}" type="presParOf" srcId="{2C2D8862-53FD-41CF-810E-35069B0372E4}" destId="{BB98A9F1-6AA7-4A6A-8D89-696BE85DA785}" srcOrd="1" destOrd="0" presId="urn:microsoft.com/office/officeart/2005/8/layout/list1"/>
    <dgm:cxn modelId="{8928AE4F-86B9-411E-A178-F584BA76114F}" type="presParOf" srcId="{279D5C21-E77A-499E-8438-BB3F64D6D743}" destId="{7D2D43DD-DB71-4F6F-8DAD-5AC9A00D0EE9}" srcOrd="1" destOrd="0" presId="urn:microsoft.com/office/officeart/2005/8/layout/list1"/>
    <dgm:cxn modelId="{E8C77BA4-B711-483B-A20D-D1001D3ABA57}" type="presParOf" srcId="{279D5C21-E77A-499E-8438-BB3F64D6D743}" destId="{908C4E90-A4F7-4B9E-9208-D3945860D0DA}" srcOrd="2" destOrd="0" presId="urn:microsoft.com/office/officeart/2005/8/layout/list1"/>
    <dgm:cxn modelId="{1842AD20-DAEF-47D8-B5A5-1C6D35996C3C}" type="presParOf" srcId="{279D5C21-E77A-499E-8438-BB3F64D6D743}" destId="{A4664CE8-33A7-4AD5-8A1F-9487977C340E}" srcOrd="3" destOrd="0" presId="urn:microsoft.com/office/officeart/2005/8/layout/list1"/>
    <dgm:cxn modelId="{57DC5475-7C75-48C8-AD65-278731B53CE7}" type="presParOf" srcId="{279D5C21-E77A-499E-8438-BB3F64D6D743}" destId="{819CAB18-E8CD-4B0D-AD52-EED7B280C21B}" srcOrd="4" destOrd="0" presId="urn:microsoft.com/office/officeart/2005/8/layout/list1"/>
    <dgm:cxn modelId="{F1C004C2-FEA5-4E93-8E36-4DB0DCD06B5F}" type="presParOf" srcId="{819CAB18-E8CD-4B0D-AD52-EED7B280C21B}" destId="{942E99FA-5FBF-4220-98C8-2FE6DE726776}" srcOrd="0" destOrd="0" presId="urn:microsoft.com/office/officeart/2005/8/layout/list1"/>
    <dgm:cxn modelId="{141C3C99-81E6-415C-AE5A-AC0B2B5BF070}" type="presParOf" srcId="{819CAB18-E8CD-4B0D-AD52-EED7B280C21B}" destId="{CACEFB14-7D47-40C1-9030-B9BD6AEE3F6A}" srcOrd="1" destOrd="0" presId="urn:microsoft.com/office/officeart/2005/8/layout/list1"/>
    <dgm:cxn modelId="{6A635547-AE78-4157-81E6-8152936B8E97}" type="presParOf" srcId="{279D5C21-E77A-499E-8438-BB3F64D6D743}" destId="{9C5D1EEA-E359-44A5-A4F1-C10CBEDDEAF4}" srcOrd="5" destOrd="0" presId="urn:microsoft.com/office/officeart/2005/8/layout/list1"/>
    <dgm:cxn modelId="{2A3D0E0F-BBAA-4EBF-AA48-867A626AF161}" type="presParOf" srcId="{279D5C21-E77A-499E-8438-BB3F64D6D743}" destId="{9069C7A7-ED14-48A4-A475-2E1A954BF8A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B8539-B0F8-4336-A793-9DC383C1E36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A837CE-EDF0-4408-9D60-6C317594D71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Cobertura de fallecimiento:</a:t>
          </a:r>
        </a:p>
      </dgm:t>
    </dgm:pt>
    <dgm:pt modelId="{913A3CF8-E0CD-47D2-A641-B752CBDF31D4}" type="parTrans" cxnId="{16E4FCE2-67A2-4E0D-98CE-57673F3084D8}">
      <dgm:prSet/>
      <dgm:spPr/>
      <dgm:t>
        <a:bodyPr/>
        <a:lstStyle/>
        <a:p>
          <a:pPr algn="just"/>
          <a:endParaRPr lang="es-ES" sz="1800"/>
        </a:p>
      </dgm:t>
    </dgm:pt>
    <dgm:pt modelId="{E867D591-85D3-4354-BBF1-E0CC305447D3}" type="sibTrans" cxnId="{16E4FCE2-67A2-4E0D-98CE-57673F3084D8}">
      <dgm:prSet/>
      <dgm:spPr/>
      <dgm:t>
        <a:bodyPr/>
        <a:lstStyle/>
        <a:p>
          <a:pPr algn="just"/>
          <a:endParaRPr lang="es-ES" sz="1800"/>
        </a:p>
      </dgm:t>
    </dgm:pt>
    <dgm:pt modelId="{A813ED65-EE51-4249-BA69-6C69C2D8A32D}">
      <dgm:prSet phldrT="[Texto]" custT="1"/>
      <dgm:spPr/>
      <dgm:t>
        <a:bodyPr/>
        <a:lstStyle/>
        <a:p>
          <a:pPr algn="just"/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En caso de siniestros ocurridos por causas ya sea de muerte natural o muerte accidental. En este caso, el beneficiario recibe una determinada suma asegurada.</a:t>
          </a:r>
        </a:p>
      </dgm:t>
    </dgm:pt>
    <dgm:pt modelId="{3CEECB61-5960-49FC-ACDB-E50A720D9D75}" type="parTrans" cxnId="{E9B381D7-D503-4E58-B401-9D3DD8433472}">
      <dgm:prSet/>
      <dgm:spPr/>
      <dgm:t>
        <a:bodyPr/>
        <a:lstStyle/>
        <a:p>
          <a:pPr algn="just"/>
          <a:endParaRPr lang="es-ES" sz="1800"/>
        </a:p>
      </dgm:t>
    </dgm:pt>
    <dgm:pt modelId="{C54D7EA4-9211-4A55-8ED8-79A2281AC19E}" type="sibTrans" cxnId="{E9B381D7-D503-4E58-B401-9D3DD8433472}">
      <dgm:prSet/>
      <dgm:spPr/>
      <dgm:t>
        <a:bodyPr/>
        <a:lstStyle/>
        <a:p>
          <a:pPr algn="just"/>
          <a:endParaRPr lang="es-ES" sz="1800"/>
        </a:p>
      </dgm:t>
    </dgm:pt>
    <dgm:pt modelId="{37667365-F664-427A-BD64-BB4445127C9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Cobertura de Sobrevivencia:</a:t>
          </a:r>
        </a:p>
      </dgm:t>
    </dgm:pt>
    <dgm:pt modelId="{540486B4-7E22-488D-9A02-9BC228921D6E}" type="parTrans" cxnId="{1E5DE8BF-F746-4932-B9A4-03C6FCFD8873}">
      <dgm:prSet/>
      <dgm:spPr/>
      <dgm:t>
        <a:bodyPr/>
        <a:lstStyle/>
        <a:p>
          <a:pPr algn="just"/>
          <a:endParaRPr lang="es-ES" sz="1800"/>
        </a:p>
      </dgm:t>
    </dgm:pt>
    <dgm:pt modelId="{4511D411-4D9D-452D-8839-D6E3A60BAD07}" type="sibTrans" cxnId="{1E5DE8BF-F746-4932-B9A4-03C6FCFD8873}">
      <dgm:prSet/>
      <dgm:spPr/>
      <dgm:t>
        <a:bodyPr/>
        <a:lstStyle/>
        <a:p>
          <a:pPr algn="just"/>
          <a:endParaRPr lang="es-ES" sz="1800"/>
        </a:p>
      </dgm:t>
    </dgm:pt>
    <dgm:pt modelId="{F205971C-090C-42E0-9848-66937EC1DC33}">
      <dgm:prSet phldrT="[Texto]" custT="1"/>
      <dgm:spPr/>
      <dgm:t>
        <a:bodyPr/>
        <a:lstStyle/>
        <a:p>
          <a:pPr algn="just"/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Al culminar la vigencia de la póliza y no se haya producido el fallecimiento del Asegurado. Se otorgará como cobertura de sobrevivencia al Asegurado, el porcentaje de la totalidad de las primas pagadas que se haya acordado.</a:t>
          </a:r>
        </a:p>
      </dgm:t>
    </dgm:pt>
    <dgm:pt modelId="{9120A984-F58C-4DDE-B778-50952B66CF3A}" type="parTrans" cxnId="{F43F6224-9CAA-4F78-A93E-BAB749327D84}">
      <dgm:prSet/>
      <dgm:spPr/>
      <dgm:t>
        <a:bodyPr/>
        <a:lstStyle/>
        <a:p>
          <a:pPr algn="just"/>
          <a:endParaRPr lang="es-ES" sz="1800"/>
        </a:p>
      </dgm:t>
    </dgm:pt>
    <dgm:pt modelId="{6A4A8B95-92DC-4B34-B2D0-D6B1571F33DF}" type="sibTrans" cxnId="{F43F6224-9CAA-4F78-A93E-BAB749327D84}">
      <dgm:prSet/>
      <dgm:spPr/>
      <dgm:t>
        <a:bodyPr/>
        <a:lstStyle/>
        <a:p>
          <a:pPr algn="just"/>
          <a:endParaRPr lang="es-ES" sz="1800"/>
        </a:p>
      </dgm:t>
    </dgm:pt>
    <dgm:pt modelId="{38EA610F-5FD9-4D1F-BF15-23AC711DA441}" type="pres">
      <dgm:prSet presAssocID="{1F1B8539-B0F8-4336-A793-9DC383C1E36E}" presName="linear" presStyleCnt="0">
        <dgm:presLayoutVars>
          <dgm:dir/>
          <dgm:animLvl val="lvl"/>
          <dgm:resizeHandles val="exact"/>
        </dgm:presLayoutVars>
      </dgm:prSet>
      <dgm:spPr/>
    </dgm:pt>
    <dgm:pt modelId="{A1BC44D0-4385-481C-A61B-EB5844C439D9}" type="pres">
      <dgm:prSet presAssocID="{FEA837CE-EDF0-4408-9D60-6C317594D710}" presName="parentLin" presStyleCnt="0"/>
      <dgm:spPr/>
    </dgm:pt>
    <dgm:pt modelId="{15506F0E-4641-4B0D-883C-B43D11527F78}" type="pres">
      <dgm:prSet presAssocID="{FEA837CE-EDF0-4408-9D60-6C317594D710}" presName="parentLeftMargin" presStyleLbl="node1" presStyleIdx="0" presStyleCnt="2"/>
      <dgm:spPr/>
    </dgm:pt>
    <dgm:pt modelId="{E8182310-DADE-4C71-B834-60182D757B5D}" type="pres">
      <dgm:prSet presAssocID="{FEA837CE-EDF0-4408-9D60-6C317594D7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09E59C-D8D9-45DC-A5E4-F300CCD76950}" type="pres">
      <dgm:prSet presAssocID="{FEA837CE-EDF0-4408-9D60-6C317594D710}" presName="negativeSpace" presStyleCnt="0"/>
      <dgm:spPr/>
    </dgm:pt>
    <dgm:pt modelId="{F445D0A6-4312-4C65-872E-60F0DE1ED80A}" type="pres">
      <dgm:prSet presAssocID="{FEA837CE-EDF0-4408-9D60-6C317594D710}" presName="childText" presStyleLbl="conFgAcc1" presStyleIdx="0" presStyleCnt="2">
        <dgm:presLayoutVars>
          <dgm:bulletEnabled val="1"/>
        </dgm:presLayoutVars>
      </dgm:prSet>
      <dgm:spPr/>
    </dgm:pt>
    <dgm:pt modelId="{FF003F88-11BE-427D-B63C-1B9D97D1EB04}" type="pres">
      <dgm:prSet presAssocID="{E867D591-85D3-4354-BBF1-E0CC305447D3}" presName="spaceBetweenRectangles" presStyleCnt="0"/>
      <dgm:spPr/>
    </dgm:pt>
    <dgm:pt modelId="{2CE7AA4D-1F48-4CA0-950D-54CFDE8F3732}" type="pres">
      <dgm:prSet presAssocID="{37667365-F664-427A-BD64-BB4445127C97}" presName="parentLin" presStyleCnt="0"/>
      <dgm:spPr/>
    </dgm:pt>
    <dgm:pt modelId="{426B7DE4-3846-4747-9107-9DCB534AF1BE}" type="pres">
      <dgm:prSet presAssocID="{37667365-F664-427A-BD64-BB4445127C97}" presName="parentLeftMargin" presStyleLbl="node1" presStyleIdx="0" presStyleCnt="2"/>
      <dgm:spPr/>
    </dgm:pt>
    <dgm:pt modelId="{0C078624-3BDA-4090-B199-CA80911D717D}" type="pres">
      <dgm:prSet presAssocID="{37667365-F664-427A-BD64-BB4445127C9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8732253-951D-4C37-A412-CA6C35CF4483}" type="pres">
      <dgm:prSet presAssocID="{37667365-F664-427A-BD64-BB4445127C97}" presName="negativeSpace" presStyleCnt="0"/>
      <dgm:spPr/>
    </dgm:pt>
    <dgm:pt modelId="{2B37C0D1-25CD-427D-AC7A-045B4491296F}" type="pres">
      <dgm:prSet presAssocID="{37667365-F664-427A-BD64-BB4445127C9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D19F90D-8B14-44DE-8986-AFE27330B0BD}" type="presOf" srcId="{F205971C-090C-42E0-9848-66937EC1DC33}" destId="{2B37C0D1-25CD-427D-AC7A-045B4491296F}" srcOrd="0" destOrd="0" presId="urn:microsoft.com/office/officeart/2005/8/layout/list1"/>
    <dgm:cxn modelId="{DEF15D13-23AE-44B6-8E9A-7ED2CA5B1368}" type="presOf" srcId="{FEA837CE-EDF0-4408-9D60-6C317594D710}" destId="{E8182310-DADE-4C71-B834-60182D757B5D}" srcOrd="1" destOrd="0" presId="urn:microsoft.com/office/officeart/2005/8/layout/list1"/>
    <dgm:cxn modelId="{F43F6224-9CAA-4F78-A93E-BAB749327D84}" srcId="{37667365-F664-427A-BD64-BB4445127C97}" destId="{F205971C-090C-42E0-9848-66937EC1DC33}" srcOrd="0" destOrd="0" parTransId="{9120A984-F58C-4DDE-B778-50952B66CF3A}" sibTransId="{6A4A8B95-92DC-4B34-B2D0-D6B1571F33DF}"/>
    <dgm:cxn modelId="{637E3AB8-5B7C-448F-B84B-13803BF46671}" type="presOf" srcId="{1F1B8539-B0F8-4336-A793-9DC383C1E36E}" destId="{38EA610F-5FD9-4D1F-BF15-23AC711DA441}" srcOrd="0" destOrd="0" presId="urn:microsoft.com/office/officeart/2005/8/layout/list1"/>
    <dgm:cxn modelId="{1E5DE8BF-F746-4932-B9A4-03C6FCFD8873}" srcId="{1F1B8539-B0F8-4336-A793-9DC383C1E36E}" destId="{37667365-F664-427A-BD64-BB4445127C97}" srcOrd="1" destOrd="0" parTransId="{540486B4-7E22-488D-9A02-9BC228921D6E}" sibTransId="{4511D411-4D9D-452D-8839-D6E3A60BAD07}"/>
    <dgm:cxn modelId="{BF4FD0C7-3EA6-4AD5-B252-715EF981576A}" type="presOf" srcId="{A813ED65-EE51-4249-BA69-6C69C2D8A32D}" destId="{F445D0A6-4312-4C65-872E-60F0DE1ED80A}" srcOrd="0" destOrd="0" presId="urn:microsoft.com/office/officeart/2005/8/layout/list1"/>
    <dgm:cxn modelId="{E9B381D7-D503-4E58-B401-9D3DD8433472}" srcId="{FEA837CE-EDF0-4408-9D60-6C317594D710}" destId="{A813ED65-EE51-4249-BA69-6C69C2D8A32D}" srcOrd="0" destOrd="0" parTransId="{3CEECB61-5960-49FC-ACDB-E50A720D9D75}" sibTransId="{C54D7EA4-9211-4A55-8ED8-79A2281AC19E}"/>
    <dgm:cxn modelId="{16E4FCE2-67A2-4E0D-98CE-57673F3084D8}" srcId="{1F1B8539-B0F8-4336-A793-9DC383C1E36E}" destId="{FEA837CE-EDF0-4408-9D60-6C317594D710}" srcOrd="0" destOrd="0" parTransId="{913A3CF8-E0CD-47D2-A641-B752CBDF31D4}" sibTransId="{E867D591-85D3-4354-BBF1-E0CC305447D3}"/>
    <dgm:cxn modelId="{C000D4E7-1FA7-4BCB-9EAC-8891DF78E7ED}" type="presOf" srcId="{37667365-F664-427A-BD64-BB4445127C97}" destId="{426B7DE4-3846-4747-9107-9DCB534AF1BE}" srcOrd="0" destOrd="0" presId="urn:microsoft.com/office/officeart/2005/8/layout/list1"/>
    <dgm:cxn modelId="{4A1D53E9-A724-4D67-9C2F-AD4E919AE61D}" type="presOf" srcId="{37667365-F664-427A-BD64-BB4445127C97}" destId="{0C078624-3BDA-4090-B199-CA80911D717D}" srcOrd="1" destOrd="0" presId="urn:microsoft.com/office/officeart/2005/8/layout/list1"/>
    <dgm:cxn modelId="{4AEA47ED-FD49-4284-A880-2FF01EC60268}" type="presOf" srcId="{FEA837CE-EDF0-4408-9D60-6C317594D710}" destId="{15506F0E-4641-4B0D-883C-B43D11527F78}" srcOrd="0" destOrd="0" presId="urn:microsoft.com/office/officeart/2005/8/layout/list1"/>
    <dgm:cxn modelId="{15A27E45-E53A-4A0F-99A1-DEEF8FD422CF}" type="presParOf" srcId="{38EA610F-5FD9-4D1F-BF15-23AC711DA441}" destId="{A1BC44D0-4385-481C-A61B-EB5844C439D9}" srcOrd="0" destOrd="0" presId="urn:microsoft.com/office/officeart/2005/8/layout/list1"/>
    <dgm:cxn modelId="{6D18F113-849B-4479-B1D7-2151E2EDAF34}" type="presParOf" srcId="{A1BC44D0-4385-481C-A61B-EB5844C439D9}" destId="{15506F0E-4641-4B0D-883C-B43D11527F78}" srcOrd="0" destOrd="0" presId="urn:microsoft.com/office/officeart/2005/8/layout/list1"/>
    <dgm:cxn modelId="{A48356E6-9A3E-4F83-B1DB-91277FE24EAC}" type="presParOf" srcId="{A1BC44D0-4385-481C-A61B-EB5844C439D9}" destId="{E8182310-DADE-4C71-B834-60182D757B5D}" srcOrd="1" destOrd="0" presId="urn:microsoft.com/office/officeart/2005/8/layout/list1"/>
    <dgm:cxn modelId="{118F4058-25FD-4B04-AFC0-026EC7088279}" type="presParOf" srcId="{38EA610F-5FD9-4D1F-BF15-23AC711DA441}" destId="{F009E59C-D8D9-45DC-A5E4-F300CCD76950}" srcOrd="1" destOrd="0" presId="urn:microsoft.com/office/officeart/2005/8/layout/list1"/>
    <dgm:cxn modelId="{F4116F9B-5831-4D8E-A1DB-9D286B07CBF2}" type="presParOf" srcId="{38EA610F-5FD9-4D1F-BF15-23AC711DA441}" destId="{F445D0A6-4312-4C65-872E-60F0DE1ED80A}" srcOrd="2" destOrd="0" presId="urn:microsoft.com/office/officeart/2005/8/layout/list1"/>
    <dgm:cxn modelId="{01655B02-7E6C-4C09-9056-E645573F9923}" type="presParOf" srcId="{38EA610F-5FD9-4D1F-BF15-23AC711DA441}" destId="{FF003F88-11BE-427D-B63C-1B9D97D1EB04}" srcOrd="3" destOrd="0" presId="urn:microsoft.com/office/officeart/2005/8/layout/list1"/>
    <dgm:cxn modelId="{04706A5B-476E-4851-91DB-8359F27D911C}" type="presParOf" srcId="{38EA610F-5FD9-4D1F-BF15-23AC711DA441}" destId="{2CE7AA4D-1F48-4CA0-950D-54CFDE8F3732}" srcOrd="4" destOrd="0" presId="urn:microsoft.com/office/officeart/2005/8/layout/list1"/>
    <dgm:cxn modelId="{6FBA5863-C619-4570-A5AD-2E0C2B16392E}" type="presParOf" srcId="{2CE7AA4D-1F48-4CA0-950D-54CFDE8F3732}" destId="{426B7DE4-3846-4747-9107-9DCB534AF1BE}" srcOrd="0" destOrd="0" presId="urn:microsoft.com/office/officeart/2005/8/layout/list1"/>
    <dgm:cxn modelId="{0D1DA397-EF6C-4423-8C29-9A63DF0943B0}" type="presParOf" srcId="{2CE7AA4D-1F48-4CA0-950D-54CFDE8F3732}" destId="{0C078624-3BDA-4090-B199-CA80911D717D}" srcOrd="1" destOrd="0" presId="urn:microsoft.com/office/officeart/2005/8/layout/list1"/>
    <dgm:cxn modelId="{F8CEA744-3137-43BD-8780-FCFEB488A0A9}" type="presParOf" srcId="{38EA610F-5FD9-4D1F-BF15-23AC711DA441}" destId="{C8732253-951D-4C37-A412-CA6C35CF4483}" srcOrd="5" destOrd="0" presId="urn:microsoft.com/office/officeart/2005/8/layout/list1"/>
    <dgm:cxn modelId="{BA4A1B3A-9788-44FB-810A-D1BB07E5FD52}" type="presParOf" srcId="{38EA610F-5FD9-4D1F-BF15-23AC711DA441}" destId="{2B37C0D1-25CD-427D-AC7A-045B4491296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C4E90-A4F7-4B9E-9208-D3945860D0DA}">
      <dsp:nvSpPr>
        <dsp:cNvPr id="0" name=""/>
        <dsp:cNvSpPr/>
      </dsp:nvSpPr>
      <dsp:spPr>
        <a:xfrm>
          <a:off x="0" y="1346553"/>
          <a:ext cx="6096000" cy="385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8A9F1-6AA7-4A6A-8D89-696BE85DA785}">
      <dsp:nvSpPr>
        <dsp:cNvPr id="0" name=""/>
        <dsp:cNvSpPr/>
      </dsp:nvSpPr>
      <dsp:spPr>
        <a:xfrm>
          <a:off x="289917" y="116452"/>
          <a:ext cx="5804020" cy="1392461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000" kern="1200" dirty="0">
              <a:latin typeface="+mn-lt"/>
            </a:rPr>
            <a:t>Pagará el monto asegurado al o a los beneficiarios, después del fallecimiento del asegurado, si éste ocurre dentro de la vigencia de la póliza.</a:t>
          </a:r>
        </a:p>
      </dsp:txBody>
      <dsp:txXfrm>
        <a:off x="357891" y="184426"/>
        <a:ext cx="5668072" cy="1256513"/>
      </dsp:txXfrm>
    </dsp:sp>
    <dsp:sp modelId="{9069C7A7-ED14-48A4-A475-2E1A954BF8A0}">
      <dsp:nvSpPr>
        <dsp:cNvPr id="0" name=""/>
        <dsp:cNvSpPr/>
      </dsp:nvSpPr>
      <dsp:spPr>
        <a:xfrm>
          <a:off x="0" y="2866172"/>
          <a:ext cx="6096000" cy="4040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EFB14-7D47-40C1-9030-B9BD6AEE3F6A}">
      <dsp:nvSpPr>
        <dsp:cNvPr id="0" name=""/>
        <dsp:cNvSpPr/>
      </dsp:nvSpPr>
      <dsp:spPr>
        <a:xfrm>
          <a:off x="289917" y="1791583"/>
          <a:ext cx="5804020" cy="123694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000" kern="1200" dirty="0">
              <a:latin typeface="+mn-lt"/>
            </a:rPr>
            <a:t>El contratante podrá ceder a terceros la póliza de seguro, como garantía de una deuda u obligación.</a:t>
          </a:r>
        </a:p>
      </dsp:txBody>
      <dsp:txXfrm>
        <a:off x="350300" y="1851966"/>
        <a:ext cx="5683254" cy="1116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5D0A6-4312-4C65-872E-60F0DE1ED80A}">
      <dsp:nvSpPr>
        <dsp:cNvPr id="0" name=""/>
        <dsp:cNvSpPr/>
      </dsp:nvSpPr>
      <dsp:spPr>
        <a:xfrm>
          <a:off x="0" y="404132"/>
          <a:ext cx="6216352" cy="1614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458" tIns="520700" rIns="48245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En caso de siniestros ocurridos por causas ya sea de muerte natural o muerte accidental. En este caso, el beneficiario recibe una determinada suma asegurada.</a:t>
          </a:r>
        </a:p>
      </dsp:txBody>
      <dsp:txXfrm>
        <a:off x="0" y="404132"/>
        <a:ext cx="6216352" cy="1614375"/>
      </dsp:txXfrm>
    </dsp:sp>
    <dsp:sp modelId="{E8182310-DADE-4C71-B834-60182D757B5D}">
      <dsp:nvSpPr>
        <dsp:cNvPr id="0" name=""/>
        <dsp:cNvSpPr/>
      </dsp:nvSpPr>
      <dsp:spPr>
        <a:xfrm>
          <a:off x="310817" y="35132"/>
          <a:ext cx="4351446" cy="7380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74" tIns="0" rIns="164474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Cobertura de fallecimiento:</a:t>
          </a:r>
        </a:p>
      </dsp:txBody>
      <dsp:txXfrm>
        <a:off x="346843" y="71158"/>
        <a:ext cx="4279394" cy="665948"/>
      </dsp:txXfrm>
    </dsp:sp>
    <dsp:sp modelId="{2B37C0D1-25CD-427D-AC7A-045B4491296F}">
      <dsp:nvSpPr>
        <dsp:cNvPr id="0" name=""/>
        <dsp:cNvSpPr/>
      </dsp:nvSpPr>
      <dsp:spPr>
        <a:xfrm>
          <a:off x="0" y="2522507"/>
          <a:ext cx="6216352" cy="1850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458" tIns="520700" rIns="48245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Al culminar la vigencia de la póliza y no se haya producido el fallecimiento del Asegurado. Se otorgará como cobertura de sobrevivencia al Asegurado, el porcentaje de la totalidad de las primas pagadas que se haya acordado.</a:t>
          </a:r>
        </a:p>
      </dsp:txBody>
      <dsp:txXfrm>
        <a:off x="0" y="2522507"/>
        <a:ext cx="6216352" cy="1850625"/>
      </dsp:txXfrm>
    </dsp:sp>
    <dsp:sp modelId="{0C078624-3BDA-4090-B199-CA80911D717D}">
      <dsp:nvSpPr>
        <dsp:cNvPr id="0" name=""/>
        <dsp:cNvSpPr/>
      </dsp:nvSpPr>
      <dsp:spPr>
        <a:xfrm>
          <a:off x="310817" y="2153506"/>
          <a:ext cx="4351446" cy="7380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74" tIns="0" rIns="164474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Cobertura de Sobrevivencia:</a:t>
          </a:r>
        </a:p>
      </dsp:txBody>
      <dsp:txXfrm>
        <a:off x="346843" y="2189532"/>
        <a:ext cx="4279394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6E127-C17F-4641-9E95-11D5831AFC7D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8CF9B-392F-4B39-B788-B58AF0DFDE9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8899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642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0792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4618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9737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713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56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4539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2233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83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6118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66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39DA-B624-482C-9BFC-7FA758946195}" type="datetimeFigureOut">
              <a:rPr lang="es-PA" smtClean="0"/>
              <a:t>30/01/2020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B122E-792D-4BF6-85E3-7D4DEC7CFC7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2510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>
            <a:extLst>
              <a:ext uri="{FF2B5EF4-FFF2-40B4-BE49-F238E27FC236}">
                <a16:creationId xmlns:a16="http://schemas.microsoft.com/office/drawing/2014/main" id="{010F783A-2868-41C0-ADCD-A50FB073EF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s-PA" altLang="es-PA"/>
          </a:p>
        </p:txBody>
      </p:sp>
      <p:sp>
        <p:nvSpPr>
          <p:cNvPr id="2051" name="Subtítulo 2">
            <a:extLst>
              <a:ext uri="{FF2B5EF4-FFF2-40B4-BE49-F238E27FC236}">
                <a16:creationId xmlns:a16="http://schemas.microsoft.com/office/drawing/2014/main" id="{109298B9-394E-4F52-843F-1EDBB838E2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PA" altLang="es-PA"/>
          </a:p>
        </p:txBody>
      </p:sp>
      <p:pic>
        <p:nvPicPr>
          <p:cNvPr id="2052" name="Imagen 4">
            <a:extLst>
              <a:ext uri="{FF2B5EF4-FFF2-40B4-BE49-F238E27FC236}">
                <a16:creationId xmlns:a16="http://schemas.microsoft.com/office/drawing/2014/main" id="{DAF7FC7C-C3A9-4E0C-A093-6FE9ADB2C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4EAE6CF-5E80-40E2-A59B-975F4F2F9D4A}"/>
              </a:ext>
            </a:extLst>
          </p:cNvPr>
          <p:cNvSpPr/>
          <p:nvPr/>
        </p:nvSpPr>
        <p:spPr>
          <a:xfrm>
            <a:off x="4320209" y="53498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s-PA" b="1" dirty="0">
              <a:latin typeface="Calibri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>
            <a:extLst>
              <a:ext uri="{FF2B5EF4-FFF2-40B4-BE49-F238E27FC236}">
                <a16:creationId xmlns:a16="http://schemas.microsoft.com/office/drawing/2014/main" id="{86ADBE2E-9D79-4CEF-B040-33EA4437C19C}"/>
              </a:ext>
            </a:extLst>
          </p:cNvPr>
          <p:cNvSpPr txBox="1">
            <a:spLocks/>
          </p:cNvSpPr>
          <p:nvPr/>
        </p:nvSpPr>
        <p:spPr>
          <a:xfrm>
            <a:off x="1111955" y="2234142"/>
            <a:ext cx="6920089" cy="2665236"/>
          </a:xfrm>
          <a:prstGeom prst="rect">
            <a:avLst/>
          </a:prstGeom>
        </p:spPr>
        <p:txBody>
          <a:bodyPr/>
          <a:lstStyle/>
          <a:p>
            <a:pPr algn="ctr" defTabSz="455613" eaLnBrk="1" hangingPunct="1">
              <a:defRPr/>
            </a:pPr>
            <a:r>
              <a:rPr lang="es-PA" sz="4000" b="1" dirty="0">
                <a:ea typeface="ＭＳ Ｐゴシック" pitchFamily="-109" charset="-128"/>
                <a:cs typeface="Arial" panose="020B0604020202020204" pitchFamily="34" charset="0"/>
              </a:rPr>
              <a:t>Producto </a:t>
            </a:r>
          </a:p>
          <a:p>
            <a:pPr algn="ctr" defTabSz="455613" eaLnBrk="1" hangingPunct="1">
              <a:defRPr/>
            </a:pPr>
            <a:r>
              <a:rPr lang="es-PA" sz="4000" b="1" dirty="0">
                <a:ea typeface="ＭＳ Ｐゴシック" pitchFamily="-109" charset="-128"/>
                <a:cs typeface="Arial" panose="020B0604020202020204" pitchFamily="34" charset="0"/>
              </a:rPr>
              <a:t>Vida Individual a Término</a:t>
            </a:r>
          </a:p>
          <a:p>
            <a:pPr algn="ctr" defTabSz="455613" eaLnBrk="1" hangingPunct="1">
              <a:defRPr/>
            </a:pPr>
            <a:r>
              <a:rPr lang="es-PA" sz="4000" b="1" dirty="0">
                <a:ea typeface="ＭＳ Ｐゴシック" pitchFamily="-109" charset="-128"/>
                <a:cs typeface="Arial" panose="020B0604020202020204" pitchFamily="34" charset="0"/>
              </a:rPr>
              <a:t>con Beneficio de Muerte y Sobrevivencia </a:t>
            </a:r>
            <a:endParaRPr lang="es-ES" sz="4000" b="1" dirty="0">
              <a:ea typeface="ＭＳ Ｐゴシック" pitchFamily="-10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:a16="http://schemas.microsoft.com/office/drawing/2014/main" id="{8C01C644-3933-4A41-8493-6A89E52D7B7E}"/>
              </a:ext>
            </a:extLst>
          </p:cNvPr>
          <p:cNvSpPr txBox="1">
            <a:spLocks/>
          </p:cNvSpPr>
          <p:nvPr/>
        </p:nvSpPr>
        <p:spPr>
          <a:xfrm>
            <a:off x="1748720" y="739422"/>
            <a:ext cx="5400675" cy="431800"/>
          </a:xfrm>
          <a:prstGeom prst="rect">
            <a:avLst/>
          </a:prstGeom>
        </p:spPr>
        <p:txBody>
          <a:bodyPr/>
          <a:lstStyle/>
          <a:p>
            <a:pPr algn="ctr" defTabSz="455613" eaLnBrk="1" hangingPunct="1">
              <a:defRPr/>
            </a:pPr>
            <a:r>
              <a:rPr lang="es-PA" sz="2400" b="1" dirty="0">
                <a:ea typeface="ＭＳ Ｐゴシック" pitchFamily="-109" charset="-128"/>
                <a:cs typeface="Arial" panose="020B0604020202020204" pitchFamily="34" charset="0"/>
              </a:rPr>
              <a:t>Descripción del Seguro</a:t>
            </a:r>
            <a:endParaRPr lang="es-ES" sz="2400" b="1" dirty="0">
              <a:ea typeface="ＭＳ Ｐゴシック" pitchFamily="-109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D25EEB-F814-48BA-98FE-525397FA3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791723"/>
              </p:ext>
            </p:extLst>
          </p:nvPr>
        </p:nvGraphicFramePr>
        <p:xfrm>
          <a:off x="1388533" y="2269066"/>
          <a:ext cx="6096000" cy="338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:a16="http://schemas.microsoft.com/office/drawing/2014/main" id="{575D509A-70CC-42CB-B582-8545E096E956}"/>
              </a:ext>
            </a:extLst>
          </p:cNvPr>
          <p:cNvSpPr txBox="1">
            <a:spLocks/>
          </p:cNvSpPr>
          <p:nvPr/>
        </p:nvSpPr>
        <p:spPr>
          <a:xfrm>
            <a:off x="1476375" y="549275"/>
            <a:ext cx="5400675" cy="431800"/>
          </a:xfrm>
          <a:prstGeom prst="rect">
            <a:avLst/>
          </a:prstGeom>
        </p:spPr>
        <p:txBody>
          <a:bodyPr/>
          <a:lstStyle/>
          <a:p>
            <a:pPr algn="ctr" defTabSz="455613" eaLnBrk="1" hangingPunct="1">
              <a:defRPr/>
            </a:pPr>
            <a:r>
              <a:rPr lang="es-PA" sz="2400" b="1" dirty="0">
                <a:ea typeface="ＭＳ Ｐゴシック" pitchFamily="-109" charset="-128"/>
                <a:cs typeface="Arial" panose="020B0604020202020204" pitchFamily="34" charset="0"/>
              </a:rPr>
              <a:t>Coberturas</a:t>
            </a:r>
            <a:endParaRPr lang="es-ES" sz="2400" b="1" dirty="0">
              <a:ea typeface="ＭＳ Ｐゴシック" pitchFamily="-109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CB24022-726E-442D-8813-F08D2AAF1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737860"/>
              </p:ext>
            </p:extLst>
          </p:nvPr>
        </p:nvGraphicFramePr>
        <p:xfrm>
          <a:off x="1331685" y="1611065"/>
          <a:ext cx="621635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CE21B1-D7A0-4519-AC1A-ABD9FA90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1543"/>
            <a:ext cx="7886700" cy="4351338"/>
          </a:xfrm>
        </p:spPr>
        <p:txBody>
          <a:bodyPr>
            <a:normAutofit/>
          </a:bodyPr>
          <a:lstStyle/>
          <a:p>
            <a:r>
              <a:rPr lang="es-PA" sz="2000" b="1" dirty="0">
                <a:cs typeface="Arial" panose="020B0604020202020204" pitchFamily="34" charset="0"/>
              </a:rPr>
              <a:t>Comisión:                   	</a:t>
            </a:r>
            <a:r>
              <a:rPr lang="es-PA" sz="2000" dirty="0">
                <a:cs typeface="Arial" panose="020B0604020202020204" pitchFamily="34" charset="0"/>
              </a:rPr>
              <a:t>50%     1er. año, </a:t>
            </a:r>
          </a:p>
          <a:p>
            <a:pPr marL="0" indent="0">
              <a:buNone/>
            </a:pPr>
            <a:r>
              <a:rPr lang="es-PA" sz="2000" dirty="0">
                <a:cs typeface="Arial" panose="020B0604020202020204" pitchFamily="34" charset="0"/>
              </a:rPr>
              <a:t>		      	20%     2do. año </a:t>
            </a:r>
          </a:p>
          <a:p>
            <a:pPr marL="0" indent="0">
              <a:buNone/>
            </a:pPr>
            <a:r>
              <a:rPr lang="es-PA" sz="2000" dirty="0">
                <a:cs typeface="Arial" panose="020B0604020202020204" pitchFamily="34" charset="0"/>
              </a:rPr>
              <a:t>		      	15%     hasta el final del tiempo de cobertura</a:t>
            </a:r>
          </a:p>
          <a:p>
            <a:pPr marL="0" indent="0">
              <a:buNone/>
            </a:pPr>
            <a:endParaRPr lang="es-PA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A" sz="2000" dirty="0">
              <a:cs typeface="Arial" panose="020B0604020202020204" pitchFamily="34" charset="0"/>
            </a:endParaRPr>
          </a:p>
          <a:p>
            <a:r>
              <a:rPr lang="es-PA" sz="2000" b="1" dirty="0">
                <a:cs typeface="Arial" panose="020B0604020202020204" pitchFamily="34" charset="0"/>
              </a:rPr>
              <a:t>Sumas Aseguradas:  	</a:t>
            </a:r>
            <a:r>
              <a:rPr lang="es-PA" sz="1800" b="1" dirty="0">
                <a:cs typeface="Arial" panose="020B0604020202020204" pitchFamily="34" charset="0"/>
              </a:rPr>
              <a:t>B/. 10,000 - B/. 25,000 – B/. 50,000  - </a:t>
            </a:r>
            <a:r>
              <a:rPr lang="es-PA" sz="1800" b="1">
                <a:cs typeface="Arial" panose="020B0604020202020204" pitchFamily="34" charset="0"/>
              </a:rPr>
              <a:t>B/.100,000.00</a:t>
            </a:r>
            <a:endParaRPr lang="es-PA" sz="1800" b="1" dirty="0">
              <a:cs typeface="Arial" panose="020B0604020202020204" pitchFamily="34" charset="0"/>
            </a:endParaRPr>
          </a:p>
          <a:p>
            <a:endParaRPr lang="es-PA" sz="2000" b="1" dirty="0">
              <a:cs typeface="Arial" panose="020B0604020202020204" pitchFamily="34" charset="0"/>
            </a:endParaRPr>
          </a:p>
          <a:p>
            <a:endParaRPr lang="es-PA" sz="2000" dirty="0">
              <a:cs typeface="Arial" panose="020B0604020202020204" pitchFamily="34" charset="0"/>
            </a:endParaRPr>
          </a:p>
          <a:p>
            <a:r>
              <a:rPr lang="es-PA" sz="2000" b="1" dirty="0"/>
              <a:t>Tabla de Devolución:</a:t>
            </a:r>
            <a:endParaRPr lang="es-PA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7350197-288A-4B62-B160-A00769097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42184"/>
              </p:ext>
            </p:extLst>
          </p:nvPr>
        </p:nvGraphicFramePr>
        <p:xfrm>
          <a:off x="976488" y="4686515"/>
          <a:ext cx="61242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534">
                  <a:extLst>
                    <a:ext uri="{9D8B030D-6E8A-4147-A177-3AD203B41FA5}">
                      <a16:colId xmlns:a16="http://schemas.microsoft.com/office/drawing/2014/main" val="3543789932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593754325"/>
                    </a:ext>
                  </a:extLst>
                </a:gridCol>
                <a:gridCol w="1174045">
                  <a:extLst>
                    <a:ext uri="{9D8B030D-6E8A-4147-A177-3AD203B41FA5}">
                      <a16:colId xmlns:a16="http://schemas.microsoft.com/office/drawing/2014/main" val="1485359456"/>
                    </a:ext>
                  </a:extLst>
                </a:gridCol>
                <a:gridCol w="1095022">
                  <a:extLst>
                    <a:ext uri="{9D8B030D-6E8A-4147-A177-3AD203B41FA5}">
                      <a16:colId xmlns:a16="http://schemas.microsoft.com/office/drawing/2014/main" val="934465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A" dirty="0"/>
                        <a:t>% Devolución prima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45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dirty="0"/>
                        <a:t>Término del Seguro (años)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5689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F8DC3F-6891-48F8-BF0B-7E0A6C90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343979"/>
            <a:ext cx="8591550" cy="19050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665C9995-DC7A-4505-9C64-908D3E66B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574" y="1272208"/>
            <a:ext cx="7772400" cy="607737"/>
          </a:xfrm>
        </p:spPr>
        <p:txBody>
          <a:bodyPr>
            <a:normAutofit/>
          </a:bodyPr>
          <a:lstStyle/>
          <a:p>
            <a:r>
              <a:rPr lang="es-PA" sz="2400" b="1" dirty="0">
                <a:latin typeface="+mn-lt"/>
              </a:rPr>
              <a:t>Cuadro de Tarifas Mensuales</a:t>
            </a:r>
          </a:p>
        </p:txBody>
      </p:sp>
    </p:spTree>
    <p:extLst>
      <p:ext uri="{BB962C8B-B14F-4D97-AF65-F5344CB8AC3E}">
        <p14:creationId xmlns:p14="http://schemas.microsoft.com/office/powerpoint/2010/main" val="17113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3">
            <a:extLst>
              <a:ext uri="{FF2B5EF4-FFF2-40B4-BE49-F238E27FC236}">
                <a16:creationId xmlns:a16="http://schemas.microsoft.com/office/drawing/2014/main" id="{C1D5AFC7-1881-4CFD-96C5-67A6FF1F7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6250"/>
            <a:ext cx="530066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Título">
            <a:extLst>
              <a:ext uri="{FF2B5EF4-FFF2-40B4-BE49-F238E27FC236}">
                <a16:creationId xmlns:a16="http://schemas.microsoft.com/office/drawing/2014/main" id="{2224A84D-B8A3-40C6-A9BA-5553142E2843}"/>
              </a:ext>
            </a:extLst>
          </p:cNvPr>
          <p:cNvSpPr txBox="1">
            <a:spLocks/>
          </p:cNvSpPr>
          <p:nvPr/>
        </p:nvSpPr>
        <p:spPr>
          <a:xfrm>
            <a:off x="1403350" y="44450"/>
            <a:ext cx="5400675" cy="431800"/>
          </a:xfrm>
          <a:prstGeom prst="rect">
            <a:avLst/>
          </a:prstGeom>
        </p:spPr>
        <p:txBody>
          <a:bodyPr/>
          <a:lstStyle/>
          <a:p>
            <a:pPr algn="ctr" defTabSz="455613" eaLnBrk="1" hangingPunct="1">
              <a:defRPr/>
            </a:pPr>
            <a:r>
              <a:rPr lang="es-P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9" charset="-128"/>
                <a:cs typeface="Arial" panose="020B0604020202020204" pitchFamily="34" charset="0"/>
              </a:rPr>
              <a:t>Formulario</a:t>
            </a:r>
            <a:endParaRPr lang="es-E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3A060C-B6E9-41A6-B1FA-52E24639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10B41A-E4A3-4640-8E96-76894CDBA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27652" name="Imagen 4">
            <a:extLst>
              <a:ext uri="{FF2B5EF4-FFF2-40B4-BE49-F238E27FC236}">
                <a16:creationId xmlns:a16="http://schemas.microsoft.com/office/drawing/2014/main" id="{1B446871-F0E5-4B0D-8CFD-63F250A6D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75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2556</TotalTime>
  <Words>162</Words>
  <Application>Microsoft Office PowerPoint</Application>
  <PresentationFormat>Presentación en pantalla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Cuadro de Tarifas Mensuales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Yanibeth Mendoza (1176) Mercadeo</dc:creator>
  <cp:lastModifiedBy>Aileen Palacios (2503) Sucursal David</cp:lastModifiedBy>
  <cp:revision>98</cp:revision>
  <cp:lastPrinted>2019-01-18T13:47:08Z</cp:lastPrinted>
  <dcterms:created xsi:type="dcterms:W3CDTF">2017-12-26T14:40:50Z</dcterms:created>
  <dcterms:modified xsi:type="dcterms:W3CDTF">2020-01-30T14:58:36Z</dcterms:modified>
</cp:coreProperties>
</file>