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66" r:id="rId5"/>
    <p:sldId id="256" r:id="rId6"/>
    <p:sldId id="271" r:id="rId7"/>
    <p:sldId id="273" r:id="rId8"/>
    <p:sldId id="259" r:id="rId9"/>
    <p:sldId id="274" r:id="rId10"/>
    <p:sldId id="275" r:id="rId11"/>
    <p:sldId id="276" r:id="rId12"/>
    <p:sldId id="278" r:id="rId13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63" autoAdjust="0"/>
    <p:restoredTop sz="96395" autoAdjust="0"/>
  </p:normalViewPr>
  <p:slideViewPr>
    <p:cSldViewPr snapToGrid="0" showGuides="1">
      <p:cViewPr varScale="1">
        <p:scale>
          <a:sx n="87" d="100"/>
          <a:sy n="87" d="100"/>
        </p:scale>
        <p:origin x="208" y="26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86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D2FF26-15C7-8643-8F0B-612AF34AD106}" type="doc">
      <dgm:prSet loTypeId="urn:microsoft.com/office/officeart/2005/8/layout/vList6" loCatId="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7FD4D20-00AC-1842-A590-70939C60DCE2}">
      <dgm:prSet phldrT="[Texto]"/>
      <dgm:spPr/>
      <dgm:t>
        <a:bodyPr/>
        <a:lstStyle/>
        <a:p>
          <a:r>
            <a:rPr lang="es-ES" dirty="0"/>
            <a:t>Razones de Orden Neurobiológico.</a:t>
          </a:r>
        </a:p>
      </dgm:t>
    </dgm:pt>
    <dgm:pt modelId="{1B7DD33A-6021-E947-AE68-B6132B97D02E}" type="parTrans" cxnId="{DF8A1009-5D21-0443-ABA7-3D9D2D7CE88F}">
      <dgm:prSet/>
      <dgm:spPr/>
      <dgm:t>
        <a:bodyPr/>
        <a:lstStyle/>
        <a:p>
          <a:endParaRPr lang="es-ES"/>
        </a:p>
      </dgm:t>
    </dgm:pt>
    <dgm:pt modelId="{D77906DD-7872-8F45-A845-9085984A219A}" type="sibTrans" cxnId="{DF8A1009-5D21-0443-ABA7-3D9D2D7CE88F}">
      <dgm:prSet/>
      <dgm:spPr/>
      <dgm:t>
        <a:bodyPr/>
        <a:lstStyle/>
        <a:p>
          <a:endParaRPr lang="es-ES"/>
        </a:p>
      </dgm:t>
    </dgm:pt>
    <dgm:pt modelId="{E0E46BE4-C96A-4142-8C59-D0205248D68E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600" dirty="0"/>
            <a:t>Ciertos tipos de estímulos modifican las estructuras cerebrales y afectan la forma en que se piensa.</a:t>
          </a:r>
        </a:p>
      </dgm:t>
    </dgm:pt>
    <dgm:pt modelId="{4EEA1880-BB70-AA4D-8A42-DD3D5E94EC35}" type="parTrans" cxnId="{AB3AA3F2-AE18-A64E-8948-45FB7736B808}">
      <dgm:prSet/>
      <dgm:spPr/>
      <dgm:t>
        <a:bodyPr/>
        <a:lstStyle/>
        <a:p>
          <a:endParaRPr lang="es-ES"/>
        </a:p>
      </dgm:t>
    </dgm:pt>
    <dgm:pt modelId="{0E9E790F-AEA0-9449-AD39-63640A2ECBA8}" type="sibTrans" cxnId="{AB3AA3F2-AE18-A64E-8948-45FB7736B808}">
      <dgm:prSet/>
      <dgm:spPr/>
      <dgm:t>
        <a:bodyPr/>
        <a:lstStyle/>
        <a:p>
          <a:endParaRPr lang="es-ES"/>
        </a:p>
      </dgm:t>
    </dgm:pt>
    <dgm:pt modelId="{451085AD-13BE-EE4C-A451-95501497B907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600" dirty="0"/>
            <a:t>Cerebro Plástico</a:t>
          </a:r>
        </a:p>
      </dgm:t>
    </dgm:pt>
    <dgm:pt modelId="{831376C9-BDBD-654C-942A-7D4956280676}" type="parTrans" cxnId="{D9A77A46-34FA-E544-A9A5-1276413D9A53}">
      <dgm:prSet/>
      <dgm:spPr/>
      <dgm:t>
        <a:bodyPr/>
        <a:lstStyle/>
        <a:p>
          <a:endParaRPr lang="es-ES"/>
        </a:p>
      </dgm:t>
    </dgm:pt>
    <dgm:pt modelId="{B5C895C5-3084-6746-94DA-01F34E96B95A}" type="sibTrans" cxnId="{D9A77A46-34FA-E544-A9A5-1276413D9A53}">
      <dgm:prSet/>
      <dgm:spPr/>
      <dgm:t>
        <a:bodyPr/>
        <a:lstStyle/>
        <a:p>
          <a:endParaRPr lang="es-ES"/>
        </a:p>
      </dgm:t>
    </dgm:pt>
    <dgm:pt modelId="{B57E0F62-CA2D-BF41-9C03-9AF2E3E2B155}">
      <dgm:prSet phldrT="[Texto]"/>
      <dgm:spPr/>
      <dgm:t>
        <a:bodyPr/>
        <a:lstStyle/>
        <a:p>
          <a:r>
            <a:rPr lang="es-ES" dirty="0"/>
            <a:t>Estudios e Investigaciones sobre juegos de Aprendizaje.</a:t>
          </a:r>
        </a:p>
      </dgm:t>
    </dgm:pt>
    <dgm:pt modelId="{F546E5E4-F5EA-2E4A-8626-82E5DEC7FA03}" type="parTrans" cxnId="{A53EFEA6-FA54-0C4C-999B-F6D24E3075F5}">
      <dgm:prSet/>
      <dgm:spPr/>
      <dgm:t>
        <a:bodyPr/>
        <a:lstStyle/>
        <a:p>
          <a:endParaRPr lang="es-ES"/>
        </a:p>
      </dgm:t>
    </dgm:pt>
    <dgm:pt modelId="{C4B90781-9C37-6E45-A555-43076204EC18}" type="sibTrans" cxnId="{A53EFEA6-FA54-0C4C-999B-F6D24E3075F5}">
      <dgm:prSet/>
      <dgm:spPr/>
      <dgm:t>
        <a:bodyPr/>
        <a:lstStyle/>
        <a:p>
          <a:endParaRPr lang="es-ES"/>
        </a:p>
      </dgm:t>
    </dgm:pt>
    <dgm:pt modelId="{F9006774-BD9F-6C40-B737-650BD0CC0FF6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600" dirty="0"/>
            <a:t>Sean Atractivos y convincentes.</a:t>
          </a:r>
        </a:p>
      </dgm:t>
    </dgm:pt>
    <dgm:pt modelId="{55B3E7F2-D6C4-434A-B900-BCDC7ABAD465}" type="parTrans" cxnId="{1F202F3D-F560-954C-B34E-DABF8905D317}">
      <dgm:prSet/>
      <dgm:spPr/>
      <dgm:t>
        <a:bodyPr/>
        <a:lstStyle/>
        <a:p>
          <a:endParaRPr lang="es-ES"/>
        </a:p>
      </dgm:t>
    </dgm:pt>
    <dgm:pt modelId="{A463F0B8-F09A-5B41-B0B5-FCAFD8C337E1}" type="sibTrans" cxnId="{1F202F3D-F560-954C-B34E-DABF8905D317}">
      <dgm:prSet/>
      <dgm:spPr/>
      <dgm:t>
        <a:bodyPr/>
        <a:lstStyle/>
        <a:p>
          <a:endParaRPr lang="es-ES"/>
        </a:p>
      </dgm:t>
    </dgm:pt>
    <dgm:pt modelId="{72CDECF6-65CC-2744-A1B2-1D0BAB9AFAB3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600" dirty="0"/>
            <a:t>Estos cambios son permanentes.</a:t>
          </a:r>
        </a:p>
      </dgm:t>
    </dgm:pt>
    <dgm:pt modelId="{5B0AC7ED-3BB4-4948-8F78-5EB86DDDD3AC}" type="parTrans" cxnId="{9E991523-18C6-B744-AA59-70D16409736B}">
      <dgm:prSet/>
      <dgm:spPr/>
      <dgm:t>
        <a:bodyPr/>
        <a:lstStyle/>
        <a:p>
          <a:endParaRPr lang="es-ES"/>
        </a:p>
      </dgm:t>
    </dgm:pt>
    <dgm:pt modelId="{08FD5895-26CB-8842-BE1E-B60DAF70FA83}" type="sibTrans" cxnId="{9E991523-18C6-B744-AA59-70D16409736B}">
      <dgm:prSet/>
      <dgm:spPr/>
      <dgm:t>
        <a:bodyPr/>
        <a:lstStyle/>
        <a:p>
          <a:endParaRPr lang="es-ES"/>
        </a:p>
      </dgm:t>
    </dgm:pt>
    <dgm:pt modelId="{9B4A4CDD-4C51-2142-98CB-860F33290335}">
      <dgm:prSet/>
      <dgm:spPr/>
      <dgm:t>
        <a:bodyPr/>
        <a:lstStyle/>
        <a:p>
          <a:r>
            <a:rPr lang="es-ES" dirty="0"/>
            <a:t>Razones Basadas en la Psicología Social.</a:t>
          </a:r>
        </a:p>
      </dgm:t>
    </dgm:pt>
    <dgm:pt modelId="{2C18245D-197C-5B4F-9530-26E32528CEB3}" type="sibTrans" cxnId="{F5A46E63-B837-BC40-B352-C1F88C2001C2}">
      <dgm:prSet/>
      <dgm:spPr/>
      <dgm:t>
        <a:bodyPr/>
        <a:lstStyle/>
        <a:p>
          <a:endParaRPr lang="es-ES"/>
        </a:p>
      </dgm:t>
    </dgm:pt>
    <dgm:pt modelId="{3985C003-8D95-A64E-9553-39ADBE9FDC38}" type="parTrans" cxnId="{F5A46E63-B837-BC40-B352-C1F88C2001C2}">
      <dgm:prSet/>
      <dgm:spPr/>
      <dgm:t>
        <a:bodyPr/>
        <a:lstStyle/>
        <a:p>
          <a:endParaRPr lang="es-ES"/>
        </a:p>
      </dgm:t>
    </dgm:pt>
    <dgm:pt modelId="{A384C0AF-CF66-AA47-A4B4-86C3F632CB6E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600" dirty="0"/>
            <a:t>Los patrones de pensamiento cambian en función a las experiencias.</a:t>
          </a:r>
        </a:p>
      </dgm:t>
    </dgm:pt>
    <dgm:pt modelId="{0A2FC90C-A5E3-434F-8468-1C45BFC1C6C3}" type="parTrans" cxnId="{968FAF7F-4157-7543-AE2B-3AC6339AFB8C}">
      <dgm:prSet/>
      <dgm:spPr/>
      <dgm:t>
        <a:bodyPr/>
        <a:lstStyle/>
        <a:p>
          <a:endParaRPr lang="es-ES"/>
        </a:p>
      </dgm:t>
    </dgm:pt>
    <dgm:pt modelId="{D7619498-A7B4-AD47-989C-B1F59C9750B7}" type="sibTrans" cxnId="{968FAF7F-4157-7543-AE2B-3AC6339AFB8C}">
      <dgm:prSet/>
      <dgm:spPr/>
      <dgm:t>
        <a:bodyPr/>
        <a:lstStyle/>
        <a:p>
          <a:endParaRPr lang="es-ES"/>
        </a:p>
      </dgm:t>
    </dgm:pt>
    <dgm:pt modelId="{6F450B15-5823-7846-A753-CA6F83941696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600" dirty="0"/>
            <a:t>El entorno y la cultura.</a:t>
          </a:r>
        </a:p>
      </dgm:t>
    </dgm:pt>
    <dgm:pt modelId="{7B4879C1-0745-C547-B04D-6BB62AF2EF19}" type="parTrans" cxnId="{E99B0901-3D21-F340-A6B8-41D3C0255E09}">
      <dgm:prSet/>
      <dgm:spPr/>
      <dgm:t>
        <a:bodyPr/>
        <a:lstStyle/>
        <a:p>
          <a:endParaRPr lang="es-ES"/>
        </a:p>
      </dgm:t>
    </dgm:pt>
    <dgm:pt modelId="{3C5FC9DE-1460-234A-97B2-5C8DF185B5F4}" type="sibTrans" cxnId="{E99B0901-3D21-F340-A6B8-41D3C0255E09}">
      <dgm:prSet/>
      <dgm:spPr/>
      <dgm:t>
        <a:bodyPr/>
        <a:lstStyle/>
        <a:p>
          <a:endParaRPr lang="es-ES"/>
        </a:p>
      </dgm:t>
    </dgm:pt>
    <dgm:pt modelId="{31928039-4B2F-304E-B967-8993F2CEE489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600" dirty="0"/>
            <a:t>Los cambios requieren tiempo y constancia.</a:t>
          </a:r>
        </a:p>
      </dgm:t>
    </dgm:pt>
    <dgm:pt modelId="{A6896153-B73A-6442-868D-7008363B9554}" type="parTrans" cxnId="{6353B8C2-5E24-144D-B7A9-9E2B7900B149}">
      <dgm:prSet/>
      <dgm:spPr/>
      <dgm:t>
        <a:bodyPr/>
        <a:lstStyle/>
        <a:p>
          <a:endParaRPr lang="es-ES"/>
        </a:p>
      </dgm:t>
    </dgm:pt>
    <dgm:pt modelId="{9A0848B1-CBA2-6E44-ACFD-181302AE5017}" type="sibTrans" cxnId="{6353B8C2-5E24-144D-B7A9-9E2B7900B149}">
      <dgm:prSet/>
      <dgm:spPr/>
      <dgm:t>
        <a:bodyPr/>
        <a:lstStyle/>
        <a:p>
          <a:endParaRPr lang="es-ES"/>
        </a:p>
      </dgm:t>
    </dgm:pt>
    <dgm:pt modelId="{401448A0-43D4-2040-A222-D56606304835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600" dirty="0"/>
            <a:t>Permite la capacidad de atención.</a:t>
          </a:r>
        </a:p>
      </dgm:t>
    </dgm:pt>
    <dgm:pt modelId="{78AC6765-598E-4A49-AA18-FC6760D97FAC}" type="parTrans" cxnId="{26C055A3-2081-BF47-B6CF-6F81A7494020}">
      <dgm:prSet/>
      <dgm:spPr/>
      <dgm:t>
        <a:bodyPr/>
        <a:lstStyle/>
        <a:p>
          <a:endParaRPr lang="es-ES"/>
        </a:p>
      </dgm:t>
    </dgm:pt>
    <dgm:pt modelId="{57F2FF26-5E07-7C43-A8A2-3BF63A50FB1C}" type="sibTrans" cxnId="{26C055A3-2081-BF47-B6CF-6F81A7494020}">
      <dgm:prSet/>
      <dgm:spPr/>
      <dgm:t>
        <a:bodyPr/>
        <a:lstStyle/>
        <a:p>
          <a:endParaRPr lang="es-ES"/>
        </a:p>
      </dgm:t>
    </dgm:pt>
    <dgm:pt modelId="{7C2F62E6-43F6-0948-83AF-ADC935791FD5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600" dirty="0"/>
            <a:t>Surge el aprendizaje.</a:t>
          </a:r>
        </a:p>
      </dgm:t>
    </dgm:pt>
    <dgm:pt modelId="{DE6FFD43-D1C1-D749-9E89-9143D80C5C95}" type="parTrans" cxnId="{CA297045-E21B-1D42-BFBF-FE6EB0EAD0C9}">
      <dgm:prSet/>
      <dgm:spPr/>
      <dgm:t>
        <a:bodyPr/>
        <a:lstStyle/>
        <a:p>
          <a:endParaRPr lang="es-ES"/>
        </a:p>
      </dgm:t>
    </dgm:pt>
    <dgm:pt modelId="{2666D582-B655-4A46-AAF9-745C8E5BD126}" type="sibTrans" cxnId="{CA297045-E21B-1D42-BFBF-FE6EB0EAD0C9}">
      <dgm:prSet/>
      <dgm:spPr/>
      <dgm:t>
        <a:bodyPr/>
        <a:lstStyle/>
        <a:p>
          <a:endParaRPr lang="es-ES"/>
        </a:p>
      </dgm:t>
    </dgm:pt>
    <dgm:pt modelId="{AA7BC4F2-C793-4849-9DAD-7C18442A9E36}" type="pres">
      <dgm:prSet presAssocID="{BFD2FF26-15C7-8643-8F0B-612AF34AD106}" presName="Name0" presStyleCnt="0">
        <dgm:presLayoutVars>
          <dgm:dir/>
          <dgm:animLvl val="lvl"/>
          <dgm:resizeHandles/>
        </dgm:presLayoutVars>
      </dgm:prSet>
      <dgm:spPr/>
    </dgm:pt>
    <dgm:pt modelId="{427D142C-3EB3-E04F-98AE-0632B848A506}" type="pres">
      <dgm:prSet presAssocID="{C7FD4D20-00AC-1842-A590-70939C60DCE2}" presName="linNode" presStyleCnt="0"/>
      <dgm:spPr/>
    </dgm:pt>
    <dgm:pt modelId="{26816461-CE6A-7241-A864-1B2E8900A249}" type="pres">
      <dgm:prSet presAssocID="{C7FD4D20-00AC-1842-A590-70939C60DCE2}" presName="parentShp" presStyleLbl="node1" presStyleIdx="0" presStyleCnt="3">
        <dgm:presLayoutVars>
          <dgm:bulletEnabled val="1"/>
        </dgm:presLayoutVars>
      </dgm:prSet>
      <dgm:spPr/>
    </dgm:pt>
    <dgm:pt modelId="{092D9F1A-9DDF-F645-8A6F-F51D844D54E7}" type="pres">
      <dgm:prSet presAssocID="{C7FD4D20-00AC-1842-A590-70939C60DCE2}" presName="childShp" presStyleLbl="bgAccFollowNode1" presStyleIdx="0" presStyleCnt="3" custScaleY="107463">
        <dgm:presLayoutVars>
          <dgm:bulletEnabled val="1"/>
        </dgm:presLayoutVars>
      </dgm:prSet>
      <dgm:spPr/>
    </dgm:pt>
    <dgm:pt modelId="{1DB0FFF4-2442-3D46-9AB7-6825FEBED904}" type="pres">
      <dgm:prSet presAssocID="{D77906DD-7872-8F45-A845-9085984A219A}" presName="spacing" presStyleCnt="0"/>
      <dgm:spPr/>
    </dgm:pt>
    <dgm:pt modelId="{BCB8B6C6-389E-7045-9DA2-C724592EE61F}" type="pres">
      <dgm:prSet presAssocID="{9B4A4CDD-4C51-2142-98CB-860F33290335}" presName="linNode" presStyleCnt="0"/>
      <dgm:spPr/>
    </dgm:pt>
    <dgm:pt modelId="{2583107A-125B-7A45-9AC5-46F13597391B}" type="pres">
      <dgm:prSet presAssocID="{9B4A4CDD-4C51-2142-98CB-860F33290335}" presName="parentShp" presStyleLbl="node1" presStyleIdx="1" presStyleCnt="3">
        <dgm:presLayoutVars>
          <dgm:bulletEnabled val="1"/>
        </dgm:presLayoutVars>
      </dgm:prSet>
      <dgm:spPr/>
    </dgm:pt>
    <dgm:pt modelId="{907C5B2B-72D4-7040-9D2D-1B9F712859EE}" type="pres">
      <dgm:prSet presAssocID="{9B4A4CDD-4C51-2142-98CB-860F33290335}" presName="childShp" presStyleLbl="bgAccFollowNode1" presStyleIdx="1" presStyleCnt="3" custScaleY="107463">
        <dgm:presLayoutVars>
          <dgm:bulletEnabled val="1"/>
        </dgm:presLayoutVars>
      </dgm:prSet>
      <dgm:spPr/>
    </dgm:pt>
    <dgm:pt modelId="{33BDA985-26B1-0748-A6B3-A40AEBE6767B}" type="pres">
      <dgm:prSet presAssocID="{2C18245D-197C-5B4F-9530-26E32528CEB3}" presName="spacing" presStyleCnt="0"/>
      <dgm:spPr/>
    </dgm:pt>
    <dgm:pt modelId="{A9BDC5D8-6C9D-8A4B-B2EE-1A884E72275D}" type="pres">
      <dgm:prSet presAssocID="{B57E0F62-CA2D-BF41-9C03-9AF2E3E2B155}" presName="linNode" presStyleCnt="0"/>
      <dgm:spPr/>
    </dgm:pt>
    <dgm:pt modelId="{C421A5CF-23BB-A940-85FA-80A5F87F41A2}" type="pres">
      <dgm:prSet presAssocID="{B57E0F62-CA2D-BF41-9C03-9AF2E3E2B155}" presName="parentShp" presStyleLbl="node1" presStyleIdx="2" presStyleCnt="3">
        <dgm:presLayoutVars>
          <dgm:bulletEnabled val="1"/>
        </dgm:presLayoutVars>
      </dgm:prSet>
      <dgm:spPr/>
    </dgm:pt>
    <dgm:pt modelId="{0EC65723-8527-8F47-9368-DFCAA5151946}" type="pres">
      <dgm:prSet presAssocID="{B57E0F62-CA2D-BF41-9C03-9AF2E3E2B155}" presName="childShp" presStyleLbl="bgAccFollowNode1" presStyleIdx="2" presStyleCnt="3" custScaleY="107463">
        <dgm:presLayoutVars>
          <dgm:bulletEnabled val="1"/>
        </dgm:presLayoutVars>
      </dgm:prSet>
      <dgm:spPr/>
    </dgm:pt>
  </dgm:ptLst>
  <dgm:cxnLst>
    <dgm:cxn modelId="{E99B0901-3D21-F340-A6B8-41D3C0255E09}" srcId="{9B4A4CDD-4C51-2142-98CB-860F33290335}" destId="{6F450B15-5823-7846-A753-CA6F83941696}" srcOrd="1" destOrd="0" parTransId="{7B4879C1-0745-C547-B04D-6BB62AF2EF19}" sibTransId="{3C5FC9DE-1460-234A-97B2-5C8DF185B5F4}"/>
    <dgm:cxn modelId="{DF8A1009-5D21-0443-ABA7-3D9D2D7CE88F}" srcId="{BFD2FF26-15C7-8643-8F0B-612AF34AD106}" destId="{C7FD4D20-00AC-1842-A590-70939C60DCE2}" srcOrd="0" destOrd="0" parTransId="{1B7DD33A-6021-E947-AE68-B6132B97D02E}" sibTransId="{D77906DD-7872-8F45-A845-9085984A219A}"/>
    <dgm:cxn modelId="{A5FF5B15-58CD-7D46-A5AF-A0A19CB3B923}" type="presOf" srcId="{72CDECF6-65CC-2744-A1B2-1D0BAB9AFAB3}" destId="{092D9F1A-9DDF-F645-8A6F-F51D844D54E7}" srcOrd="0" destOrd="1" presId="urn:microsoft.com/office/officeart/2005/8/layout/vList6"/>
    <dgm:cxn modelId="{3A00A119-8CF7-6E48-B5FC-BA1F20206E20}" type="presOf" srcId="{7C2F62E6-43F6-0948-83AF-ADC935791FD5}" destId="{0EC65723-8527-8F47-9368-DFCAA5151946}" srcOrd="0" destOrd="2" presId="urn:microsoft.com/office/officeart/2005/8/layout/vList6"/>
    <dgm:cxn modelId="{9E991523-18C6-B744-AA59-70D16409736B}" srcId="{C7FD4D20-00AC-1842-A590-70939C60DCE2}" destId="{72CDECF6-65CC-2744-A1B2-1D0BAB9AFAB3}" srcOrd="1" destOrd="0" parTransId="{5B0AC7ED-3BB4-4948-8F78-5EB86DDDD3AC}" sibTransId="{08FD5895-26CB-8842-BE1E-B60DAF70FA83}"/>
    <dgm:cxn modelId="{0B36F627-F707-C84C-9ACE-BBA0982853DE}" type="presOf" srcId="{BFD2FF26-15C7-8643-8F0B-612AF34AD106}" destId="{AA7BC4F2-C793-4849-9DAD-7C18442A9E36}" srcOrd="0" destOrd="0" presId="urn:microsoft.com/office/officeart/2005/8/layout/vList6"/>
    <dgm:cxn modelId="{9F3EC839-8F0C-2A4C-BE9B-63993A8FFA04}" type="presOf" srcId="{6F450B15-5823-7846-A753-CA6F83941696}" destId="{907C5B2B-72D4-7040-9D2D-1B9F712859EE}" srcOrd="0" destOrd="1" presId="urn:microsoft.com/office/officeart/2005/8/layout/vList6"/>
    <dgm:cxn modelId="{1F202F3D-F560-954C-B34E-DABF8905D317}" srcId="{B57E0F62-CA2D-BF41-9C03-9AF2E3E2B155}" destId="{F9006774-BD9F-6C40-B737-650BD0CC0FF6}" srcOrd="0" destOrd="0" parTransId="{55B3E7F2-D6C4-434A-B900-BCDC7ABAD465}" sibTransId="{A463F0B8-F09A-5B41-B0B5-FCAFD8C337E1}"/>
    <dgm:cxn modelId="{CA297045-E21B-1D42-BFBF-FE6EB0EAD0C9}" srcId="{B57E0F62-CA2D-BF41-9C03-9AF2E3E2B155}" destId="{7C2F62E6-43F6-0948-83AF-ADC935791FD5}" srcOrd="2" destOrd="0" parTransId="{DE6FFD43-D1C1-D749-9E89-9143D80C5C95}" sibTransId="{2666D582-B655-4A46-AAF9-745C8E5BD126}"/>
    <dgm:cxn modelId="{D9A77A46-34FA-E544-A9A5-1276413D9A53}" srcId="{C7FD4D20-00AC-1842-A590-70939C60DCE2}" destId="{451085AD-13BE-EE4C-A451-95501497B907}" srcOrd="2" destOrd="0" parTransId="{831376C9-BDBD-654C-942A-7D4956280676}" sibTransId="{B5C895C5-3084-6746-94DA-01F34E96B95A}"/>
    <dgm:cxn modelId="{8EF5E651-4B65-7743-AF09-F5BD3D28409C}" type="presOf" srcId="{31928039-4B2F-304E-B967-8993F2CEE489}" destId="{907C5B2B-72D4-7040-9D2D-1B9F712859EE}" srcOrd="0" destOrd="2" presId="urn:microsoft.com/office/officeart/2005/8/layout/vList6"/>
    <dgm:cxn modelId="{F5A46E63-B837-BC40-B352-C1F88C2001C2}" srcId="{BFD2FF26-15C7-8643-8F0B-612AF34AD106}" destId="{9B4A4CDD-4C51-2142-98CB-860F33290335}" srcOrd="1" destOrd="0" parTransId="{3985C003-8D95-A64E-9553-39ADBE9FDC38}" sibTransId="{2C18245D-197C-5B4F-9530-26E32528CEB3}"/>
    <dgm:cxn modelId="{789B627A-F0D8-8B4D-B8C3-B8080DAA7973}" type="presOf" srcId="{401448A0-43D4-2040-A222-D56606304835}" destId="{0EC65723-8527-8F47-9368-DFCAA5151946}" srcOrd="0" destOrd="1" presId="urn:microsoft.com/office/officeart/2005/8/layout/vList6"/>
    <dgm:cxn modelId="{968FAF7F-4157-7543-AE2B-3AC6339AFB8C}" srcId="{9B4A4CDD-4C51-2142-98CB-860F33290335}" destId="{A384C0AF-CF66-AA47-A4B4-86C3F632CB6E}" srcOrd="0" destOrd="0" parTransId="{0A2FC90C-A5E3-434F-8468-1C45BFC1C6C3}" sibTransId="{D7619498-A7B4-AD47-989C-B1F59C9750B7}"/>
    <dgm:cxn modelId="{D3C49683-5C81-0D46-A73F-751D72CB01BF}" type="presOf" srcId="{9B4A4CDD-4C51-2142-98CB-860F33290335}" destId="{2583107A-125B-7A45-9AC5-46F13597391B}" srcOrd="0" destOrd="0" presId="urn:microsoft.com/office/officeart/2005/8/layout/vList6"/>
    <dgm:cxn modelId="{E5FA068F-C049-3D4C-9AA4-5E3551EAB8ED}" type="presOf" srcId="{451085AD-13BE-EE4C-A451-95501497B907}" destId="{092D9F1A-9DDF-F645-8A6F-F51D844D54E7}" srcOrd="0" destOrd="2" presId="urn:microsoft.com/office/officeart/2005/8/layout/vList6"/>
    <dgm:cxn modelId="{5EB6599B-0565-3943-AAAA-673C1576F8DB}" type="presOf" srcId="{E0E46BE4-C96A-4142-8C59-D0205248D68E}" destId="{092D9F1A-9DDF-F645-8A6F-F51D844D54E7}" srcOrd="0" destOrd="0" presId="urn:microsoft.com/office/officeart/2005/8/layout/vList6"/>
    <dgm:cxn modelId="{26C055A3-2081-BF47-B6CF-6F81A7494020}" srcId="{B57E0F62-CA2D-BF41-9C03-9AF2E3E2B155}" destId="{401448A0-43D4-2040-A222-D56606304835}" srcOrd="1" destOrd="0" parTransId="{78AC6765-598E-4A49-AA18-FC6760D97FAC}" sibTransId="{57F2FF26-5E07-7C43-A8A2-3BF63A50FB1C}"/>
    <dgm:cxn modelId="{A53EFEA6-FA54-0C4C-999B-F6D24E3075F5}" srcId="{BFD2FF26-15C7-8643-8F0B-612AF34AD106}" destId="{B57E0F62-CA2D-BF41-9C03-9AF2E3E2B155}" srcOrd="2" destOrd="0" parTransId="{F546E5E4-F5EA-2E4A-8626-82E5DEC7FA03}" sibTransId="{C4B90781-9C37-6E45-A555-43076204EC18}"/>
    <dgm:cxn modelId="{4AECE2B4-1489-7D42-B47B-0A13397A1063}" type="presOf" srcId="{B57E0F62-CA2D-BF41-9C03-9AF2E3E2B155}" destId="{C421A5CF-23BB-A940-85FA-80A5F87F41A2}" srcOrd="0" destOrd="0" presId="urn:microsoft.com/office/officeart/2005/8/layout/vList6"/>
    <dgm:cxn modelId="{6353B8C2-5E24-144D-B7A9-9E2B7900B149}" srcId="{9B4A4CDD-4C51-2142-98CB-860F33290335}" destId="{31928039-4B2F-304E-B967-8993F2CEE489}" srcOrd="2" destOrd="0" parTransId="{A6896153-B73A-6442-868D-7008363B9554}" sibTransId="{9A0848B1-CBA2-6E44-ACFD-181302AE5017}"/>
    <dgm:cxn modelId="{44ADE6C2-A6BB-7648-8CD2-E3C7FF3B22C8}" type="presOf" srcId="{F9006774-BD9F-6C40-B737-650BD0CC0FF6}" destId="{0EC65723-8527-8F47-9368-DFCAA5151946}" srcOrd="0" destOrd="0" presId="urn:microsoft.com/office/officeart/2005/8/layout/vList6"/>
    <dgm:cxn modelId="{AB3AA3F2-AE18-A64E-8948-45FB7736B808}" srcId="{C7FD4D20-00AC-1842-A590-70939C60DCE2}" destId="{E0E46BE4-C96A-4142-8C59-D0205248D68E}" srcOrd="0" destOrd="0" parTransId="{4EEA1880-BB70-AA4D-8A42-DD3D5E94EC35}" sibTransId="{0E9E790F-AEA0-9449-AD39-63640A2ECBA8}"/>
    <dgm:cxn modelId="{6D87F3F9-D881-974E-8370-9554E105579C}" type="presOf" srcId="{C7FD4D20-00AC-1842-A590-70939C60DCE2}" destId="{26816461-CE6A-7241-A864-1B2E8900A249}" srcOrd="0" destOrd="0" presId="urn:microsoft.com/office/officeart/2005/8/layout/vList6"/>
    <dgm:cxn modelId="{DB7077FE-C219-364E-BE81-24DE0F1B1A15}" type="presOf" srcId="{A384C0AF-CF66-AA47-A4B4-86C3F632CB6E}" destId="{907C5B2B-72D4-7040-9D2D-1B9F712859EE}" srcOrd="0" destOrd="0" presId="urn:microsoft.com/office/officeart/2005/8/layout/vList6"/>
    <dgm:cxn modelId="{E5084EF2-B157-7C40-9728-320EA1AC24E5}" type="presParOf" srcId="{AA7BC4F2-C793-4849-9DAD-7C18442A9E36}" destId="{427D142C-3EB3-E04F-98AE-0632B848A506}" srcOrd="0" destOrd="0" presId="urn:microsoft.com/office/officeart/2005/8/layout/vList6"/>
    <dgm:cxn modelId="{E422A731-7643-944D-B472-105BC1BF3351}" type="presParOf" srcId="{427D142C-3EB3-E04F-98AE-0632B848A506}" destId="{26816461-CE6A-7241-A864-1B2E8900A249}" srcOrd="0" destOrd="0" presId="urn:microsoft.com/office/officeart/2005/8/layout/vList6"/>
    <dgm:cxn modelId="{4C379134-0773-0849-9898-908AB812A88F}" type="presParOf" srcId="{427D142C-3EB3-E04F-98AE-0632B848A506}" destId="{092D9F1A-9DDF-F645-8A6F-F51D844D54E7}" srcOrd="1" destOrd="0" presId="urn:microsoft.com/office/officeart/2005/8/layout/vList6"/>
    <dgm:cxn modelId="{49B7B8C5-3677-324B-A56F-E684154A89AA}" type="presParOf" srcId="{AA7BC4F2-C793-4849-9DAD-7C18442A9E36}" destId="{1DB0FFF4-2442-3D46-9AB7-6825FEBED904}" srcOrd="1" destOrd="0" presId="urn:microsoft.com/office/officeart/2005/8/layout/vList6"/>
    <dgm:cxn modelId="{A573BFAD-6946-8C4A-93C8-D91423FA4BBC}" type="presParOf" srcId="{AA7BC4F2-C793-4849-9DAD-7C18442A9E36}" destId="{BCB8B6C6-389E-7045-9DA2-C724592EE61F}" srcOrd="2" destOrd="0" presId="urn:microsoft.com/office/officeart/2005/8/layout/vList6"/>
    <dgm:cxn modelId="{B664C6AD-4C09-3342-B63A-BC6DAEA81160}" type="presParOf" srcId="{BCB8B6C6-389E-7045-9DA2-C724592EE61F}" destId="{2583107A-125B-7A45-9AC5-46F13597391B}" srcOrd="0" destOrd="0" presId="urn:microsoft.com/office/officeart/2005/8/layout/vList6"/>
    <dgm:cxn modelId="{076BBD97-97ED-F443-B263-AC36537E0DBF}" type="presParOf" srcId="{BCB8B6C6-389E-7045-9DA2-C724592EE61F}" destId="{907C5B2B-72D4-7040-9D2D-1B9F712859EE}" srcOrd="1" destOrd="0" presId="urn:microsoft.com/office/officeart/2005/8/layout/vList6"/>
    <dgm:cxn modelId="{71FBAA76-4919-2548-86F2-521A4EFED8EC}" type="presParOf" srcId="{AA7BC4F2-C793-4849-9DAD-7C18442A9E36}" destId="{33BDA985-26B1-0748-A6B3-A40AEBE6767B}" srcOrd="3" destOrd="0" presId="urn:microsoft.com/office/officeart/2005/8/layout/vList6"/>
    <dgm:cxn modelId="{468B3253-35E0-574C-B977-65DFDAE85A1F}" type="presParOf" srcId="{AA7BC4F2-C793-4849-9DAD-7C18442A9E36}" destId="{A9BDC5D8-6C9D-8A4B-B2EE-1A884E72275D}" srcOrd="4" destOrd="0" presId="urn:microsoft.com/office/officeart/2005/8/layout/vList6"/>
    <dgm:cxn modelId="{6D42A318-9DA3-304B-A14A-3008EBA7C740}" type="presParOf" srcId="{A9BDC5D8-6C9D-8A4B-B2EE-1A884E72275D}" destId="{C421A5CF-23BB-A940-85FA-80A5F87F41A2}" srcOrd="0" destOrd="0" presId="urn:microsoft.com/office/officeart/2005/8/layout/vList6"/>
    <dgm:cxn modelId="{1A168E7B-6513-B541-8E47-51AAD7F1CC76}" type="presParOf" srcId="{A9BDC5D8-6C9D-8A4B-B2EE-1A884E72275D}" destId="{0EC65723-8527-8F47-9368-DFCAA515194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D9F1A-9DDF-F645-8A6F-F51D844D54E7}">
      <dsp:nvSpPr>
        <dsp:cNvPr id="0" name=""/>
        <dsp:cNvSpPr/>
      </dsp:nvSpPr>
      <dsp:spPr>
        <a:xfrm>
          <a:off x="3987436" y="614"/>
          <a:ext cx="5973855" cy="15377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Ciertos tipos de estímulos modifican las estructuras cerebrales y afectan la forma en que se piensa.</a:t>
          </a:r>
        </a:p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Estos cambios son permanentes.</a:t>
          </a:r>
        </a:p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Cerebro Plástico</a:t>
          </a:r>
        </a:p>
      </dsp:txBody>
      <dsp:txXfrm>
        <a:off x="3987436" y="192830"/>
        <a:ext cx="5397206" cy="1153299"/>
      </dsp:txXfrm>
    </dsp:sp>
    <dsp:sp modelId="{26816461-CE6A-7241-A864-1B2E8900A249}">
      <dsp:nvSpPr>
        <dsp:cNvPr id="0" name=""/>
        <dsp:cNvSpPr/>
      </dsp:nvSpPr>
      <dsp:spPr>
        <a:xfrm>
          <a:off x="4866" y="54010"/>
          <a:ext cx="3982570" cy="14309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Razones de Orden Neurobiológico.</a:t>
          </a:r>
        </a:p>
      </dsp:txBody>
      <dsp:txXfrm>
        <a:off x="74719" y="123863"/>
        <a:ext cx="3842864" cy="1291234"/>
      </dsp:txXfrm>
    </dsp:sp>
    <dsp:sp modelId="{907C5B2B-72D4-7040-9D2D-1B9F712859EE}">
      <dsp:nvSpPr>
        <dsp:cNvPr id="0" name=""/>
        <dsp:cNvSpPr/>
      </dsp:nvSpPr>
      <dsp:spPr>
        <a:xfrm>
          <a:off x="3987436" y="1681440"/>
          <a:ext cx="5973855" cy="15377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1274676"/>
            <a:satOff val="27581"/>
            <a:lumOff val="1926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-1274676"/>
              <a:satOff val="27581"/>
              <a:lumOff val="192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Los patrones de pensamiento cambian en función a las experiencias.</a:t>
          </a:r>
        </a:p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El entorno y la cultura.</a:t>
          </a:r>
        </a:p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Los cambios requieren tiempo y constancia.</a:t>
          </a:r>
        </a:p>
      </dsp:txBody>
      <dsp:txXfrm>
        <a:off x="3987436" y="1873656"/>
        <a:ext cx="5397206" cy="1153299"/>
      </dsp:txXfrm>
    </dsp:sp>
    <dsp:sp modelId="{2583107A-125B-7A45-9AC5-46F13597391B}">
      <dsp:nvSpPr>
        <dsp:cNvPr id="0" name=""/>
        <dsp:cNvSpPr/>
      </dsp:nvSpPr>
      <dsp:spPr>
        <a:xfrm>
          <a:off x="4866" y="1734835"/>
          <a:ext cx="3982570" cy="1430940"/>
        </a:xfrm>
        <a:prstGeom prst="roundRect">
          <a:avLst/>
        </a:prstGeom>
        <a:gradFill rotWithShape="0">
          <a:gsLst>
            <a:gs pos="0">
              <a:schemeClr val="accent4">
                <a:hueOff val="-805974"/>
                <a:satOff val="0"/>
                <a:lumOff val="52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805974"/>
                <a:satOff val="0"/>
                <a:lumOff val="52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805974"/>
                <a:satOff val="0"/>
                <a:lumOff val="52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Razones Basadas en la Psicología Social.</a:t>
          </a:r>
        </a:p>
      </dsp:txBody>
      <dsp:txXfrm>
        <a:off x="74719" y="1804688"/>
        <a:ext cx="3842864" cy="1291234"/>
      </dsp:txXfrm>
    </dsp:sp>
    <dsp:sp modelId="{0EC65723-8527-8F47-9368-DFCAA5151946}">
      <dsp:nvSpPr>
        <dsp:cNvPr id="0" name=""/>
        <dsp:cNvSpPr/>
      </dsp:nvSpPr>
      <dsp:spPr>
        <a:xfrm>
          <a:off x="3987436" y="3362265"/>
          <a:ext cx="5973855" cy="15377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2549353"/>
            <a:satOff val="55162"/>
            <a:lumOff val="3852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-2549353"/>
              <a:satOff val="55162"/>
              <a:lumOff val="38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Sean Atractivos y convincentes.</a:t>
          </a:r>
        </a:p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Permite la capacidad de atención.</a:t>
          </a:r>
        </a:p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Surge el aprendizaje.</a:t>
          </a:r>
        </a:p>
      </dsp:txBody>
      <dsp:txXfrm>
        <a:off x="3987436" y="3554481"/>
        <a:ext cx="5397206" cy="1153299"/>
      </dsp:txXfrm>
    </dsp:sp>
    <dsp:sp modelId="{C421A5CF-23BB-A940-85FA-80A5F87F41A2}">
      <dsp:nvSpPr>
        <dsp:cNvPr id="0" name=""/>
        <dsp:cNvSpPr/>
      </dsp:nvSpPr>
      <dsp:spPr>
        <a:xfrm>
          <a:off x="4866" y="3415661"/>
          <a:ext cx="3982570" cy="1430940"/>
        </a:xfrm>
        <a:prstGeom prst="roundRect">
          <a:avLst/>
        </a:prstGeom>
        <a:gradFill rotWithShape="0">
          <a:gsLst>
            <a:gs pos="0">
              <a:schemeClr val="accent4">
                <a:hueOff val="-1611948"/>
                <a:satOff val="0"/>
                <a:lumOff val="10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1611948"/>
                <a:satOff val="0"/>
                <a:lumOff val="10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1611948"/>
                <a:satOff val="0"/>
                <a:lumOff val="10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Estudios e Investigaciones sobre juegos de Aprendizaje.</a:t>
          </a:r>
        </a:p>
      </dsp:txBody>
      <dsp:txXfrm>
        <a:off x="74719" y="3485514"/>
        <a:ext cx="3842864" cy="1291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616F88A-1F88-4239-87EF-52B0472B12BA}" type="datetime1">
              <a:rPr lang="es-ES" smtClean="0"/>
              <a:t>10/1/20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E54B2-6DCF-4226-8291-422D9D9BECF1}" type="datetime1">
              <a:rPr lang="es-ES" smtClean="0"/>
              <a:pPr/>
              <a:t>10/1/20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593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851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774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701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es-ES" noProof="0" dirty="0"/>
              <a:t>PRESENTACIÓN</a:t>
            </a:r>
            <a:br>
              <a:rPr lang="es-ES" noProof="0" dirty="0"/>
            </a:br>
            <a:r>
              <a:rPr lang="es-ES" noProof="0" dirty="0"/>
              <a:t>TÍTULO    </a:t>
            </a:r>
          </a:p>
        </p:txBody>
      </p:sp>
      <p:sp>
        <p:nvSpPr>
          <p:cNvPr id="23" name="Marcador de texto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 dirty="0"/>
              <a:t>Mes</a:t>
            </a:r>
            <a:br>
              <a:rPr lang="es-ES" noProof="0" dirty="0"/>
            </a:br>
            <a:r>
              <a:rPr lang="es-ES" noProof="0" dirty="0"/>
              <a:t>20XX</a:t>
            </a: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36" name="Marcador de texto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es-ES" noProof="0" dirty="0"/>
              <a:t>Presentación</a:t>
            </a:r>
            <a:br>
              <a:rPr lang="es-ES" noProof="0" dirty="0"/>
            </a:br>
            <a:r>
              <a:rPr lang="es-ES" noProof="0" dirty="0"/>
              <a:t>Consigna</a:t>
            </a:r>
          </a:p>
        </p:txBody>
      </p:sp>
      <p:sp>
        <p:nvSpPr>
          <p:cNvPr id="40" name="Gráfico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2" name="Gráfico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¡GRACIAS!</a:t>
            </a:r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9" name="Marcador de texto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 dirty="0"/>
              <a:t>Sergio Valladares</a:t>
            </a:r>
          </a:p>
        </p:txBody>
      </p:sp>
      <p:sp>
        <p:nvSpPr>
          <p:cNvPr id="20" name="Marcador de texto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 dirty="0"/>
              <a:t>Teléfono:</a:t>
            </a:r>
          </a:p>
        </p:txBody>
      </p:sp>
      <p:sp>
        <p:nvSpPr>
          <p:cNvPr id="21" name="Marcador de texto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 dirty="0"/>
              <a:t>678 555-0128</a:t>
            </a:r>
          </a:p>
        </p:txBody>
      </p:sp>
      <p:sp>
        <p:nvSpPr>
          <p:cNvPr id="22" name="Marcador de texto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 dirty="0"/>
              <a:t>Correo electrónico:</a:t>
            </a:r>
          </a:p>
        </p:txBody>
      </p:sp>
      <p:sp>
        <p:nvSpPr>
          <p:cNvPr id="23" name="Marcador de texto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 dirty="0"/>
              <a:t>BERGQVIST@EXAMPLE.COM</a:t>
            </a:r>
          </a:p>
        </p:txBody>
      </p:sp>
      <p:sp>
        <p:nvSpPr>
          <p:cNvPr id="3" name="Gráfico 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59200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es-ES" noProof="0" dirty="0"/>
              <a:t>PRESENTACIÓN</a:t>
            </a:r>
            <a:br>
              <a:rPr lang="es-ES" noProof="0" dirty="0"/>
            </a:br>
            <a:r>
              <a:rPr lang="es-ES" noProof="0" dirty="0"/>
              <a:t>TÍTULO    </a:t>
            </a: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0" name="Gráfico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2" name="Gráfico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ipse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5" name="Gráfico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es-ES" noProof="0" dirty="0"/>
              <a:t>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24" name="Gráfico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 dirty="0"/>
          </a:p>
        </p:txBody>
      </p: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 dirty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DD.MM.20XX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ips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9" name="Gráfico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7" name="Marcador de fech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5816818"/>
            <a:ext cx="2743200" cy="365125"/>
          </a:xfrm>
        </p:spPr>
        <p:txBody>
          <a:bodyPr rtlCol="0"/>
          <a:lstStyle>
            <a:lvl1pPr rtl="0">
              <a:defRPr/>
            </a:lvl1pPr>
          </a:lstStyle>
          <a:p>
            <a:r>
              <a:rPr lang="es-ES" dirty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grpSp>
        <p:nvGrpSpPr>
          <p:cNvPr id="41" name="Gráfico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</p:grp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20" name="Gráfico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ips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9" name="Gráfico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grpSp>
        <p:nvGrpSpPr>
          <p:cNvPr id="41" name="Gráfico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20" name="Gráfico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19" name="Marcador de posición de contenido 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21" name="Marcador de posición de texto 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22" name="Marcador de posición de contenido 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ips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9" name="Gráfico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noProof="0" dirty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grpSp>
        <p:nvGrpSpPr>
          <p:cNvPr id="41" name="Gráfico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20" name="Gráfico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24" name="Marcador de contenido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Marcador de posición de imagen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6" name="Gráfico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noProof="0" dirty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 dirty="0"/>
          </a:p>
        </p:txBody>
      </p:sp>
      <p:sp>
        <p:nvSpPr>
          <p:cNvPr id="3" name="Gráfico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lipse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6" name="Gráfico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noProof="0" dirty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 dirty="0"/>
          </a:p>
        </p:txBody>
      </p:sp>
      <p:sp>
        <p:nvSpPr>
          <p:cNvPr id="3" name="Gráfico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14" name="Marcador de posición de contenido 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ips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9" name="Gráfico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noProof="0" dirty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grpSp>
        <p:nvGrpSpPr>
          <p:cNvPr id="41" name="Gráfico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</p:grpSp>
      <p:sp>
        <p:nvSpPr>
          <p:cNvPr id="18" name="Gráfico 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40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9" name="Título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ips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9" name="Gráfico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noProof="0" dirty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grpSp>
        <p:nvGrpSpPr>
          <p:cNvPr id="41" name="Gráfico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Marcador de posición de imagen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5" name="Gráfico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es-ES" noProof="0" dirty="0"/>
              <a:t>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24" name="Gráfico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724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 dirty="0"/>
          </a:p>
        </p:txBody>
      </p: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 dirty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, imagen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5" name="Gráfico 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DISEÑO DE TEXTO 02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3" name="Gráfico 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28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arcador de posición de imagen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6" name="Gráfico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DISEÑO DE TEXTO 02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8" name="Marcador de texto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 dirty="0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 dirty="0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 dirty="0"/>
          </a:p>
        </p:txBody>
      </p:sp>
      <p:sp>
        <p:nvSpPr>
          <p:cNvPr id="28" name="Marcador de texto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31" name="Marcador de texto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3" name="Gráfico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32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ipse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9" name="Gráfico 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es-ES" noProof="0" dirty="0"/>
              <a:t>COMPARACIÓN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TÍTULO DE LA SECCIÓN 1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7" name="Marcador de texto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22" name="Gráfico 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TÍTULO DE LA SECCIÓN 2</a:t>
            </a:r>
          </a:p>
        </p:txBody>
      </p:sp>
      <p:sp>
        <p:nvSpPr>
          <p:cNvPr id="28" name="Marcador de texto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30" name="Marcador de texto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grpSp>
        <p:nvGrpSpPr>
          <p:cNvPr id="41" name="Gráfico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ipse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9" name="Gráfico 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es-ES" noProof="0" dirty="0"/>
              <a:t>DIAPOSITIVA CON GRÁFICO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7" name="Marcador de texto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30 %</a:t>
            </a:r>
          </a:p>
        </p:txBody>
      </p:sp>
      <p:sp>
        <p:nvSpPr>
          <p:cNvPr id="30" name="Marcador de texto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 dirty="0"/>
              <a:t>Título de la categoría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10 %</a:t>
            </a:r>
          </a:p>
        </p:txBody>
      </p:sp>
      <p:sp>
        <p:nvSpPr>
          <p:cNvPr id="25" name="Marcador de texto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 dirty="0"/>
              <a:t>Título de la categoría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25 %</a:t>
            </a:r>
          </a:p>
        </p:txBody>
      </p:sp>
      <p:sp>
        <p:nvSpPr>
          <p:cNvPr id="29" name="Marcador de texto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 dirty="0"/>
              <a:t>Título de la categoría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10 %</a:t>
            </a:r>
          </a:p>
        </p:txBody>
      </p:sp>
      <p:sp>
        <p:nvSpPr>
          <p:cNvPr id="33" name="Marcador de texto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 dirty="0"/>
              <a:t>Título de la categoría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20 %</a:t>
            </a:r>
          </a:p>
        </p:txBody>
      </p:sp>
      <p:sp>
        <p:nvSpPr>
          <p:cNvPr id="36" name="Marcador de texto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 dirty="0"/>
              <a:t>Título de la categoría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5 %</a:t>
            </a:r>
          </a:p>
        </p:txBody>
      </p:sp>
      <p:sp>
        <p:nvSpPr>
          <p:cNvPr id="39" name="Marcador de texto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 dirty="0"/>
              <a:t>Título de la categoría</a:t>
            </a:r>
          </a:p>
        </p:txBody>
      </p:sp>
      <p:sp>
        <p:nvSpPr>
          <p:cNvPr id="19" name="Marcador de posición de gráfico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en el icono para agregar un gráfico</a:t>
            </a:r>
            <a:endParaRPr lang="es-ES" noProof="0" dirty="0"/>
          </a:p>
        </p:txBody>
      </p:sp>
      <p:grpSp>
        <p:nvGrpSpPr>
          <p:cNvPr id="41" name="Gráfico 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</p:grpSp>
      <p:sp>
        <p:nvSpPr>
          <p:cNvPr id="3" name="Gráfico 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672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Elipse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53" name="Gráfico 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7" name="Marcador de texto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18" name="Marcador de posición de tabla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en el icono para agregar una tabla</a:t>
            </a:r>
            <a:endParaRPr lang="es-ES" noProof="0" dirty="0"/>
          </a:p>
        </p:txBody>
      </p:sp>
      <p:grpSp>
        <p:nvGrpSpPr>
          <p:cNvPr id="45" name="Gráfico 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</p:grpSp>
      <p:sp>
        <p:nvSpPr>
          <p:cNvPr id="3" name="Gráfico 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360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es-ES" noProof="0" dirty="0"/>
              <a:t>DIAPOSITIVA DE TABLA</a:t>
            </a:r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Marcador de posición de imagen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5" name="Forma libre: Forma 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5" name="Gráfico 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IMAGEN GRANDE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21" name="Marcador de texto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orma libre: Forma 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2" name="Forma libre: Forma 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de ví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ipse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6" name="Gráfico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8" name="Marcador de posición de elemento multimedia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en el icono para agregar medios</a:t>
            </a:r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 dirty="0"/>
          </a:p>
        </p:txBody>
      </p:sp>
      <p:sp>
        <p:nvSpPr>
          <p:cNvPr id="19" name="Título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orma libre: Forma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/>
              <a:t>DD.MM.20XX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88" y="228600"/>
            <a:ext cx="5690680" cy="2764177"/>
          </a:xfrm>
        </p:spPr>
        <p:txBody>
          <a:bodyPr rtlCol="0"/>
          <a:lstStyle/>
          <a:p>
            <a:pPr rtl="0"/>
            <a:r>
              <a:rPr lang="es-ES" sz="5900" dirty="0"/>
              <a:t>Nativos e Inmigrantes Digitales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 fontScale="92500"/>
          </a:bodyPr>
          <a:lstStyle/>
          <a:p>
            <a:pPr rtl="0"/>
            <a:r>
              <a:rPr lang="es-ES" dirty="0"/>
              <a:t>Presentado por:</a:t>
            </a:r>
          </a:p>
          <a:p>
            <a:pPr rtl="0"/>
            <a:r>
              <a:rPr lang="es-ES" dirty="0"/>
              <a:t>Diana C. Gallo Acosta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CCBAE3-CEA3-4EE0-83F6-41CFC54D2B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r>
              <a:rPr lang="es-ES" dirty="0"/>
              <a:t>Enero</a:t>
            </a:r>
            <a:br>
              <a:rPr lang="es-ES" dirty="0"/>
            </a:br>
            <a:r>
              <a:rPr lang="es-ES" dirty="0"/>
              <a:t>2020</a:t>
            </a:r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4B33C856-478A-A341-8074-348D5403CD0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/>
          <a:srcRect l="-14096" t="-38713" r="-19599" b="-4922"/>
          <a:stretch/>
        </p:blipFill>
        <p:spPr>
          <a:xfrm>
            <a:off x="4614953" y="0"/>
            <a:ext cx="7619619" cy="5976000"/>
          </a:xfr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smtClean="0"/>
              <a:pPr/>
              <a:t>2</a:t>
            </a:fld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954BE73-0D33-C341-AAA7-71BB9C14D3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0875" b="33687"/>
          <a:stretch/>
        </p:blipFill>
        <p:spPr>
          <a:xfrm>
            <a:off x="700088" y="2657475"/>
            <a:ext cx="10372725" cy="1953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playback.mp4">
            <a:hlinkClick r:id="" action="ppaction://media"/>
            <a:extLst>
              <a:ext uri="{FF2B5EF4-FFF2-40B4-BE49-F238E27FC236}">
                <a16:creationId xmlns:a16="http://schemas.microsoft.com/office/drawing/2014/main" id="{FDEB8824-84D8-C84A-BE6F-03BAFAE3016B}"/>
              </a:ext>
            </a:extLst>
          </p:cNvPr>
          <p:cNvPicPr>
            <a:picLocks noGrp="1" noChangeAspect="1"/>
          </p:cNvPicPr>
          <p:nvPr>
            <p:ph type="media" sz="quarter" idx="17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512" y="187486"/>
            <a:ext cx="10682287" cy="5381464"/>
          </a:xfr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EDD93A-2AFF-4DF7-87EA-7C7F419AC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5796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EF16D2-281F-DD46-A041-50315CDE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s-ES" noProof="0" smtClean="0"/>
              <a:t>4</a:t>
            </a:fld>
            <a:endParaRPr lang="es-ES" noProof="0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A13BC9D3-B497-FA43-B8E2-0B915B33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Problema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C5FEC6D4-A4F2-3549-B4FD-99613CC8D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9583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PA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Diferencias que existe entre la generación actual de jóvenes -que ha nacido y crecido con la tecnología- para los que acuña el término “nativos digitales”, y las generaciones anteriores -que adoptaron la tecnología más tarde en sus vidas- los inmigrantes. </a:t>
            </a:r>
          </a:p>
          <a:p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0E55316-2752-A348-A14B-F304E4221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338" y="0"/>
            <a:ext cx="7205662" cy="410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46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EE48EC-430B-4D42-9565-527E522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smtClean="0"/>
              <a:pPr rtl="0"/>
              <a:t>5</a:t>
            </a:fld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DF92D8-1371-40FE-AB90-C65DFF928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91288" cy="4351338"/>
          </a:xfrm>
          <a:solidFill>
            <a:schemeClr val="accent5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just"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Font typeface="Zapf Dingbats"/>
              <a:buChar char="❀"/>
            </a:pPr>
            <a:r>
              <a:rPr lang="es-PA" dirty="0">
                <a:solidFill>
                  <a:schemeClr val="bg2"/>
                </a:solidFill>
                <a:latin typeface="+mj-lt"/>
              </a:rPr>
              <a:t>Quieren recibir la información de forma ágil e inmediata.</a:t>
            </a:r>
          </a:p>
          <a:p>
            <a:pPr algn="just"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Font typeface="Zapf Dingbats"/>
              <a:buChar char="❀"/>
            </a:pPr>
            <a:r>
              <a:rPr lang="es-PA" dirty="0">
                <a:solidFill>
                  <a:schemeClr val="bg2"/>
                </a:solidFill>
                <a:latin typeface="+mj-lt"/>
              </a:rPr>
              <a:t>Se sienten atraídos por multitareas y procesos paralelos.</a:t>
            </a:r>
          </a:p>
          <a:p>
            <a:pPr algn="just"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Font typeface="Zapf Dingbats"/>
              <a:buChar char="❀"/>
            </a:pPr>
            <a:r>
              <a:rPr lang="es-PA" dirty="0">
                <a:solidFill>
                  <a:schemeClr val="bg2"/>
                </a:solidFill>
                <a:latin typeface="+mj-lt"/>
              </a:rPr>
              <a:t>Prefi eren los gráfi cos a los textos.</a:t>
            </a:r>
          </a:p>
          <a:p>
            <a:pPr algn="just"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Font typeface="Zapf Dingbats"/>
              <a:buChar char="❀"/>
            </a:pPr>
            <a:r>
              <a:rPr lang="es-PA" dirty="0">
                <a:solidFill>
                  <a:schemeClr val="bg2"/>
                </a:solidFill>
                <a:latin typeface="+mj-lt"/>
              </a:rPr>
              <a:t>Se inclinan por los accesos al azar (desde hipertextos).</a:t>
            </a:r>
          </a:p>
          <a:p>
            <a:pPr algn="just"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Font typeface="Zapf Dingbats"/>
              <a:buChar char="❀"/>
            </a:pPr>
            <a:r>
              <a:rPr lang="es-PA" dirty="0">
                <a:solidFill>
                  <a:schemeClr val="bg2"/>
                </a:solidFill>
                <a:latin typeface="+mj-lt"/>
              </a:rPr>
              <a:t>Funcionan mejor y rinden más cuando trabajan en Red.</a:t>
            </a:r>
          </a:p>
          <a:p>
            <a:pPr algn="just"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Font typeface="Zapf Dingbats"/>
              <a:buChar char="❀"/>
            </a:pPr>
            <a:r>
              <a:rPr lang="es-PA" dirty="0">
                <a:solidFill>
                  <a:schemeClr val="bg2"/>
                </a:solidFill>
                <a:latin typeface="+mj-lt"/>
              </a:rPr>
              <a:t>Tienen la conciencia de que van progresando, lo cual les reporta satisfacción y recompensa inmediatas.</a:t>
            </a:r>
          </a:p>
          <a:p>
            <a:pPr algn="just"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Font typeface="Zapf Dingbats"/>
              <a:buChar char="❀"/>
            </a:pPr>
            <a:r>
              <a:rPr lang="es-PA" dirty="0">
                <a:solidFill>
                  <a:schemeClr val="bg2"/>
                </a:solidFill>
                <a:latin typeface="+mj-lt"/>
              </a:rPr>
              <a:t>Prefieren instruirse de forma lúdica a embarcarse en el rigor del trabajo tradicional.</a:t>
            </a:r>
          </a:p>
          <a:p>
            <a:pPr marL="0" indent="0">
              <a:buNone/>
            </a:pPr>
            <a:endParaRPr lang="es-PA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1077912"/>
          </a:xfrm>
        </p:spPr>
        <p:txBody>
          <a:bodyPr rtlCol="0">
            <a:noAutofit/>
          </a:bodyPr>
          <a:lstStyle/>
          <a:p>
            <a:pPr algn="ctr"/>
            <a:r>
              <a:rPr lang="es-PA" sz="2800" dirty="0"/>
              <a:t>¿Cuáles serían, a grandes rasgos, las diferencias entre Nativos Digitales e Inmigrantes Digitales? </a:t>
            </a:r>
            <a:endParaRPr lang="es-ES" sz="2800" dirty="0"/>
          </a:p>
        </p:txBody>
      </p:sp>
      <p:pic>
        <p:nvPicPr>
          <p:cNvPr id="13" name="Marcador de contenido 9">
            <a:extLst>
              <a:ext uri="{FF2B5EF4-FFF2-40B4-BE49-F238E27FC236}">
                <a16:creationId xmlns:a16="http://schemas.microsoft.com/office/drawing/2014/main" id="{7897582E-EE66-694B-8825-27EE3BA64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43" y="1997075"/>
            <a:ext cx="4578349" cy="349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0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5F3492F-26F2-694B-92EB-3DAF7188E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Metodología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A29848-5C42-1649-B772-DC1D00EA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s-ES" noProof="0" smtClean="0"/>
              <a:t>6</a:t>
            </a:fld>
            <a:endParaRPr lang="es-ES" noProof="0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B5A64C9-11F5-594C-BC83-1819BDFD56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65131" y="2111052"/>
            <a:ext cx="4548187" cy="291695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s-PA" sz="1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Los profesores del Siglo XXI han de aprender a comunicarse con sus estudiantes a través de una lengua y de un estilo común.</a:t>
            </a:r>
            <a:endParaRPr lang="es-ES_tradnl" sz="1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endParaRPr lang="es-ES_tradn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84FD79E-FABE-E24D-9226-138322D70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2111052"/>
            <a:ext cx="4423999" cy="437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209D01-4510-A84C-A9ED-96A73417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s-ES" noProof="0" smtClean="0"/>
              <a:t>7</a:t>
            </a:fld>
            <a:endParaRPr lang="es-ES" noProof="0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67434339-AC89-B649-8D75-1934AFED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Contenidos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8965F4C-1DFC-CA40-BE39-8BA1416D5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Herencia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3B5CEF3C-1946-9247-B302-5AE7D577C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9"/>
            <a:ext cx="5157787" cy="277718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s-PA" dirty="0">
                <a:latin typeface="+mj-lt"/>
              </a:rPr>
              <a:t>El contenido de herencia se incluye la lectura, escritura, matemáticas, pensamiento lógico, enfocados desde la modernidad. </a:t>
            </a:r>
          </a:p>
          <a:p>
            <a:pPr algn="just">
              <a:lnSpc>
                <a:spcPct val="150000"/>
              </a:lnSpc>
            </a:pPr>
            <a:r>
              <a:rPr lang="es-PA" dirty="0">
                <a:latin typeface="+mj-lt"/>
              </a:rPr>
              <a:t>Para tratar de instruir en el contenido de herencia es necesario un ejercicio de “traducción” y un cambio importante en el ámbito de la metodología, elemento clave</a:t>
            </a:r>
            <a:endParaRPr lang="es-ES_tradnl" dirty="0">
              <a:latin typeface="+mj-lt"/>
            </a:endParaRP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DCE3C0A6-3AD7-954D-B6D8-2EA57F201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_tradnl" sz="2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Futuro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0A8832D1-1B74-D54E-B333-D357DA5356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2557277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s-PA" dirty="0">
                <a:latin typeface="+mj-lt"/>
              </a:rPr>
              <a:t>En el contenido de futuro se incluye lo digital y lo tecnológico: software, hardware, robótica, nano-tecnología, genomas, etc., sin olvidar la ética, política, sociología, idiomas, etc. </a:t>
            </a:r>
          </a:p>
          <a:p>
            <a:pPr algn="just">
              <a:lnSpc>
                <a:spcPct val="150000"/>
              </a:lnSpc>
            </a:pPr>
            <a:r>
              <a:rPr lang="es-PA" dirty="0">
                <a:latin typeface="+mj-lt"/>
              </a:rPr>
              <a:t>Implica toda la carga especial de contenido y de pensamiento. </a:t>
            </a:r>
            <a:endParaRPr lang="es-ES_tradnl" dirty="0">
              <a:latin typeface="+mj-lt"/>
            </a:endParaRPr>
          </a:p>
        </p:txBody>
      </p:sp>
      <p:sp>
        <p:nvSpPr>
          <p:cNvPr id="13" name="Pentágono 12">
            <a:extLst>
              <a:ext uri="{FF2B5EF4-FFF2-40B4-BE49-F238E27FC236}">
                <a16:creationId xmlns:a16="http://schemas.microsoft.com/office/drawing/2014/main" id="{F7BEB544-BC6F-4C40-BE23-6F2F2CA6788C}"/>
              </a:ext>
            </a:extLst>
          </p:cNvPr>
          <p:cNvSpPr/>
          <p:nvPr/>
        </p:nvSpPr>
        <p:spPr>
          <a:xfrm>
            <a:off x="4043362" y="5177390"/>
            <a:ext cx="5472113" cy="1523448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PA" dirty="0"/>
              <a:t>Debemos derrochar imaginación, debemos inventar. Hay que adaptar los materiales a la “lengua” de los Nativos –algo que ya se viene haciendo con éxito–.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16974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0" grpId="0" build="allAtOnce"/>
      <p:bldP spid="10" grpId="1" build="p"/>
      <p:bldP spid="11" grpId="0" build="p"/>
      <p:bldP spid="12" grpId="0" build="p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4366962-5E2F-EE47-8F6F-DAD59FB4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s-ES" noProof="0" smtClean="0"/>
              <a:t>8</a:t>
            </a:fld>
            <a:endParaRPr lang="es-ES" noProof="0" dirty="0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03D20D81-0360-964F-8774-930F6DEA3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/>
              <a:t>¿Realmente piensan diferente?</a:t>
            </a:r>
            <a:endParaRPr lang="es-ES_tradnl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F3B967B0-CDDC-3543-B51F-A0EEAACFD6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1089182"/>
              </p:ext>
            </p:extLst>
          </p:nvPr>
        </p:nvGraphicFramePr>
        <p:xfrm>
          <a:off x="838200" y="1585913"/>
          <a:ext cx="9966158" cy="4900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9587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CCAB726-D2A5-DE42-8910-8677B58C9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s-ES" noProof="0" smtClean="0"/>
              <a:t>9</a:t>
            </a:fld>
            <a:endParaRPr lang="es-ES" noProof="0" dirty="0"/>
          </a:p>
        </p:txBody>
      </p:sp>
      <p:pic>
        <p:nvPicPr>
          <p:cNvPr id="1026" name="Picture 2" descr="Image result for gracias tecnologico png">
            <a:extLst>
              <a:ext uri="{FF2B5EF4-FFF2-40B4-BE49-F238E27FC236}">
                <a16:creationId xmlns:a16="http://schemas.microsoft.com/office/drawing/2014/main" id="{865F7BD7-813C-BE4E-9B35-7C3D245C0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5" y="2014539"/>
            <a:ext cx="10687605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Custom 21">
      <a:dk1>
        <a:sysClr val="windowText" lastClr="000000"/>
      </a:dk1>
      <a:lt1>
        <a:sysClr val="window" lastClr="CFE8CC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741398_TF55923798.potx" id="{4454A677-8E73-44E0-A68F-408C0C62B21B}" vid="{DE45F7DC-E4E5-496D-AA4D-4634ECE4CE4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CFE8C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CFE8C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024DF7-0783-4549-86B7-A48B29FBA9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0</TotalTime>
  <Words>416</Words>
  <Application>Microsoft Macintosh PowerPoint</Application>
  <PresentationFormat>Panorámica</PresentationFormat>
  <Paragraphs>49</Paragraphs>
  <Slides>9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Zapf Dingbats</vt:lpstr>
      <vt:lpstr>Tema de Office</vt:lpstr>
      <vt:lpstr>Nativos e Inmigrantes Digitales</vt:lpstr>
      <vt:lpstr>Presentación de PowerPoint</vt:lpstr>
      <vt:lpstr>Presentación de PowerPoint</vt:lpstr>
      <vt:lpstr>Problema</vt:lpstr>
      <vt:lpstr>¿Cuáles serían, a grandes rasgos, las diferencias entre Nativos Digitales e Inmigrantes Digitales? </vt:lpstr>
      <vt:lpstr>Metodología </vt:lpstr>
      <vt:lpstr>Contenidos</vt:lpstr>
      <vt:lpstr>¿Realmente piensan diferente?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Diana Gallo</dc:creator>
  <cp:lastModifiedBy/>
  <cp:revision>1</cp:revision>
  <dcterms:created xsi:type="dcterms:W3CDTF">2020-01-10T23:44:58Z</dcterms:created>
  <dcterms:modified xsi:type="dcterms:W3CDTF">2020-01-11T00:55:18Z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