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0" d="100"/>
          <a:sy n="90" d="100"/>
        </p:scale>
        <p:origin x="5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F98C0-4606-439C-810C-07A83792BB18}"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E2ECADD0-A155-4E99-9A94-C8A40B39ED9F}">
      <dgm:prSet/>
      <dgm:spPr/>
      <dgm:t>
        <a:bodyPr/>
        <a:lstStyle/>
        <a:p>
          <a:r>
            <a:rPr lang="es-PA" dirty="0"/>
            <a:t>EL INMIGRANTE DIGITAL APRENDE CADA UNO A SU RITMO PARA LOGRAR ADAPTARSE ASU ENTORNO CONSERVANDO SU ACENTO (CONEXIÓN CON EL PASADO). </a:t>
          </a:r>
          <a:endParaRPr lang="en-US" dirty="0"/>
        </a:p>
      </dgm:t>
    </dgm:pt>
    <dgm:pt modelId="{9E2C5198-C817-41FD-AB69-B9A4B9C27706}" type="parTrans" cxnId="{24B78036-23F2-4211-8171-6E7858E6F81D}">
      <dgm:prSet/>
      <dgm:spPr/>
      <dgm:t>
        <a:bodyPr/>
        <a:lstStyle/>
        <a:p>
          <a:endParaRPr lang="en-US"/>
        </a:p>
      </dgm:t>
    </dgm:pt>
    <dgm:pt modelId="{EBB84D98-3C47-426C-8397-BA00269CE2F7}" type="sibTrans" cxnId="{24B78036-23F2-4211-8171-6E7858E6F81D}">
      <dgm:prSet/>
      <dgm:spPr/>
      <dgm:t>
        <a:bodyPr/>
        <a:lstStyle/>
        <a:p>
          <a:endParaRPr lang="en-US"/>
        </a:p>
      </dgm:t>
    </dgm:pt>
    <dgm:pt modelId="{F851E097-7C00-48D6-8C51-66390CBEE956}">
      <dgm:prSet/>
      <dgm:spPr/>
      <dgm:t>
        <a:bodyPr/>
        <a:lstStyle/>
        <a:p>
          <a:r>
            <a:rPr lang="es-PA" dirty="0"/>
            <a:t>APARECE UNA BRECHA DIGITAL</a:t>
          </a:r>
          <a:endParaRPr lang="en-US" dirty="0"/>
        </a:p>
      </dgm:t>
    </dgm:pt>
    <dgm:pt modelId="{12EECAEA-B542-4F18-96E5-5F1FD084FA29}" type="parTrans" cxnId="{4FC7D5A7-BDD4-4D0F-A117-8371EB061978}">
      <dgm:prSet/>
      <dgm:spPr/>
      <dgm:t>
        <a:bodyPr/>
        <a:lstStyle/>
        <a:p>
          <a:endParaRPr lang="en-US"/>
        </a:p>
      </dgm:t>
    </dgm:pt>
    <dgm:pt modelId="{DB4CE3AD-E76A-438B-85FB-5B9CB6F67625}" type="sibTrans" cxnId="{4FC7D5A7-BDD4-4D0F-A117-8371EB061978}">
      <dgm:prSet/>
      <dgm:spPr/>
      <dgm:t>
        <a:bodyPr/>
        <a:lstStyle/>
        <a:p>
          <a:endParaRPr lang="en-US"/>
        </a:p>
      </dgm:t>
    </dgm:pt>
    <dgm:pt modelId="{3DC395B2-3976-43EC-A062-386627AC47AE}" type="pres">
      <dgm:prSet presAssocID="{DC2F98C0-4606-439C-810C-07A83792BB18}" presName="Name0" presStyleCnt="0">
        <dgm:presLayoutVars>
          <dgm:dir/>
          <dgm:animLvl val="lvl"/>
          <dgm:resizeHandles val="exact"/>
        </dgm:presLayoutVars>
      </dgm:prSet>
      <dgm:spPr/>
    </dgm:pt>
    <dgm:pt modelId="{E0249410-CA5D-45D2-AA60-2F0B428946CE}" type="pres">
      <dgm:prSet presAssocID="{F851E097-7C00-48D6-8C51-66390CBEE956}" presName="boxAndChildren" presStyleCnt="0"/>
      <dgm:spPr/>
    </dgm:pt>
    <dgm:pt modelId="{4541C209-9753-4BF7-BE17-E3DADE9EA312}" type="pres">
      <dgm:prSet presAssocID="{F851E097-7C00-48D6-8C51-66390CBEE956}" presName="parentTextBox" presStyleLbl="node1" presStyleIdx="0" presStyleCnt="2"/>
      <dgm:spPr/>
    </dgm:pt>
    <dgm:pt modelId="{029312A2-DC5D-48B8-86B6-72E7856B05D3}" type="pres">
      <dgm:prSet presAssocID="{EBB84D98-3C47-426C-8397-BA00269CE2F7}" presName="sp" presStyleCnt="0"/>
      <dgm:spPr/>
    </dgm:pt>
    <dgm:pt modelId="{045B1B50-9047-4DC4-84D8-0496F8CC0ECE}" type="pres">
      <dgm:prSet presAssocID="{E2ECADD0-A155-4E99-9A94-C8A40B39ED9F}" presName="arrowAndChildren" presStyleCnt="0"/>
      <dgm:spPr/>
    </dgm:pt>
    <dgm:pt modelId="{6B47A602-6C49-4E21-AC1A-9D306DE3C64B}" type="pres">
      <dgm:prSet presAssocID="{E2ECADD0-A155-4E99-9A94-C8A40B39ED9F}" presName="parentTextArrow" presStyleLbl="node1" presStyleIdx="1" presStyleCnt="2"/>
      <dgm:spPr/>
    </dgm:pt>
  </dgm:ptLst>
  <dgm:cxnLst>
    <dgm:cxn modelId="{24B78036-23F2-4211-8171-6E7858E6F81D}" srcId="{DC2F98C0-4606-439C-810C-07A83792BB18}" destId="{E2ECADD0-A155-4E99-9A94-C8A40B39ED9F}" srcOrd="0" destOrd="0" parTransId="{9E2C5198-C817-41FD-AB69-B9A4B9C27706}" sibTransId="{EBB84D98-3C47-426C-8397-BA00269CE2F7}"/>
    <dgm:cxn modelId="{AA55D788-361F-458A-BC04-D3D0851D379E}" type="presOf" srcId="{E2ECADD0-A155-4E99-9A94-C8A40B39ED9F}" destId="{6B47A602-6C49-4E21-AC1A-9D306DE3C64B}" srcOrd="0" destOrd="0" presId="urn:microsoft.com/office/officeart/2005/8/layout/process4"/>
    <dgm:cxn modelId="{4FC7D5A7-BDD4-4D0F-A117-8371EB061978}" srcId="{DC2F98C0-4606-439C-810C-07A83792BB18}" destId="{F851E097-7C00-48D6-8C51-66390CBEE956}" srcOrd="1" destOrd="0" parTransId="{12EECAEA-B542-4F18-96E5-5F1FD084FA29}" sibTransId="{DB4CE3AD-E76A-438B-85FB-5B9CB6F67625}"/>
    <dgm:cxn modelId="{E96B05AE-CC79-40BB-B9C0-39CCE7B64E08}" type="presOf" srcId="{DC2F98C0-4606-439C-810C-07A83792BB18}" destId="{3DC395B2-3976-43EC-A062-386627AC47AE}" srcOrd="0" destOrd="0" presId="urn:microsoft.com/office/officeart/2005/8/layout/process4"/>
    <dgm:cxn modelId="{D532D3EB-FB5E-4B26-9DFB-A145DC9E2182}" type="presOf" srcId="{F851E097-7C00-48D6-8C51-66390CBEE956}" destId="{4541C209-9753-4BF7-BE17-E3DADE9EA312}" srcOrd="0" destOrd="0" presId="urn:microsoft.com/office/officeart/2005/8/layout/process4"/>
    <dgm:cxn modelId="{9DEB8225-8322-4356-915A-69848525CD44}" type="presParOf" srcId="{3DC395B2-3976-43EC-A062-386627AC47AE}" destId="{E0249410-CA5D-45D2-AA60-2F0B428946CE}" srcOrd="0" destOrd="0" presId="urn:microsoft.com/office/officeart/2005/8/layout/process4"/>
    <dgm:cxn modelId="{4F5F0937-BDBE-4D8E-9C75-F318829874D7}" type="presParOf" srcId="{E0249410-CA5D-45D2-AA60-2F0B428946CE}" destId="{4541C209-9753-4BF7-BE17-E3DADE9EA312}" srcOrd="0" destOrd="0" presId="urn:microsoft.com/office/officeart/2005/8/layout/process4"/>
    <dgm:cxn modelId="{2DCF9488-DCDF-4285-B08E-F76CB41B333D}" type="presParOf" srcId="{3DC395B2-3976-43EC-A062-386627AC47AE}" destId="{029312A2-DC5D-48B8-86B6-72E7856B05D3}" srcOrd="1" destOrd="0" presId="urn:microsoft.com/office/officeart/2005/8/layout/process4"/>
    <dgm:cxn modelId="{EEB834EF-CC8C-44A1-9320-35E43F281020}" type="presParOf" srcId="{3DC395B2-3976-43EC-A062-386627AC47AE}" destId="{045B1B50-9047-4DC4-84D8-0496F8CC0ECE}" srcOrd="2" destOrd="0" presId="urn:microsoft.com/office/officeart/2005/8/layout/process4"/>
    <dgm:cxn modelId="{9F469107-60CD-40E6-B53A-65988DBD6672}" type="presParOf" srcId="{045B1B50-9047-4DC4-84D8-0496F8CC0ECE}" destId="{6B47A602-6C49-4E21-AC1A-9D306DE3C64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F5F662-D19F-4C90-AFE6-7FB355623CD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6D25EA0-8F88-4279-999E-FF21B99798EC}">
      <dgm:prSet/>
      <dgm:spPr/>
      <dgm:t>
        <a:bodyPr/>
        <a:lstStyle/>
        <a:p>
          <a:r>
            <a:rPr lang="es-PA" b="1" dirty="0"/>
            <a:t>METODOLOGIA:  Aprender a comunicarse con sus estudiantes a través de una lengua y un estilo en común </a:t>
          </a:r>
          <a:r>
            <a:rPr lang="es-ES" b="1" dirty="0"/>
            <a:t>abandonar el “paso a paso” por el “ir más rápido”; implica profundizar más, pero siempre en paralelo, implica acceder desde y bajo el azar, etc., pero olvidándose de la eterna y desazonadora pregunta, </a:t>
          </a:r>
          <a:r>
            <a:rPr lang="es-PA" b="1" dirty="0"/>
            <a:t>reveladora de inconscientes prejuicios</a:t>
          </a:r>
          <a:endParaRPr lang="en-US" b="1" dirty="0"/>
        </a:p>
      </dgm:t>
    </dgm:pt>
    <dgm:pt modelId="{3C61EC11-D3B7-45D5-ABD1-2630EB4F149A}" type="parTrans" cxnId="{49DBEABE-84E9-4A0E-B62E-8B673E2AAFE1}">
      <dgm:prSet/>
      <dgm:spPr/>
      <dgm:t>
        <a:bodyPr/>
        <a:lstStyle/>
        <a:p>
          <a:endParaRPr lang="en-US"/>
        </a:p>
      </dgm:t>
    </dgm:pt>
    <dgm:pt modelId="{B4692F92-FE42-4FF8-B160-034E857A97BD}" type="sibTrans" cxnId="{49DBEABE-84E9-4A0E-B62E-8B673E2AAFE1}">
      <dgm:prSet/>
      <dgm:spPr/>
      <dgm:t>
        <a:bodyPr/>
        <a:lstStyle/>
        <a:p>
          <a:endParaRPr lang="en-US"/>
        </a:p>
      </dgm:t>
    </dgm:pt>
    <dgm:pt modelId="{BAA68C9E-CAF9-4054-ABE9-E7F4CE784FA7}">
      <dgm:prSet/>
      <dgm:spPr/>
      <dgm:t>
        <a:bodyPr/>
        <a:lstStyle/>
        <a:p>
          <a:r>
            <a:rPr lang="es-PA" b="1" dirty="0"/>
            <a:t>CONTENIDOS: existen 2 tipos de los contenidos de herencia y los de futuro.</a:t>
          </a:r>
          <a:endParaRPr lang="en-US" b="1" dirty="0"/>
        </a:p>
      </dgm:t>
    </dgm:pt>
    <dgm:pt modelId="{6AF9E57C-C42C-43F4-A9C5-8383C89B7C75}" type="parTrans" cxnId="{20E9B208-AEBF-4DFD-91DF-21E560150C6A}">
      <dgm:prSet/>
      <dgm:spPr/>
      <dgm:t>
        <a:bodyPr/>
        <a:lstStyle/>
        <a:p>
          <a:endParaRPr lang="en-US"/>
        </a:p>
      </dgm:t>
    </dgm:pt>
    <dgm:pt modelId="{40C91D20-518B-422F-BEA7-9CDFF513C6E1}" type="sibTrans" cxnId="{20E9B208-AEBF-4DFD-91DF-21E560150C6A}">
      <dgm:prSet/>
      <dgm:spPr/>
      <dgm:t>
        <a:bodyPr/>
        <a:lstStyle/>
        <a:p>
          <a:endParaRPr lang="en-US"/>
        </a:p>
      </dgm:t>
    </dgm:pt>
    <dgm:pt modelId="{C966DA7E-DEE0-4393-89AB-BBD2FCEB7F72}">
      <dgm:prSet/>
      <dgm:spPr/>
      <dgm:t>
        <a:bodyPr/>
        <a:lstStyle/>
        <a:p>
          <a:r>
            <a:rPr lang="es-ES" b="1" dirty="0"/>
            <a:t>Si somos verdaderos educadores, necesitaremos pensar en cómo enseñar ambos contenidos, el de herencia y el de futuro, pero empleando la “lengua” de los Nativos </a:t>
          </a:r>
          <a:r>
            <a:rPr lang="es-PA" b="1" dirty="0"/>
            <a:t>Digitales</a:t>
          </a:r>
          <a:r>
            <a:rPr lang="es-PA" dirty="0"/>
            <a:t>.</a:t>
          </a:r>
          <a:endParaRPr lang="en-US" dirty="0"/>
        </a:p>
      </dgm:t>
    </dgm:pt>
    <dgm:pt modelId="{87CE28C0-DC63-45D1-AB12-74D0B592E4AD}" type="parTrans" cxnId="{A8DA2E2B-DD9B-4666-BAC1-C03861A5511F}">
      <dgm:prSet/>
      <dgm:spPr/>
      <dgm:t>
        <a:bodyPr/>
        <a:lstStyle/>
        <a:p>
          <a:endParaRPr lang="en-US"/>
        </a:p>
      </dgm:t>
    </dgm:pt>
    <dgm:pt modelId="{000E2688-DD79-473E-9250-80672C9B4A25}" type="sibTrans" cxnId="{A8DA2E2B-DD9B-4666-BAC1-C03861A5511F}">
      <dgm:prSet/>
      <dgm:spPr/>
      <dgm:t>
        <a:bodyPr/>
        <a:lstStyle/>
        <a:p>
          <a:endParaRPr lang="en-US"/>
        </a:p>
      </dgm:t>
    </dgm:pt>
    <dgm:pt modelId="{6552C556-D462-4EF6-BF76-24CB4C72148F}" type="pres">
      <dgm:prSet presAssocID="{0FF5F662-D19F-4C90-AFE6-7FB355623CD2}" presName="linear" presStyleCnt="0">
        <dgm:presLayoutVars>
          <dgm:animLvl val="lvl"/>
          <dgm:resizeHandles val="exact"/>
        </dgm:presLayoutVars>
      </dgm:prSet>
      <dgm:spPr/>
    </dgm:pt>
    <dgm:pt modelId="{5CC84F8E-8B2C-4C27-A48D-A14680229206}" type="pres">
      <dgm:prSet presAssocID="{A6D25EA0-8F88-4279-999E-FF21B99798EC}" presName="parentText" presStyleLbl="node1" presStyleIdx="0" presStyleCnt="3">
        <dgm:presLayoutVars>
          <dgm:chMax val="0"/>
          <dgm:bulletEnabled val="1"/>
        </dgm:presLayoutVars>
      </dgm:prSet>
      <dgm:spPr/>
    </dgm:pt>
    <dgm:pt modelId="{EDAE13B8-FB7D-47E7-85FA-B9883709F496}" type="pres">
      <dgm:prSet presAssocID="{B4692F92-FE42-4FF8-B160-034E857A97BD}" presName="spacer" presStyleCnt="0"/>
      <dgm:spPr/>
    </dgm:pt>
    <dgm:pt modelId="{F5AA973B-D7F2-40E7-919B-843A0AD6D8D2}" type="pres">
      <dgm:prSet presAssocID="{BAA68C9E-CAF9-4054-ABE9-E7F4CE784FA7}" presName="parentText" presStyleLbl="node1" presStyleIdx="1" presStyleCnt="3">
        <dgm:presLayoutVars>
          <dgm:chMax val="0"/>
          <dgm:bulletEnabled val="1"/>
        </dgm:presLayoutVars>
      </dgm:prSet>
      <dgm:spPr/>
    </dgm:pt>
    <dgm:pt modelId="{4AE1B0A8-1149-48E3-B495-2DD4BE5208F5}" type="pres">
      <dgm:prSet presAssocID="{40C91D20-518B-422F-BEA7-9CDFF513C6E1}" presName="spacer" presStyleCnt="0"/>
      <dgm:spPr/>
    </dgm:pt>
    <dgm:pt modelId="{571F5910-83BB-4415-8047-447067454135}" type="pres">
      <dgm:prSet presAssocID="{C966DA7E-DEE0-4393-89AB-BBD2FCEB7F72}" presName="parentText" presStyleLbl="node1" presStyleIdx="2" presStyleCnt="3">
        <dgm:presLayoutVars>
          <dgm:chMax val="0"/>
          <dgm:bulletEnabled val="1"/>
        </dgm:presLayoutVars>
      </dgm:prSet>
      <dgm:spPr/>
    </dgm:pt>
  </dgm:ptLst>
  <dgm:cxnLst>
    <dgm:cxn modelId="{20E9B208-AEBF-4DFD-91DF-21E560150C6A}" srcId="{0FF5F662-D19F-4C90-AFE6-7FB355623CD2}" destId="{BAA68C9E-CAF9-4054-ABE9-E7F4CE784FA7}" srcOrd="1" destOrd="0" parTransId="{6AF9E57C-C42C-43F4-A9C5-8383C89B7C75}" sibTransId="{40C91D20-518B-422F-BEA7-9CDFF513C6E1}"/>
    <dgm:cxn modelId="{8AB19A22-55C7-4F57-8C9B-9350CFF656E1}" type="presOf" srcId="{BAA68C9E-CAF9-4054-ABE9-E7F4CE784FA7}" destId="{F5AA973B-D7F2-40E7-919B-843A0AD6D8D2}" srcOrd="0" destOrd="0" presId="urn:microsoft.com/office/officeart/2005/8/layout/vList2"/>
    <dgm:cxn modelId="{A8DA2E2B-DD9B-4666-BAC1-C03861A5511F}" srcId="{0FF5F662-D19F-4C90-AFE6-7FB355623CD2}" destId="{C966DA7E-DEE0-4393-89AB-BBD2FCEB7F72}" srcOrd="2" destOrd="0" parTransId="{87CE28C0-DC63-45D1-AB12-74D0B592E4AD}" sibTransId="{000E2688-DD79-473E-9250-80672C9B4A25}"/>
    <dgm:cxn modelId="{9697713E-5B15-4660-8DFE-407D42F68C77}" type="presOf" srcId="{A6D25EA0-8F88-4279-999E-FF21B99798EC}" destId="{5CC84F8E-8B2C-4C27-A48D-A14680229206}" srcOrd="0" destOrd="0" presId="urn:microsoft.com/office/officeart/2005/8/layout/vList2"/>
    <dgm:cxn modelId="{1A73FB4B-8407-4674-8FD0-0EDE633C851E}" type="presOf" srcId="{0FF5F662-D19F-4C90-AFE6-7FB355623CD2}" destId="{6552C556-D462-4EF6-BF76-24CB4C72148F}" srcOrd="0" destOrd="0" presId="urn:microsoft.com/office/officeart/2005/8/layout/vList2"/>
    <dgm:cxn modelId="{49DBEABE-84E9-4A0E-B62E-8B673E2AAFE1}" srcId="{0FF5F662-D19F-4C90-AFE6-7FB355623CD2}" destId="{A6D25EA0-8F88-4279-999E-FF21B99798EC}" srcOrd="0" destOrd="0" parTransId="{3C61EC11-D3B7-45D5-ABD1-2630EB4F149A}" sibTransId="{B4692F92-FE42-4FF8-B160-034E857A97BD}"/>
    <dgm:cxn modelId="{9414DEF4-91D6-44AC-B438-07355BA804E9}" type="presOf" srcId="{C966DA7E-DEE0-4393-89AB-BBD2FCEB7F72}" destId="{571F5910-83BB-4415-8047-447067454135}" srcOrd="0" destOrd="0" presId="urn:microsoft.com/office/officeart/2005/8/layout/vList2"/>
    <dgm:cxn modelId="{8B88D258-3657-4C3C-85AA-5E0399BA0836}" type="presParOf" srcId="{6552C556-D462-4EF6-BF76-24CB4C72148F}" destId="{5CC84F8E-8B2C-4C27-A48D-A14680229206}" srcOrd="0" destOrd="0" presId="urn:microsoft.com/office/officeart/2005/8/layout/vList2"/>
    <dgm:cxn modelId="{47718F0F-23D1-4515-991F-DA374C63FC0E}" type="presParOf" srcId="{6552C556-D462-4EF6-BF76-24CB4C72148F}" destId="{EDAE13B8-FB7D-47E7-85FA-B9883709F496}" srcOrd="1" destOrd="0" presId="urn:microsoft.com/office/officeart/2005/8/layout/vList2"/>
    <dgm:cxn modelId="{19B9A237-C27D-4190-A2F6-773098A3712E}" type="presParOf" srcId="{6552C556-D462-4EF6-BF76-24CB4C72148F}" destId="{F5AA973B-D7F2-40E7-919B-843A0AD6D8D2}" srcOrd="2" destOrd="0" presId="urn:microsoft.com/office/officeart/2005/8/layout/vList2"/>
    <dgm:cxn modelId="{599E9BF1-B407-4AD5-B7BA-FB91FA1CBB11}" type="presParOf" srcId="{6552C556-D462-4EF6-BF76-24CB4C72148F}" destId="{4AE1B0A8-1149-48E3-B495-2DD4BE5208F5}" srcOrd="3" destOrd="0" presId="urn:microsoft.com/office/officeart/2005/8/layout/vList2"/>
    <dgm:cxn modelId="{5B49E285-B86A-4BA9-998F-71BADC2FA214}" type="presParOf" srcId="{6552C556-D462-4EF6-BF76-24CB4C72148F}" destId="{571F5910-83BB-4415-8047-44706745413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1C209-9753-4BF7-BE17-E3DADE9EA312}">
      <dsp:nvSpPr>
        <dsp:cNvPr id="0" name=""/>
        <dsp:cNvSpPr/>
      </dsp:nvSpPr>
      <dsp:spPr>
        <a:xfrm>
          <a:off x="0" y="2959214"/>
          <a:ext cx="5728344" cy="1941564"/>
        </a:xfrm>
        <a:prstGeom prst="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PA" sz="2300" kern="1200" dirty="0"/>
            <a:t>APARECE UNA BRECHA DIGITAL</a:t>
          </a:r>
          <a:endParaRPr lang="en-US" sz="2300" kern="1200" dirty="0"/>
        </a:p>
      </dsp:txBody>
      <dsp:txXfrm>
        <a:off x="0" y="2959214"/>
        <a:ext cx="5728344" cy="1941564"/>
      </dsp:txXfrm>
    </dsp:sp>
    <dsp:sp modelId="{6B47A602-6C49-4E21-AC1A-9D306DE3C64B}">
      <dsp:nvSpPr>
        <dsp:cNvPr id="0" name=""/>
        <dsp:cNvSpPr/>
      </dsp:nvSpPr>
      <dsp:spPr>
        <a:xfrm rot="10800000">
          <a:off x="0" y="2210"/>
          <a:ext cx="5728344" cy="2986126"/>
        </a:xfrm>
        <a:prstGeom prst="upArrowCallout">
          <a:avLst/>
        </a:prstGeom>
        <a:blipFill rotWithShape="1">
          <a:blip xmlns:r="http://schemas.openxmlformats.org/officeDocument/2006/relationships" r:embed="rId1">
            <a:duotone>
              <a:schemeClr val="accent2">
                <a:hueOff val="-3878375"/>
                <a:satOff val="-8771"/>
                <a:lumOff val="-5686"/>
                <a:alphaOff val="0"/>
                <a:tint val="98000"/>
                <a:lumMod val="102000"/>
              </a:schemeClr>
              <a:schemeClr val="accent2">
                <a:hueOff val="-3878375"/>
                <a:satOff val="-8771"/>
                <a:lumOff val="-56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PA" sz="2300" kern="1200" dirty="0"/>
            <a:t>EL INMIGRANTE DIGITAL APRENDE CADA UNO A SU RITMO PARA LOGRAR ADAPTARSE ASU ENTORNO CONSERVANDO SU ACENTO (CONEXIÓN CON EL PASADO). </a:t>
          </a:r>
          <a:endParaRPr lang="en-US" sz="2300" kern="1200" dirty="0"/>
        </a:p>
      </dsp:txBody>
      <dsp:txXfrm rot="10800000">
        <a:off x="0" y="2210"/>
        <a:ext cx="5728344" cy="1940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84F8E-8B2C-4C27-A48D-A14680229206}">
      <dsp:nvSpPr>
        <dsp:cNvPr id="0" name=""/>
        <dsp:cNvSpPr/>
      </dsp:nvSpPr>
      <dsp:spPr>
        <a:xfrm>
          <a:off x="0" y="249015"/>
          <a:ext cx="5728344" cy="1441440"/>
        </a:xfrm>
        <a:prstGeom prst="round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PA" sz="1400" b="1" kern="1200" dirty="0"/>
            <a:t>METODOLOGIA:  Aprender a comunicarse con sus estudiantes a través de una lengua y un estilo en común </a:t>
          </a:r>
          <a:r>
            <a:rPr lang="es-ES" sz="1400" b="1" kern="1200" dirty="0"/>
            <a:t>abandonar el “paso a paso” por el “ir más rápido”; implica profundizar más, pero siempre en paralelo, implica acceder desde y bajo el azar, etc., pero olvidándose de la eterna y desazonadora pregunta, </a:t>
          </a:r>
          <a:r>
            <a:rPr lang="es-PA" sz="1400" b="1" kern="1200" dirty="0"/>
            <a:t>reveladora de inconscientes prejuicios</a:t>
          </a:r>
          <a:endParaRPr lang="en-US" sz="1400" b="1" kern="1200" dirty="0"/>
        </a:p>
      </dsp:txBody>
      <dsp:txXfrm>
        <a:off x="70365" y="319380"/>
        <a:ext cx="5587614" cy="1300710"/>
      </dsp:txXfrm>
    </dsp:sp>
    <dsp:sp modelId="{F5AA973B-D7F2-40E7-919B-843A0AD6D8D2}">
      <dsp:nvSpPr>
        <dsp:cNvPr id="0" name=""/>
        <dsp:cNvSpPr/>
      </dsp:nvSpPr>
      <dsp:spPr>
        <a:xfrm>
          <a:off x="0" y="1730775"/>
          <a:ext cx="5728344" cy="1441440"/>
        </a:xfrm>
        <a:prstGeom prst="roundRect">
          <a:avLst/>
        </a:prstGeom>
        <a:blipFill rotWithShape="1">
          <a:blip xmlns:r="http://schemas.openxmlformats.org/officeDocument/2006/relationships" r:embed="rId1">
            <a:duotone>
              <a:schemeClr val="accent2">
                <a:hueOff val="-1939188"/>
                <a:satOff val="-4386"/>
                <a:lumOff val="-2843"/>
                <a:alphaOff val="0"/>
                <a:tint val="98000"/>
                <a:lumMod val="102000"/>
              </a:schemeClr>
              <a:schemeClr val="accent2">
                <a:hueOff val="-1939188"/>
                <a:satOff val="-4386"/>
                <a:lumOff val="-2843"/>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PA" sz="1400" b="1" kern="1200" dirty="0"/>
            <a:t>CONTENIDOS: existen 2 tipos de los contenidos de herencia y los de futuro.</a:t>
          </a:r>
          <a:endParaRPr lang="en-US" sz="1400" b="1" kern="1200" dirty="0"/>
        </a:p>
      </dsp:txBody>
      <dsp:txXfrm>
        <a:off x="70365" y="1801140"/>
        <a:ext cx="5587614" cy="1300710"/>
      </dsp:txXfrm>
    </dsp:sp>
    <dsp:sp modelId="{571F5910-83BB-4415-8047-447067454135}">
      <dsp:nvSpPr>
        <dsp:cNvPr id="0" name=""/>
        <dsp:cNvSpPr/>
      </dsp:nvSpPr>
      <dsp:spPr>
        <a:xfrm>
          <a:off x="0" y="3212535"/>
          <a:ext cx="5728344" cy="1441440"/>
        </a:xfrm>
        <a:prstGeom prst="roundRect">
          <a:avLst/>
        </a:prstGeom>
        <a:blipFill rotWithShape="1">
          <a:blip xmlns:r="http://schemas.openxmlformats.org/officeDocument/2006/relationships" r:embed="rId1">
            <a:duotone>
              <a:schemeClr val="accent2">
                <a:hueOff val="-3878375"/>
                <a:satOff val="-8771"/>
                <a:lumOff val="-5686"/>
                <a:alphaOff val="0"/>
                <a:tint val="98000"/>
                <a:lumMod val="102000"/>
              </a:schemeClr>
              <a:schemeClr val="accent2">
                <a:hueOff val="-3878375"/>
                <a:satOff val="-8771"/>
                <a:lumOff val="-56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t>Si somos verdaderos educadores, necesitaremos pensar en cómo enseñar ambos contenidos, el de herencia y el de futuro, pero empleando la “lengua” de los Nativos </a:t>
          </a:r>
          <a:r>
            <a:rPr lang="es-PA" sz="1400" b="1" kern="1200" dirty="0"/>
            <a:t>Digitales</a:t>
          </a:r>
          <a:r>
            <a:rPr lang="es-PA" sz="1400" kern="1200" dirty="0"/>
            <a:t>.</a:t>
          </a:r>
          <a:endParaRPr lang="en-US" sz="1400" kern="1200" dirty="0"/>
        </a:p>
      </dsp:txBody>
      <dsp:txXfrm>
        <a:off x="70365" y="3282900"/>
        <a:ext cx="5587614" cy="130071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ES"/>
              <a:t>Haga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8C79C5D-2A6F-F04D-97DA-BEF2467B64E4}" type="datetimeFigureOut">
              <a:rPr lang="en-US" dirty="0"/>
              <a:pPr/>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ES"/>
              <a:t>Haga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ES"/>
              <a:t>Haga clic para modificar los estilos de texto del patrón</a:t>
            </a:r>
          </a:p>
        </p:txBody>
      </p:sp>
      <p:sp>
        <p:nvSpPr>
          <p:cNvPr id="2" name="Date Placeholder 1"/>
          <p:cNvSpPr>
            <a:spLocks noGrp="1"/>
          </p:cNvSpPr>
          <p:nvPr>
            <p:ph type="dt" sz="half" idx="10"/>
          </p:nvPr>
        </p:nvSpPr>
        <p:spPr/>
        <p:txBody>
          <a:bodyPr/>
          <a:lstStyle/>
          <a:p>
            <a:fld id="{FBF54567-0DE4-3F47-BF90-CB84690072F9}" type="datetimeFigureOut">
              <a:rPr lang="en-US" dirty="0"/>
              <a:pPr/>
              <a:t>1/31/2020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0DF5E60-9974-AC48-9591-99C2BB44B7CF}" type="datetimeFigureOut">
              <a:rPr lang="en-US" dirty="0"/>
              <a:pPr/>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ES"/>
              <a:t>Haga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1/31/2020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‹Nº›</a:t>
            </a:fld>
            <a:endParaRPr lang="en-US" dirty="0"/>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1/31/2020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transition spd="slow">
    <p:randomBar dir="vert"/>
  </p:transition>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610F818-219E-491F-887F-B078103BA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39895"/>
            <a:ext cx="12192000" cy="3118104"/>
          </a:xfrm>
          <a:custGeom>
            <a:avLst/>
            <a:gdLst>
              <a:gd name="connsiteX0" fmla="*/ 0 w 12192000"/>
              <a:gd name="connsiteY0" fmla="*/ 0 h 3118104"/>
              <a:gd name="connsiteX1" fmla="*/ 3676329 w 12192000"/>
              <a:gd name="connsiteY1" fmla="*/ 0 h 3118104"/>
              <a:gd name="connsiteX2" fmla="*/ 5595257 w 12192000"/>
              <a:gd name="connsiteY2" fmla="*/ 0 h 3118104"/>
              <a:gd name="connsiteX3" fmla="*/ 5672349 w 12192000"/>
              <a:gd name="connsiteY3" fmla="*/ 0 h 3118104"/>
              <a:gd name="connsiteX4" fmla="*/ 6053347 w 12192000"/>
              <a:gd name="connsiteY4" fmla="*/ 263783 h 3118104"/>
              <a:gd name="connsiteX5" fmla="*/ 6061813 w 12192000"/>
              <a:gd name="connsiteY5" fmla="*/ 266713 h 3118104"/>
              <a:gd name="connsiteX6" fmla="*/ 6074513 w 12192000"/>
              <a:gd name="connsiteY6" fmla="*/ 271110 h 3118104"/>
              <a:gd name="connsiteX7" fmla="*/ 6087212 w 12192000"/>
              <a:gd name="connsiteY7" fmla="*/ 275506 h 3118104"/>
              <a:gd name="connsiteX8" fmla="*/ 6097797 w 12192000"/>
              <a:gd name="connsiteY8" fmla="*/ 275506 h 3118104"/>
              <a:gd name="connsiteX9" fmla="*/ 6110496 w 12192000"/>
              <a:gd name="connsiteY9" fmla="*/ 275506 h 3118104"/>
              <a:gd name="connsiteX10" fmla="*/ 6121079 w 12192000"/>
              <a:gd name="connsiteY10" fmla="*/ 271110 h 3118104"/>
              <a:gd name="connsiteX11" fmla="*/ 6133779 w 12192000"/>
              <a:gd name="connsiteY11" fmla="*/ 266713 h 3118104"/>
              <a:gd name="connsiteX12" fmla="*/ 6142246 w 12192000"/>
              <a:gd name="connsiteY12" fmla="*/ 263783 h 3118104"/>
              <a:gd name="connsiteX13" fmla="*/ 6523247 w 12192000"/>
              <a:gd name="connsiteY13" fmla="*/ 0 h 3118104"/>
              <a:gd name="connsiteX14" fmla="*/ 6596743 w 12192000"/>
              <a:gd name="connsiteY14" fmla="*/ 0 h 3118104"/>
              <a:gd name="connsiteX15" fmla="*/ 12186115 w 12192000"/>
              <a:gd name="connsiteY15" fmla="*/ 0 h 3118104"/>
              <a:gd name="connsiteX16" fmla="*/ 12192000 w 12192000"/>
              <a:gd name="connsiteY16" fmla="*/ 0 h 3118104"/>
              <a:gd name="connsiteX17" fmla="*/ 12192000 w 12192000"/>
              <a:gd name="connsiteY17" fmla="*/ 3118104 h 3118104"/>
              <a:gd name="connsiteX18" fmla="*/ 7728858 w 12192000"/>
              <a:gd name="connsiteY18" fmla="*/ 3118104 h 3118104"/>
              <a:gd name="connsiteX19" fmla="*/ 6596743 w 12192000"/>
              <a:gd name="connsiteY19" fmla="*/ 3118104 h 3118104"/>
              <a:gd name="connsiteX20" fmla="*/ 5595257 w 12192000"/>
              <a:gd name="connsiteY20" fmla="*/ 3118104 h 3118104"/>
              <a:gd name="connsiteX21" fmla="*/ 2906487 w 12192000"/>
              <a:gd name="connsiteY21" fmla="*/ 3118104 h 3118104"/>
              <a:gd name="connsiteX22" fmla="*/ 0 w 12192000"/>
              <a:gd name="connsiteY22" fmla="*/ 3118104 h 31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3118104">
                <a:moveTo>
                  <a:pt x="0" y="0"/>
                </a:moveTo>
                <a:lnTo>
                  <a:pt x="3676329" y="0"/>
                </a:lnTo>
                <a:lnTo>
                  <a:pt x="5595257" y="0"/>
                </a:lnTo>
                <a:lnTo>
                  <a:pt x="5672349" y="0"/>
                </a:lnTo>
                <a:lnTo>
                  <a:pt x="6053347" y="263783"/>
                </a:lnTo>
                <a:lnTo>
                  <a:pt x="6061813" y="266713"/>
                </a:lnTo>
                <a:lnTo>
                  <a:pt x="6074513" y="271110"/>
                </a:lnTo>
                <a:lnTo>
                  <a:pt x="6087212" y="275506"/>
                </a:lnTo>
                <a:lnTo>
                  <a:pt x="6097797" y="275506"/>
                </a:lnTo>
                <a:lnTo>
                  <a:pt x="6110496" y="275506"/>
                </a:lnTo>
                <a:lnTo>
                  <a:pt x="6121079" y="271110"/>
                </a:lnTo>
                <a:lnTo>
                  <a:pt x="6133779" y="266713"/>
                </a:lnTo>
                <a:lnTo>
                  <a:pt x="6142246" y="263783"/>
                </a:lnTo>
                <a:lnTo>
                  <a:pt x="6523247" y="0"/>
                </a:lnTo>
                <a:lnTo>
                  <a:pt x="6596743" y="0"/>
                </a:lnTo>
                <a:lnTo>
                  <a:pt x="12186115" y="0"/>
                </a:lnTo>
                <a:lnTo>
                  <a:pt x="12192000" y="0"/>
                </a:lnTo>
                <a:lnTo>
                  <a:pt x="12192000" y="3118104"/>
                </a:lnTo>
                <a:lnTo>
                  <a:pt x="7728858" y="3118104"/>
                </a:lnTo>
                <a:lnTo>
                  <a:pt x="6596743" y="3118104"/>
                </a:lnTo>
                <a:lnTo>
                  <a:pt x="5595257" y="3118104"/>
                </a:lnTo>
                <a:lnTo>
                  <a:pt x="2906487" y="3118104"/>
                </a:lnTo>
                <a:lnTo>
                  <a:pt x="0" y="3118104"/>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579B3FC-CF2A-40C5-B62F-851649D77B8A}"/>
              </a:ext>
            </a:extLst>
          </p:cNvPr>
          <p:cNvSpPr>
            <a:spLocks noGrp="1"/>
          </p:cNvSpPr>
          <p:nvPr>
            <p:ph type="ctrTitle"/>
          </p:nvPr>
        </p:nvSpPr>
        <p:spPr>
          <a:xfrm>
            <a:off x="810001" y="4080386"/>
            <a:ext cx="10572000" cy="1388741"/>
          </a:xfrm>
        </p:spPr>
        <p:txBody>
          <a:bodyPr>
            <a:normAutofit fontScale="90000"/>
          </a:bodyPr>
          <a:lstStyle/>
          <a:p>
            <a:pPr algn="ctr"/>
            <a:r>
              <a:rPr lang="es-PA" sz="5000" dirty="0">
                <a:solidFill>
                  <a:srgbClr val="FFFFFF"/>
                </a:solidFill>
              </a:rPr>
              <a:t>NATIVOS E INMIGRANTES DIGITALES</a:t>
            </a:r>
          </a:p>
        </p:txBody>
      </p:sp>
      <p:sp>
        <p:nvSpPr>
          <p:cNvPr id="3" name="Subtítulo 2">
            <a:extLst>
              <a:ext uri="{FF2B5EF4-FFF2-40B4-BE49-F238E27FC236}">
                <a16:creationId xmlns:a16="http://schemas.microsoft.com/office/drawing/2014/main" id="{1519AEE4-70EC-4778-B3C4-63F922A6EA6E}"/>
              </a:ext>
            </a:extLst>
          </p:cNvPr>
          <p:cNvSpPr>
            <a:spLocks noGrp="1"/>
          </p:cNvSpPr>
          <p:nvPr>
            <p:ph type="subTitle" idx="1"/>
          </p:nvPr>
        </p:nvSpPr>
        <p:spPr>
          <a:xfrm>
            <a:off x="1268361" y="5503719"/>
            <a:ext cx="9665110" cy="619459"/>
          </a:xfrm>
        </p:spPr>
        <p:txBody>
          <a:bodyPr>
            <a:normAutofit/>
          </a:bodyPr>
          <a:lstStyle/>
          <a:p>
            <a:pPr algn="ctr"/>
            <a:r>
              <a:rPr lang="es-PA">
                <a:solidFill>
                  <a:srgbClr val="FFFFFF"/>
                </a:solidFill>
              </a:rPr>
              <a:t>AILEEN S PALACIOS M CED:4-741-1451</a:t>
            </a:r>
          </a:p>
        </p:txBody>
      </p:sp>
      <p:sp>
        <p:nvSpPr>
          <p:cNvPr id="11" name="Rounded Rectangle 16">
            <a:extLst>
              <a:ext uri="{FF2B5EF4-FFF2-40B4-BE49-F238E27FC236}">
                <a16:creationId xmlns:a16="http://schemas.microsoft.com/office/drawing/2014/main" id="{5A086AAD-1108-41EB-A7C9-5E22CA942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10472" y="643464"/>
            <a:ext cx="7757804" cy="2817491"/>
          </a:xfrm>
          <a:prstGeom prst="roundRect">
            <a:avLst>
              <a:gd name="adj" fmla="val 3513"/>
            </a:avLst>
          </a:prstGeom>
          <a:solidFill>
            <a:schemeClr val="bg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E429E2F6-2485-4CED-B93A-3B7D533C26CC}"/>
              </a:ext>
            </a:extLst>
          </p:cNvPr>
          <p:cNvPicPr>
            <a:picLocks noChangeAspect="1"/>
          </p:cNvPicPr>
          <p:nvPr/>
        </p:nvPicPr>
        <p:blipFill>
          <a:blip r:embed="rId3"/>
          <a:stretch>
            <a:fillRect/>
          </a:stretch>
        </p:blipFill>
        <p:spPr>
          <a:xfrm>
            <a:off x="2494419" y="884810"/>
            <a:ext cx="7193969" cy="2320054"/>
          </a:xfrm>
          <a:prstGeom prst="rect">
            <a:avLst/>
          </a:prstGeom>
        </p:spPr>
      </p:pic>
    </p:spTree>
    <p:extLst>
      <p:ext uri="{BB962C8B-B14F-4D97-AF65-F5344CB8AC3E}">
        <p14:creationId xmlns:p14="http://schemas.microsoft.com/office/powerpoint/2010/main" val="4049433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drumroll.wav"/>
          </p:stSnd>
        </p:sndAc>
      </p:transition>
    </mc:Choice>
    <mc:Fallback xmlns="">
      <p:transition spd="slow">
        <p:fade/>
        <p:sndAc>
          <p:stSnd>
            <p:snd r:embed="rId4" name="drumroll.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12839A1C-34CB-4C3C-8531-CA67525FD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ACE536A-D0F9-4CBA-909A-4F3B69D130BD}"/>
              </a:ext>
            </a:extLst>
          </p:cNvPr>
          <p:cNvSpPr>
            <a:spLocks noGrp="1"/>
          </p:cNvSpPr>
          <p:nvPr>
            <p:ph type="title"/>
          </p:nvPr>
        </p:nvSpPr>
        <p:spPr>
          <a:xfrm>
            <a:off x="5693328" y="217574"/>
            <a:ext cx="4650298" cy="3977462"/>
          </a:xfrm>
          <a:effectLst/>
        </p:spPr>
        <p:txBody>
          <a:bodyPr vert="horz" lIns="91440" tIns="45720" rIns="91440" bIns="45720" rtlCol="0" anchor="ctr">
            <a:normAutofit fontScale="90000"/>
          </a:bodyPr>
          <a:lstStyle/>
          <a:p>
            <a:pPr algn="just">
              <a:lnSpc>
                <a:spcPct val="90000"/>
              </a:lnSpc>
            </a:pPr>
            <a:r>
              <a:rPr lang="en-US" sz="2800" b="0" dirty="0">
                <a:solidFill>
                  <a:schemeClr val="accent1"/>
                </a:solidFill>
                <a:latin typeface="Arial" panose="020B0604020202020204" pitchFamily="34" charset="0"/>
                <a:cs typeface="Arial" panose="020B0604020202020204" pitchFamily="34" charset="0"/>
              </a:rPr>
              <a:t>“Nativos Digitales”, son los jóvenes que  han nacido y se han formado utilizando la</a:t>
            </a:r>
            <a:br>
              <a:rPr lang="en-US" sz="2800" b="0" dirty="0">
                <a:solidFill>
                  <a:schemeClr val="accent1"/>
                </a:solidFill>
                <a:latin typeface="Arial" panose="020B0604020202020204" pitchFamily="34" charset="0"/>
                <a:cs typeface="Arial" panose="020B0604020202020204" pitchFamily="34" charset="0"/>
              </a:rPr>
            </a:br>
            <a:r>
              <a:rPr lang="en-US" sz="2800" b="0" dirty="0">
                <a:solidFill>
                  <a:schemeClr val="accent1"/>
                </a:solidFill>
                <a:latin typeface="Arial" panose="020B0604020202020204" pitchFamily="34" charset="0"/>
                <a:cs typeface="Arial" panose="020B0604020202020204" pitchFamily="34" charset="0"/>
              </a:rPr>
              <a:t>particular “lengua digital” de juegos por ordenador, vídeo e Internet.</a:t>
            </a:r>
            <a:br>
              <a:rPr lang="en-US" sz="2800" b="0" dirty="0">
                <a:solidFill>
                  <a:schemeClr val="accent1"/>
                </a:solidFill>
                <a:latin typeface="Arial" panose="020B0604020202020204" pitchFamily="34" charset="0"/>
                <a:cs typeface="Arial" panose="020B0604020202020204" pitchFamily="34" charset="0"/>
              </a:rPr>
            </a:br>
            <a:br>
              <a:rPr lang="en-US" sz="2800" b="0" dirty="0">
                <a:solidFill>
                  <a:schemeClr val="accent1"/>
                </a:solidFill>
                <a:latin typeface="Arial" panose="020B0604020202020204" pitchFamily="34" charset="0"/>
                <a:cs typeface="Arial" panose="020B0604020202020204" pitchFamily="34" charset="0"/>
              </a:rPr>
            </a:br>
            <a:r>
              <a:rPr lang="es-ES" sz="2800" b="0" dirty="0">
                <a:solidFill>
                  <a:schemeClr val="accent1"/>
                </a:solidFill>
                <a:latin typeface="Arial" panose="020B0604020202020204" pitchFamily="34" charset="0"/>
                <a:cs typeface="Arial" panose="020B0604020202020204" pitchFamily="34" charset="0"/>
              </a:rPr>
              <a:t>Las generaciones anteriores que adoptaron la tecnología más tarde en sus vidas “Los Inmigrantes”.</a:t>
            </a:r>
            <a:endParaRPr lang="en-US" sz="2800" b="0" dirty="0">
              <a:solidFill>
                <a:schemeClr val="accent1"/>
              </a:solidFill>
              <a:latin typeface="Arial" panose="020B0604020202020204" pitchFamily="34" charset="0"/>
              <a:cs typeface="Arial" panose="020B0604020202020204" pitchFamily="34" charset="0"/>
            </a:endParaRPr>
          </a:p>
        </p:txBody>
      </p:sp>
      <p:sp useBgFill="1">
        <p:nvSpPr>
          <p:cNvPr id="21" name="Freeform: Shape 20">
            <a:extLst>
              <a:ext uri="{FF2B5EF4-FFF2-40B4-BE49-F238E27FC236}">
                <a16:creationId xmlns:a16="http://schemas.microsoft.com/office/drawing/2014/main" id="{FAC94EAF-F7F7-4727-AE69-A7036B4A5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3" name="Imagen 12">
            <a:extLst>
              <a:ext uri="{FF2B5EF4-FFF2-40B4-BE49-F238E27FC236}">
                <a16:creationId xmlns:a16="http://schemas.microsoft.com/office/drawing/2014/main" id="{B69F2FB3-9215-47E9-B81B-5C8815EA2E2F}"/>
              </a:ext>
            </a:extLst>
          </p:cNvPr>
          <p:cNvPicPr>
            <a:picLocks noChangeAspect="1"/>
          </p:cNvPicPr>
          <p:nvPr/>
        </p:nvPicPr>
        <p:blipFill>
          <a:blip r:embed="rId4"/>
          <a:stretch>
            <a:fillRect/>
          </a:stretch>
        </p:blipFill>
        <p:spPr>
          <a:xfrm>
            <a:off x="8598509" y="4412610"/>
            <a:ext cx="3070021" cy="2241115"/>
          </a:xfrm>
          <a:prstGeom prst="rect">
            <a:avLst/>
          </a:prstGeom>
        </p:spPr>
      </p:pic>
      <p:pic>
        <p:nvPicPr>
          <p:cNvPr id="15" name="nativos digitales vs. Inmigrantes digitales">
            <a:hlinkClick r:id="" action="ppaction://media"/>
            <a:extLst>
              <a:ext uri="{FF2B5EF4-FFF2-40B4-BE49-F238E27FC236}">
                <a16:creationId xmlns:a16="http://schemas.microsoft.com/office/drawing/2014/main" id="{17AFF520-9225-4ABA-9DA6-54E767BD2A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267" y="2065424"/>
            <a:ext cx="4328584" cy="2434829"/>
          </a:xfrm>
          <a:prstGeom prst="rect">
            <a:avLst/>
          </a:prstGeom>
        </p:spPr>
      </p:pic>
    </p:spTree>
    <p:extLst>
      <p:ext uri="{BB962C8B-B14F-4D97-AF65-F5344CB8AC3E}">
        <p14:creationId xmlns:p14="http://schemas.microsoft.com/office/powerpoint/2010/main" val="27059330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7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7B52171E-7D53-4767-B8B3-412B994CBBA2}"/>
              </a:ext>
            </a:extLst>
          </p:cNvPr>
          <p:cNvSpPr>
            <a:spLocks noGrp="1"/>
          </p:cNvSpPr>
          <p:nvPr>
            <p:ph type="title"/>
          </p:nvPr>
        </p:nvSpPr>
        <p:spPr>
          <a:xfrm>
            <a:off x="343174" y="883200"/>
            <a:ext cx="3501038" cy="626705"/>
          </a:xfrm>
        </p:spPr>
        <p:txBody>
          <a:bodyPr anchor="t">
            <a:noAutofit/>
          </a:bodyPr>
          <a:lstStyle/>
          <a:p>
            <a:pPr algn="ctr"/>
            <a:r>
              <a:rPr lang="es-PA" sz="3600" dirty="0"/>
              <a:t>INMIGRANTES DIGITALES</a:t>
            </a:r>
          </a:p>
        </p:txBody>
      </p:sp>
      <p:graphicFrame>
        <p:nvGraphicFramePr>
          <p:cNvPr id="5" name="Marcador de contenido 2">
            <a:extLst>
              <a:ext uri="{FF2B5EF4-FFF2-40B4-BE49-F238E27FC236}">
                <a16:creationId xmlns:a16="http://schemas.microsoft.com/office/drawing/2014/main" id="{1759FD6A-4885-4077-A3DA-6B507C2A15CA}"/>
              </a:ext>
            </a:extLst>
          </p:cNvPr>
          <p:cNvGraphicFramePr>
            <a:graphicFrameLocks noGrp="1"/>
          </p:cNvGraphicFramePr>
          <p:nvPr>
            <p:ph idx="1"/>
            <p:extLst>
              <p:ext uri="{D42A27DB-BD31-4B8C-83A1-F6EECF244321}">
                <p14:modId xmlns:p14="http://schemas.microsoft.com/office/powerpoint/2010/main" val="1681686417"/>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DDDB3A6A-DD84-4DDE-8AF6-3A7651894EE8}"/>
              </a:ext>
            </a:extLst>
          </p:cNvPr>
          <p:cNvPicPr>
            <a:picLocks noChangeAspect="1"/>
          </p:cNvPicPr>
          <p:nvPr/>
        </p:nvPicPr>
        <p:blipFill>
          <a:blip r:embed="rId8"/>
          <a:stretch>
            <a:fillRect/>
          </a:stretch>
        </p:blipFill>
        <p:spPr>
          <a:xfrm>
            <a:off x="180976" y="2883840"/>
            <a:ext cx="4246283" cy="2779842"/>
          </a:xfrm>
          <a:prstGeom prst="rect">
            <a:avLst/>
          </a:prstGeom>
        </p:spPr>
      </p:pic>
    </p:spTree>
    <p:extLst>
      <p:ext uri="{BB962C8B-B14F-4D97-AF65-F5344CB8AC3E}">
        <p14:creationId xmlns:p14="http://schemas.microsoft.com/office/powerpoint/2010/main" val="1220323940"/>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0EA0C3AC-2A72-484B-B07D-F2CC519F1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986477EF-3991-4D07-9F11-9E887C340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2FC98AF5-2473-425A-B06B-0A67499F6802}"/>
              </a:ext>
            </a:extLst>
          </p:cNvPr>
          <p:cNvSpPr>
            <a:spLocks noGrp="1"/>
          </p:cNvSpPr>
          <p:nvPr>
            <p:ph type="title"/>
          </p:nvPr>
        </p:nvSpPr>
        <p:spPr>
          <a:xfrm>
            <a:off x="810000" y="5154306"/>
            <a:ext cx="10571998" cy="1235027"/>
          </a:xfrm>
        </p:spPr>
        <p:txBody>
          <a:bodyPr vert="horz" lIns="91440" tIns="45720" rIns="91440" bIns="45720" rtlCol="0" anchor="b">
            <a:normAutofit/>
          </a:bodyPr>
          <a:lstStyle/>
          <a:p>
            <a:pPr>
              <a:lnSpc>
                <a:spcPct val="90000"/>
              </a:lnSpc>
            </a:pPr>
            <a:r>
              <a:rPr lang="en-US" sz="2400" dirty="0" err="1"/>
              <a:t>Cuáles</a:t>
            </a:r>
            <a:r>
              <a:rPr lang="en-US" sz="2400" dirty="0"/>
              <a:t> </a:t>
            </a:r>
            <a:r>
              <a:rPr lang="en-US" sz="2400" dirty="0" err="1"/>
              <a:t>serían</a:t>
            </a:r>
            <a:r>
              <a:rPr lang="en-US" sz="2400" dirty="0"/>
              <a:t>, las </a:t>
            </a:r>
            <a:r>
              <a:rPr lang="en-US" sz="2400" dirty="0" err="1"/>
              <a:t>diferencias</a:t>
            </a:r>
            <a:r>
              <a:rPr lang="en-US" sz="2400" dirty="0"/>
              <a:t> entre Nativos Digitales e </a:t>
            </a:r>
            <a:r>
              <a:rPr lang="en-US" sz="2400" dirty="0" err="1"/>
              <a:t>Inmigrantes</a:t>
            </a:r>
            <a:br>
              <a:rPr lang="en-US" sz="2400" dirty="0"/>
            </a:br>
            <a:r>
              <a:rPr lang="en-US" sz="2400" dirty="0"/>
              <a:t>Digitales?</a:t>
            </a:r>
          </a:p>
        </p:txBody>
      </p:sp>
      <p:pic>
        <p:nvPicPr>
          <p:cNvPr id="5" name="Imagen 4">
            <a:extLst>
              <a:ext uri="{FF2B5EF4-FFF2-40B4-BE49-F238E27FC236}">
                <a16:creationId xmlns:a16="http://schemas.microsoft.com/office/drawing/2014/main" id="{3C9FC0F4-08B2-4AED-AB3B-58040B02FBAB}"/>
              </a:ext>
            </a:extLst>
          </p:cNvPr>
          <p:cNvPicPr>
            <a:picLocks noChangeAspect="1"/>
          </p:cNvPicPr>
          <p:nvPr/>
        </p:nvPicPr>
        <p:blipFill>
          <a:blip r:embed="rId2"/>
          <a:stretch>
            <a:fillRect/>
          </a:stretch>
        </p:blipFill>
        <p:spPr>
          <a:xfrm>
            <a:off x="619125" y="1717322"/>
            <a:ext cx="3427581" cy="2292703"/>
          </a:xfrm>
          <a:prstGeom prst="roundRect">
            <a:avLst>
              <a:gd name="adj" fmla="val 3876"/>
            </a:avLst>
          </a:prstGeom>
          <a:ln>
            <a:solidFill>
              <a:schemeClr val="accent1"/>
            </a:solidFill>
          </a:ln>
          <a:effectLst/>
        </p:spPr>
      </p:pic>
      <p:sp>
        <p:nvSpPr>
          <p:cNvPr id="4" name="Marcador de texto 3">
            <a:extLst>
              <a:ext uri="{FF2B5EF4-FFF2-40B4-BE49-F238E27FC236}">
                <a16:creationId xmlns:a16="http://schemas.microsoft.com/office/drawing/2014/main" id="{3A0179DC-7B89-46CF-88B4-15D1F980AAF9}"/>
              </a:ext>
            </a:extLst>
          </p:cNvPr>
          <p:cNvSpPr>
            <a:spLocks noGrp="1"/>
          </p:cNvSpPr>
          <p:nvPr>
            <p:ph type="body" sz="quarter" idx="16"/>
          </p:nvPr>
        </p:nvSpPr>
        <p:spPr>
          <a:xfrm>
            <a:off x="4405192" y="810001"/>
            <a:ext cx="6968094" cy="3862011"/>
          </a:xfrm>
          <a:effectLst/>
        </p:spPr>
        <p:txBody>
          <a:bodyPr vert="horz" lIns="91440" tIns="45720" rIns="91440" bIns="45720" rtlCol="0" anchor="ctr">
            <a:normAutofit/>
          </a:bodyPr>
          <a:lstStyle/>
          <a:p>
            <a:pPr>
              <a:lnSpc>
                <a:spcPct val="90000"/>
              </a:lnSpc>
              <a:buFont typeface="Wingdings 2" charset="2"/>
              <a:buChar char=""/>
            </a:pPr>
            <a:r>
              <a:rPr lang="en-US" sz="1700" dirty="0" err="1"/>
              <a:t>Quieren</a:t>
            </a:r>
            <a:r>
              <a:rPr lang="en-US" sz="1700" dirty="0"/>
              <a:t> </a:t>
            </a:r>
            <a:r>
              <a:rPr lang="en-US" sz="1700" dirty="0" err="1"/>
              <a:t>recibir</a:t>
            </a:r>
            <a:r>
              <a:rPr lang="en-US" sz="1700" dirty="0"/>
              <a:t> la </a:t>
            </a:r>
            <a:r>
              <a:rPr lang="en-US" sz="1700" dirty="0" err="1"/>
              <a:t>información</a:t>
            </a:r>
            <a:r>
              <a:rPr lang="en-US" sz="1700" dirty="0"/>
              <a:t> de forma </a:t>
            </a:r>
            <a:r>
              <a:rPr lang="en-US" sz="1700" dirty="0" err="1"/>
              <a:t>ágil</a:t>
            </a:r>
            <a:r>
              <a:rPr lang="en-US" sz="1700" dirty="0"/>
              <a:t> e </a:t>
            </a:r>
            <a:r>
              <a:rPr lang="en-US" sz="1700" dirty="0" err="1"/>
              <a:t>inmediata</a:t>
            </a:r>
            <a:r>
              <a:rPr lang="en-US" sz="1700" dirty="0"/>
              <a:t>.</a:t>
            </a:r>
          </a:p>
          <a:p>
            <a:pPr>
              <a:lnSpc>
                <a:spcPct val="90000"/>
              </a:lnSpc>
              <a:buFont typeface="Wingdings 2" charset="2"/>
              <a:buChar char=""/>
            </a:pPr>
            <a:r>
              <a:rPr lang="en-US" sz="1700" dirty="0"/>
              <a:t>• Se </a:t>
            </a:r>
            <a:r>
              <a:rPr lang="en-US" sz="1700" dirty="0" err="1"/>
              <a:t>sienten</a:t>
            </a:r>
            <a:r>
              <a:rPr lang="en-US" sz="1700" dirty="0"/>
              <a:t> </a:t>
            </a:r>
            <a:r>
              <a:rPr lang="en-US" sz="1700" dirty="0" err="1"/>
              <a:t>atraídos</a:t>
            </a:r>
            <a:r>
              <a:rPr lang="en-US" sz="1700" dirty="0"/>
              <a:t> por </a:t>
            </a:r>
            <a:r>
              <a:rPr lang="en-US" sz="1700" dirty="0" err="1"/>
              <a:t>multitareas</a:t>
            </a:r>
            <a:r>
              <a:rPr lang="en-US" sz="1700" dirty="0"/>
              <a:t> y </a:t>
            </a:r>
            <a:r>
              <a:rPr lang="en-US" sz="1700" dirty="0" err="1"/>
              <a:t>procesos</a:t>
            </a:r>
            <a:r>
              <a:rPr lang="en-US" sz="1700" dirty="0"/>
              <a:t> </a:t>
            </a:r>
            <a:r>
              <a:rPr lang="en-US" sz="1700" dirty="0" err="1"/>
              <a:t>paralelos</a:t>
            </a:r>
            <a:r>
              <a:rPr lang="en-US" sz="1700" dirty="0"/>
              <a:t>.</a:t>
            </a:r>
          </a:p>
          <a:p>
            <a:pPr>
              <a:lnSpc>
                <a:spcPct val="90000"/>
              </a:lnSpc>
              <a:buFont typeface="Wingdings 2" charset="2"/>
              <a:buChar char=""/>
            </a:pPr>
            <a:r>
              <a:rPr lang="en-US" sz="1700" dirty="0"/>
              <a:t>• </a:t>
            </a:r>
            <a:r>
              <a:rPr lang="en-US" sz="1700" dirty="0" err="1"/>
              <a:t>Prefi</a:t>
            </a:r>
            <a:r>
              <a:rPr lang="en-US" sz="1700" dirty="0"/>
              <a:t> </a:t>
            </a:r>
            <a:r>
              <a:rPr lang="en-US" sz="1700" dirty="0" err="1"/>
              <a:t>eren</a:t>
            </a:r>
            <a:r>
              <a:rPr lang="en-US" sz="1700" dirty="0"/>
              <a:t> los </a:t>
            </a:r>
            <a:r>
              <a:rPr lang="en-US" sz="1700" dirty="0" err="1"/>
              <a:t>gráfi</a:t>
            </a:r>
            <a:r>
              <a:rPr lang="en-US" sz="1700" dirty="0"/>
              <a:t> cos a los </a:t>
            </a:r>
            <a:r>
              <a:rPr lang="en-US" sz="1700" dirty="0" err="1"/>
              <a:t>textos</a:t>
            </a:r>
            <a:r>
              <a:rPr lang="en-US" sz="1700" dirty="0"/>
              <a:t>.</a:t>
            </a:r>
          </a:p>
          <a:p>
            <a:pPr>
              <a:lnSpc>
                <a:spcPct val="90000"/>
              </a:lnSpc>
              <a:buFont typeface="Wingdings 2" charset="2"/>
              <a:buChar char=""/>
            </a:pPr>
            <a:r>
              <a:rPr lang="en-US" sz="1700" dirty="0"/>
              <a:t>• Se </a:t>
            </a:r>
            <a:r>
              <a:rPr lang="en-US" sz="1700" dirty="0" err="1"/>
              <a:t>inclinan</a:t>
            </a:r>
            <a:r>
              <a:rPr lang="en-US" sz="1700" dirty="0"/>
              <a:t> por los </a:t>
            </a:r>
            <a:r>
              <a:rPr lang="en-US" sz="1700" dirty="0" err="1"/>
              <a:t>accesos</a:t>
            </a:r>
            <a:r>
              <a:rPr lang="en-US" sz="1700" dirty="0"/>
              <a:t> al azar (</a:t>
            </a:r>
            <a:r>
              <a:rPr lang="en-US" sz="1700" dirty="0" err="1"/>
              <a:t>desde</a:t>
            </a:r>
            <a:r>
              <a:rPr lang="en-US" sz="1700" dirty="0"/>
              <a:t> </a:t>
            </a:r>
            <a:r>
              <a:rPr lang="en-US" sz="1700" dirty="0" err="1"/>
              <a:t>hipertextos</a:t>
            </a:r>
            <a:r>
              <a:rPr lang="en-US" sz="1700" dirty="0"/>
              <a:t>).</a:t>
            </a:r>
          </a:p>
          <a:p>
            <a:pPr>
              <a:lnSpc>
                <a:spcPct val="90000"/>
              </a:lnSpc>
              <a:buFont typeface="Wingdings 2" charset="2"/>
              <a:buChar char=""/>
            </a:pPr>
            <a:r>
              <a:rPr lang="en-US" sz="1700" dirty="0"/>
              <a:t>• </a:t>
            </a:r>
            <a:r>
              <a:rPr lang="en-US" sz="1700" dirty="0" err="1"/>
              <a:t>Funcionan</a:t>
            </a:r>
            <a:r>
              <a:rPr lang="en-US" sz="1700" dirty="0"/>
              <a:t> </a:t>
            </a:r>
            <a:r>
              <a:rPr lang="en-US" sz="1700" dirty="0" err="1"/>
              <a:t>mejor</a:t>
            </a:r>
            <a:r>
              <a:rPr lang="en-US" sz="1700" dirty="0"/>
              <a:t> y </a:t>
            </a:r>
            <a:r>
              <a:rPr lang="en-US" sz="1700" dirty="0" err="1"/>
              <a:t>rinden</a:t>
            </a:r>
            <a:r>
              <a:rPr lang="en-US" sz="1700" dirty="0"/>
              <a:t> </a:t>
            </a:r>
            <a:r>
              <a:rPr lang="en-US" sz="1700" dirty="0" err="1"/>
              <a:t>más</a:t>
            </a:r>
            <a:r>
              <a:rPr lang="en-US" sz="1700" dirty="0"/>
              <a:t> cuando </a:t>
            </a:r>
            <a:r>
              <a:rPr lang="en-US" sz="1700" dirty="0" err="1"/>
              <a:t>trabajan</a:t>
            </a:r>
            <a:r>
              <a:rPr lang="en-US" sz="1700" dirty="0"/>
              <a:t> </a:t>
            </a:r>
            <a:r>
              <a:rPr lang="en-US" sz="1700" dirty="0" err="1"/>
              <a:t>en</a:t>
            </a:r>
            <a:r>
              <a:rPr lang="en-US" sz="1700" dirty="0"/>
              <a:t> Red.</a:t>
            </a:r>
          </a:p>
          <a:p>
            <a:pPr>
              <a:lnSpc>
                <a:spcPct val="90000"/>
              </a:lnSpc>
              <a:buFont typeface="Wingdings 2" charset="2"/>
              <a:buChar char=""/>
            </a:pPr>
            <a:r>
              <a:rPr lang="en-US" sz="1700" dirty="0"/>
              <a:t>• Tienen la </a:t>
            </a:r>
            <a:r>
              <a:rPr lang="en-US" sz="1700" dirty="0" err="1"/>
              <a:t>conciencia</a:t>
            </a:r>
            <a:r>
              <a:rPr lang="en-US" sz="1700" dirty="0"/>
              <a:t> de que van </a:t>
            </a:r>
            <a:r>
              <a:rPr lang="en-US" sz="1700" dirty="0" err="1"/>
              <a:t>progresando</a:t>
            </a:r>
            <a:r>
              <a:rPr lang="en-US" sz="1700" dirty="0"/>
              <a:t>, lo </a:t>
            </a:r>
            <a:r>
              <a:rPr lang="en-US" sz="1700" dirty="0" err="1"/>
              <a:t>cual</a:t>
            </a:r>
            <a:r>
              <a:rPr lang="en-US" sz="1700" dirty="0"/>
              <a:t> les </a:t>
            </a:r>
            <a:r>
              <a:rPr lang="en-US" sz="1700" dirty="0" err="1"/>
              <a:t>reporta</a:t>
            </a:r>
            <a:endParaRPr lang="en-US" sz="1700" dirty="0"/>
          </a:p>
          <a:p>
            <a:pPr>
              <a:lnSpc>
                <a:spcPct val="90000"/>
              </a:lnSpc>
              <a:buFont typeface="Wingdings 2" charset="2"/>
              <a:buChar char=""/>
            </a:pPr>
            <a:r>
              <a:rPr lang="en-US" sz="1700" dirty="0" err="1"/>
              <a:t>satisfacción</a:t>
            </a:r>
            <a:r>
              <a:rPr lang="en-US" sz="1700" dirty="0"/>
              <a:t> y </a:t>
            </a:r>
            <a:r>
              <a:rPr lang="en-US" sz="1700" dirty="0" err="1"/>
              <a:t>recompensa</a:t>
            </a:r>
            <a:r>
              <a:rPr lang="en-US" sz="1700" dirty="0"/>
              <a:t> </a:t>
            </a:r>
            <a:r>
              <a:rPr lang="en-US" sz="1700" dirty="0" err="1"/>
              <a:t>inmediatas</a:t>
            </a:r>
            <a:r>
              <a:rPr lang="en-US" sz="1700" dirty="0"/>
              <a:t>.</a:t>
            </a:r>
          </a:p>
          <a:p>
            <a:pPr>
              <a:lnSpc>
                <a:spcPct val="90000"/>
              </a:lnSpc>
              <a:buFont typeface="Wingdings 2" charset="2"/>
              <a:buChar char=""/>
            </a:pPr>
            <a:r>
              <a:rPr lang="en-US" sz="1700" dirty="0"/>
              <a:t>• </a:t>
            </a:r>
            <a:r>
              <a:rPr lang="en-US" sz="1700" dirty="0" err="1"/>
              <a:t>Prefi</a:t>
            </a:r>
            <a:r>
              <a:rPr lang="en-US" sz="1700" dirty="0"/>
              <a:t> </a:t>
            </a:r>
            <a:r>
              <a:rPr lang="en-US" sz="1700" dirty="0" err="1"/>
              <a:t>eren</a:t>
            </a:r>
            <a:r>
              <a:rPr lang="en-US" sz="1700" dirty="0"/>
              <a:t> </a:t>
            </a:r>
            <a:r>
              <a:rPr lang="en-US" sz="1700" dirty="0" err="1"/>
              <a:t>instruirse</a:t>
            </a:r>
            <a:r>
              <a:rPr lang="en-US" sz="1700" dirty="0"/>
              <a:t> de forma </a:t>
            </a:r>
            <a:r>
              <a:rPr lang="en-US" sz="1700" dirty="0" err="1"/>
              <a:t>lúdica</a:t>
            </a:r>
            <a:r>
              <a:rPr lang="en-US" sz="1700" dirty="0"/>
              <a:t> a </a:t>
            </a:r>
            <a:r>
              <a:rPr lang="en-US" sz="1700" dirty="0" err="1"/>
              <a:t>embarcarse</a:t>
            </a:r>
            <a:r>
              <a:rPr lang="en-US" sz="1700" dirty="0"/>
              <a:t> </a:t>
            </a:r>
            <a:r>
              <a:rPr lang="en-US" sz="1700" dirty="0" err="1"/>
              <a:t>en</a:t>
            </a:r>
            <a:r>
              <a:rPr lang="en-US" sz="1700" dirty="0"/>
              <a:t> el rigor</a:t>
            </a:r>
          </a:p>
          <a:p>
            <a:pPr>
              <a:lnSpc>
                <a:spcPct val="90000"/>
              </a:lnSpc>
              <a:buFont typeface="Wingdings 2" charset="2"/>
              <a:buChar char=""/>
            </a:pPr>
            <a:r>
              <a:rPr lang="en-US" sz="1700" dirty="0"/>
              <a:t>del </a:t>
            </a:r>
            <a:r>
              <a:rPr lang="en-US" sz="1700" dirty="0" err="1"/>
              <a:t>trabajo</a:t>
            </a:r>
            <a:r>
              <a:rPr lang="en-US" sz="1700" dirty="0"/>
              <a:t> </a:t>
            </a:r>
            <a:r>
              <a:rPr lang="en-US" sz="1700" dirty="0" err="1"/>
              <a:t>tradicional</a:t>
            </a:r>
            <a:r>
              <a:rPr lang="en-US" sz="1700" dirty="0"/>
              <a:t>.</a:t>
            </a:r>
          </a:p>
        </p:txBody>
      </p:sp>
      <p:sp>
        <p:nvSpPr>
          <p:cNvPr id="16" name="Title 3">
            <a:extLst>
              <a:ext uri="{FF2B5EF4-FFF2-40B4-BE49-F238E27FC236}">
                <a16:creationId xmlns:a16="http://schemas.microsoft.com/office/drawing/2014/main" id="{EDA40B90-E281-4108-8CC2-959D5F9507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0" y="5154307"/>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rgbClr val="FFFFFF"/>
              </a:solidFill>
            </a:endParaRPr>
          </a:p>
        </p:txBody>
      </p:sp>
    </p:spTree>
    <p:extLst>
      <p:ext uri="{BB962C8B-B14F-4D97-AF65-F5344CB8AC3E}">
        <p14:creationId xmlns:p14="http://schemas.microsoft.com/office/powerpoint/2010/main" val="1752133719"/>
      </p:ext>
    </p:extLst>
  </p:cSld>
  <p:clrMapOvr>
    <a:overrideClrMapping bg1="lt1" tx1="dk1" bg2="lt2" tx2="dk2" accent1="accent1" accent2="accent2" accent3="accent3" accent4="accent4" accent5="accent5" accent6="accent6" hlink="hlink" folHlink="folHlink"/>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AD8CD9B1-3A93-48E7-8ECC-2C9C8316D6B3}"/>
              </a:ext>
            </a:extLst>
          </p:cNvPr>
          <p:cNvSpPr>
            <a:spLocks noGrp="1"/>
          </p:cNvSpPr>
          <p:nvPr>
            <p:ph type="title"/>
          </p:nvPr>
        </p:nvSpPr>
        <p:spPr>
          <a:xfrm>
            <a:off x="641754" y="1687286"/>
            <a:ext cx="3269463" cy="3978017"/>
          </a:xfrm>
        </p:spPr>
        <p:txBody>
          <a:bodyPr anchor="t">
            <a:normAutofit fontScale="90000"/>
          </a:bodyPr>
          <a:lstStyle/>
          <a:p>
            <a:pPr algn="ctr">
              <a:lnSpc>
                <a:spcPct val="90000"/>
              </a:lnSpc>
            </a:pPr>
            <a:br>
              <a:rPr lang="es-PA" sz="2100"/>
            </a:br>
            <a:br>
              <a:rPr lang="es-PA" sz="2100"/>
            </a:br>
            <a:br>
              <a:rPr lang="es-PA" sz="2100"/>
            </a:br>
            <a:br>
              <a:rPr lang="es-PA" sz="2800"/>
            </a:br>
            <a:r>
              <a:rPr lang="es-PA" sz="2800"/>
              <a:t>LOS PROFESORES INMIGRANTES DEBE REALIZAR UNA RECONSIDERACION URGENTE DE METODOS Y CONTENIDOS</a:t>
            </a:r>
            <a:br>
              <a:rPr lang="es-PA" sz="2100"/>
            </a:br>
            <a:endParaRPr lang="es-PA" sz="2100" dirty="0"/>
          </a:p>
        </p:txBody>
      </p:sp>
      <p:graphicFrame>
        <p:nvGraphicFramePr>
          <p:cNvPr id="7" name="Marcador de contenido 2">
            <a:extLst>
              <a:ext uri="{FF2B5EF4-FFF2-40B4-BE49-F238E27FC236}">
                <a16:creationId xmlns:a16="http://schemas.microsoft.com/office/drawing/2014/main" id="{C5743349-142D-42F4-BFAC-02D7F5001132}"/>
              </a:ext>
            </a:extLst>
          </p:cNvPr>
          <p:cNvGraphicFramePr>
            <a:graphicFrameLocks noGrp="1"/>
          </p:cNvGraphicFramePr>
          <p:nvPr>
            <p:ph idx="1"/>
            <p:extLst>
              <p:ext uri="{D42A27DB-BD31-4B8C-83A1-F6EECF244321}">
                <p14:modId xmlns:p14="http://schemas.microsoft.com/office/powerpoint/2010/main" val="2847051532"/>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65451054-3E51-4AC5-AA57-5230A9DF464C}"/>
              </a:ext>
            </a:extLst>
          </p:cNvPr>
          <p:cNvPicPr>
            <a:picLocks noChangeAspect="1"/>
          </p:cNvPicPr>
          <p:nvPr/>
        </p:nvPicPr>
        <p:blipFill>
          <a:blip r:embed="rId8"/>
          <a:stretch>
            <a:fillRect/>
          </a:stretch>
        </p:blipFill>
        <p:spPr>
          <a:xfrm>
            <a:off x="461127" y="225426"/>
            <a:ext cx="3450090" cy="2300060"/>
          </a:xfrm>
          <a:prstGeom prst="rect">
            <a:avLst/>
          </a:prstGeom>
        </p:spPr>
      </p:pic>
    </p:spTree>
    <p:extLst>
      <p:ext uri="{BB962C8B-B14F-4D97-AF65-F5344CB8AC3E}">
        <p14:creationId xmlns:p14="http://schemas.microsoft.com/office/powerpoint/2010/main" val="3821477467"/>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C098DF-096B-4B6E-A5BE-925DED6BBEEF}"/>
              </a:ext>
            </a:extLst>
          </p:cNvPr>
          <p:cNvSpPr>
            <a:spLocks noGrp="1"/>
          </p:cNvSpPr>
          <p:nvPr>
            <p:ph type="title"/>
          </p:nvPr>
        </p:nvSpPr>
        <p:spPr/>
        <p:txBody>
          <a:bodyPr/>
          <a:lstStyle/>
          <a:p>
            <a:r>
              <a:rPr lang="es-ES" sz="3600" dirty="0"/>
              <a:t>El aprendizaje a través</a:t>
            </a:r>
            <a:br>
              <a:rPr lang="es-ES" sz="3600" dirty="0"/>
            </a:br>
            <a:r>
              <a:rPr lang="es-ES" sz="3600" dirty="0"/>
              <a:t>de los juegos digitales</a:t>
            </a:r>
            <a:br>
              <a:rPr lang="es-ES" sz="3600" dirty="0"/>
            </a:br>
            <a:r>
              <a:rPr lang="es-ES" sz="3600" dirty="0"/>
              <a:t>es una fórmula didáctica</a:t>
            </a:r>
            <a:br>
              <a:rPr lang="es-ES" sz="3600" dirty="0"/>
            </a:br>
            <a:r>
              <a:rPr lang="es-ES" sz="3600" dirty="0"/>
              <a:t>tan novedosa como útil...</a:t>
            </a:r>
            <a:endParaRPr lang="es-PA" sz="3600" dirty="0"/>
          </a:p>
        </p:txBody>
      </p:sp>
      <p:sp>
        <p:nvSpPr>
          <p:cNvPr id="3" name="Marcador de texto 2">
            <a:extLst>
              <a:ext uri="{FF2B5EF4-FFF2-40B4-BE49-F238E27FC236}">
                <a16:creationId xmlns:a16="http://schemas.microsoft.com/office/drawing/2014/main" id="{F3D0D372-58E3-45AA-ABF4-40052E9421B4}"/>
              </a:ext>
            </a:extLst>
          </p:cNvPr>
          <p:cNvSpPr>
            <a:spLocks noGrp="1"/>
          </p:cNvSpPr>
          <p:nvPr>
            <p:ph type="body" idx="1"/>
          </p:nvPr>
        </p:nvSpPr>
        <p:spPr>
          <a:xfrm>
            <a:off x="853190" y="4443680"/>
            <a:ext cx="5891636" cy="1614220"/>
          </a:xfrm>
        </p:spPr>
        <p:txBody>
          <a:bodyPr/>
          <a:lstStyle/>
          <a:p>
            <a:pPr algn="just"/>
            <a:r>
              <a:rPr lang="es-ES" dirty="0">
                <a:latin typeface="FarnhamText-Regular"/>
              </a:rPr>
              <a:t>La neurobiología, en la psicología social y, finalmente,</a:t>
            </a:r>
          </a:p>
          <a:p>
            <a:pPr algn="just"/>
            <a:r>
              <a:rPr lang="es-ES" dirty="0">
                <a:latin typeface="FarnhamText-Regular"/>
              </a:rPr>
              <a:t>en función de los resultados de los estudios e investigaciones que se abordaron.</a:t>
            </a:r>
            <a:endParaRPr lang="es-PA" dirty="0"/>
          </a:p>
        </p:txBody>
      </p:sp>
      <p:sp>
        <p:nvSpPr>
          <p:cNvPr id="4" name="Marcador de texto 3">
            <a:extLst>
              <a:ext uri="{FF2B5EF4-FFF2-40B4-BE49-F238E27FC236}">
                <a16:creationId xmlns:a16="http://schemas.microsoft.com/office/drawing/2014/main" id="{A3C9CCDA-2FB2-4D71-A048-03F84BD1FAFE}"/>
              </a:ext>
            </a:extLst>
          </p:cNvPr>
          <p:cNvSpPr>
            <a:spLocks noGrp="1"/>
          </p:cNvSpPr>
          <p:nvPr>
            <p:ph type="body" sz="quarter" idx="16"/>
          </p:nvPr>
        </p:nvSpPr>
        <p:spPr>
          <a:xfrm>
            <a:off x="7219950" y="352425"/>
            <a:ext cx="4610100" cy="6200775"/>
          </a:xfrm>
        </p:spPr>
        <p:txBody>
          <a:bodyPr>
            <a:noAutofit/>
          </a:bodyPr>
          <a:lstStyle/>
          <a:p>
            <a:pPr algn="just"/>
            <a:r>
              <a:rPr lang="es-ES" sz="1200" dirty="0"/>
              <a:t> </a:t>
            </a:r>
            <a:r>
              <a:rPr lang="es-PA" sz="1400" b="1" dirty="0"/>
              <a:t>Razones de orden neurobiológico: </a:t>
            </a:r>
            <a:r>
              <a:rPr lang="es-ES" sz="1400" dirty="0"/>
              <a:t>Según las últimas investigaciones en neurobiología, ya no queda ninguna duda de que ciertos tipos de estimulación modifican las estructuras cerebrales y afectan a la forma en que las personas piensan. los estudios que demuestran que nuestra provisión se repone constantemente y que el cerebro se reorganiza a lo largo de</a:t>
            </a:r>
            <a:r>
              <a:rPr lang="es-PA" sz="1400" dirty="0"/>
              <a:t>toda la existencia –fenómeno que se define como neuro plasticidad.</a:t>
            </a:r>
          </a:p>
          <a:p>
            <a:pPr algn="just"/>
            <a:r>
              <a:rPr lang="es-ES" sz="1400" b="1" dirty="0"/>
              <a:t>Razones basadas en la psicología social: </a:t>
            </a:r>
            <a:r>
              <a:rPr lang="es-PA" sz="1400" dirty="0"/>
              <a:t>las personas que reciben distintos estímulos de la cultura </a:t>
            </a:r>
            <a:r>
              <a:rPr lang="es-ES" sz="1400" dirty="0"/>
              <a:t>que las rodea piensan de </a:t>
            </a:r>
            <a:r>
              <a:rPr lang="es-PA" sz="1400" dirty="0"/>
              <a:t>otra manera; quienes </a:t>
            </a:r>
            <a:r>
              <a:rPr lang="es-ES" sz="1400" dirty="0"/>
              <a:t>crecen en el seno de diferentes formas culturales no sólo piensan en múltiples conceptos, sino que en realidad piensan de forma diferente; lo cual viene a decir que el entorno y la cultura en que las personas desarrollan su vida afectan, e incluso determinan, muchos de los procesos de pensamiento.</a:t>
            </a:r>
          </a:p>
          <a:p>
            <a:r>
              <a:rPr lang="es-ES" sz="1400" dirty="0"/>
              <a:t>El área clave que parece haber sido afectada es la reflexión, que es la que nos capacita, según muchos teóricos, para generalizar, ya que creamos “modelos mentales "a partir de nuestra experiencia. Por eso se considera también la reflexión como “el proceso de aprender de la experiencia”.</a:t>
            </a:r>
          </a:p>
        </p:txBody>
      </p:sp>
      <p:pic>
        <p:nvPicPr>
          <p:cNvPr id="5" name="Imagen 4">
            <a:extLst>
              <a:ext uri="{FF2B5EF4-FFF2-40B4-BE49-F238E27FC236}">
                <a16:creationId xmlns:a16="http://schemas.microsoft.com/office/drawing/2014/main" id="{BD20EA1D-2382-4F9D-9A0B-C79061CC44EA}"/>
              </a:ext>
            </a:extLst>
          </p:cNvPr>
          <p:cNvPicPr>
            <a:picLocks noChangeAspect="1"/>
          </p:cNvPicPr>
          <p:nvPr/>
        </p:nvPicPr>
        <p:blipFill>
          <a:blip r:embed="rId2"/>
          <a:stretch>
            <a:fillRect/>
          </a:stretch>
        </p:blipFill>
        <p:spPr>
          <a:xfrm>
            <a:off x="2934262" y="5264323"/>
            <a:ext cx="2279945" cy="1288877"/>
          </a:xfrm>
          <a:prstGeom prst="rect">
            <a:avLst/>
          </a:prstGeom>
        </p:spPr>
      </p:pic>
    </p:spTree>
    <p:extLst>
      <p:ext uri="{BB962C8B-B14F-4D97-AF65-F5344CB8AC3E}">
        <p14:creationId xmlns:p14="http://schemas.microsoft.com/office/powerpoint/2010/main" val="1140607433"/>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1C4902-5AB0-40F5-A229-A004528EC4B3}"/>
              </a:ext>
            </a:extLst>
          </p:cNvPr>
          <p:cNvSpPr>
            <a:spLocks noGrp="1"/>
          </p:cNvSpPr>
          <p:nvPr>
            <p:ph type="title"/>
          </p:nvPr>
        </p:nvSpPr>
        <p:spPr>
          <a:xfrm>
            <a:off x="850985" y="1238502"/>
            <a:ext cx="5893840" cy="2645912"/>
          </a:xfrm>
        </p:spPr>
        <p:txBody>
          <a:bodyPr/>
          <a:lstStyle/>
          <a:p>
            <a:r>
              <a:rPr lang="es-ES"/>
              <a:t> </a:t>
            </a:r>
            <a:endParaRPr lang="es-PA" dirty="0"/>
          </a:p>
        </p:txBody>
      </p:sp>
      <p:sp>
        <p:nvSpPr>
          <p:cNvPr id="4" name="Marcador de texto 3">
            <a:extLst>
              <a:ext uri="{FF2B5EF4-FFF2-40B4-BE49-F238E27FC236}">
                <a16:creationId xmlns:a16="http://schemas.microsoft.com/office/drawing/2014/main" id="{34306860-3AE4-4C25-9D85-518405524DE4}"/>
              </a:ext>
            </a:extLst>
          </p:cNvPr>
          <p:cNvSpPr>
            <a:spLocks noGrp="1"/>
          </p:cNvSpPr>
          <p:nvPr>
            <p:ph type="body" sz="quarter" idx="16"/>
          </p:nvPr>
        </p:nvSpPr>
        <p:spPr>
          <a:xfrm>
            <a:off x="7191375" y="1081456"/>
            <a:ext cx="4600575" cy="4075465"/>
          </a:xfrm>
        </p:spPr>
        <p:txBody>
          <a:bodyPr>
            <a:normAutofit/>
          </a:bodyPr>
          <a:lstStyle/>
          <a:p>
            <a:r>
              <a:rPr lang="es-ES" b="1"/>
              <a:t>Estudios e investigaciones sobre juegos de aprendizaje: </a:t>
            </a:r>
            <a:r>
              <a:rPr lang="es-ES"/>
              <a:t>La clave, sin embargo, es conseguir que los juegos de aprendizaje sean lo suficientemente atractivos y convincentes como para ser utilizados. Es preciso que sean reales, no sólo meros ejercicios con una bonita fachada. Se necesita que sean combinados creativamente, pero con un contenido real.</a:t>
            </a:r>
            <a:endParaRPr lang="es-PA" dirty="0"/>
          </a:p>
        </p:txBody>
      </p:sp>
      <p:sp>
        <p:nvSpPr>
          <p:cNvPr id="5" name="Rectángulo 4">
            <a:extLst>
              <a:ext uri="{FF2B5EF4-FFF2-40B4-BE49-F238E27FC236}">
                <a16:creationId xmlns:a16="http://schemas.microsoft.com/office/drawing/2014/main" id="{5A5AA042-6BA7-408F-84E9-0505C4C98E3F}"/>
              </a:ext>
            </a:extLst>
          </p:cNvPr>
          <p:cNvSpPr/>
          <p:nvPr/>
        </p:nvSpPr>
        <p:spPr>
          <a:xfrm>
            <a:off x="647700" y="1081456"/>
            <a:ext cx="5891636" cy="2308324"/>
          </a:xfrm>
          <a:prstGeom prst="rect">
            <a:avLst/>
          </a:prstGeom>
        </p:spPr>
        <p:txBody>
          <a:bodyPr wrap="square">
            <a:spAutoFit/>
          </a:bodyPr>
          <a:lstStyle/>
          <a:p>
            <a:pPr algn="just"/>
            <a:r>
              <a:rPr lang="es-ES" b="1"/>
              <a:t>Uno de los retos y de las oportunidades más interesantes que ofrece la enseñanza de Nativos Digitales es el de encontrar e inventar maneras de incluir la reflexión y el pensamiento crítico en el aprendizaje (ya sea incorporándolo en la formación o por medio de un proceso de análisis dirigido por el profesor), pero, aún así, hay que hacerlo en el lenguaje de los Nativos Digitales</a:t>
            </a:r>
            <a:endParaRPr lang="es-PA" b="1" dirty="0"/>
          </a:p>
        </p:txBody>
      </p:sp>
      <p:pic>
        <p:nvPicPr>
          <p:cNvPr id="6" name="Imagen 5">
            <a:extLst>
              <a:ext uri="{FF2B5EF4-FFF2-40B4-BE49-F238E27FC236}">
                <a16:creationId xmlns:a16="http://schemas.microsoft.com/office/drawing/2014/main" id="{3A3BA944-B0CD-46C5-9576-09EAE31E081B}"/>
              </a:ext>
            </a:extLst>
          </p:cNvPr>
          <p:cNvPicPr>
            <a:picLocks noChangeAspect="1"/>
          </p:cNvPicPr>
          <p:nvPr/>
        </p:nvPicPr>
        <p:blipFill>
          <a:blip r:embed="rId2"/>
          <a:stretch>
            <a:fillRect/>
          </a:stretch>
        </p:blipFill>
        <p:spPr>
          <a:xfrm>
            <a:off x="7571192" y="4041574"/>
            <a:ext cx="4039783" cy="2688981"/>
          </a:xfrm>
          <a:prstGeom prst="rect">
            <a:avLst/>
          </a:prstGeom>
        </p:spPr>
      </p:pic>
    </p:spTree>
    <p:extLst>
      <p:ext uri="{BB962C8B-B14F-4D97-AF65-F5344CB8AC3E}">
        <p14:creationId xmlns:p14="http://schemas.microsoft.com/office/powerpoint/2010/main" val="156756306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1" name="Freeform: Shape 20">
            <a:extLst>
              <a:ext uri="{FF2B5EF4-FFF2-40B4-BE49-F238E27FC236}">
                <a16:creationId xmlns:a16="http://schemas.microsoft.com/office/drawing/2014/main" id="{9610F818-219E-491F-887F-B078103BA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39895"/>
            <a:ext cx="12192000" cy="3118104"/>
          </a:xfrm>
          <a:custGeom>
            <a:avLst/>
            <a:gdLst>
              <a:gd name="connsiteX0" fmla="*/ 0 w 12192000"/>
              <a:gd name="connsiteY0" fmla="*/ 0 h 3118104"/>
              <a:gd name="connsiteX1" fmla="*/ 3676329 w 12192000"/>
              <a:gd name="connsiteY1" fmla="*/ 0 h 3118104"/>
              <a:gd name="connsiteX2" fmla="*/ 5595257 w 12192000"/>
              <a:gd name="connsiteY2" fmla="*/ 0 h 3118104"/>
              <a:gd name="connsiteX3" fmla="*/ 5672349 w 12192000"/>
              <a:gd name="connsiteY3" fmla="*/ 0 h 3118104"/>
              <a:gd name="connsiteX4" fmla="*/ 6053347 w 12192000"/>
              <a:gd name="connsiteY4" fmla="*/ 263783 h 3118104"/>
              <a:gd name="connsiteX5" fmla="*/ 6061813 w 12192000"/>
              <a:gd name="connsiteY5" fmla="*/ 266713 h 3118104"/>
              <a:gd name="connsiteX6" fmla="*/ 6074513 w 12192000"/>
              <a:gd name="connsiteY6" fmla="*/ 271110 h 3118104"/>
              <a:gd name="connsiteX7" fmla="*/ 6087212 w 12192000"/>
              <a:gd name="connsiteY7" fmla="*/ 275506 h 3118104"/>
              <a:gd name="connsiteX8" fmla="*/ 6097797 w 12192000"/>
              <a:gd name="connsiteY8" fmla="*/ 275506 h 3118104"/>
              <a:gd name="connsiteX9" fmla="*/ 6110496 w 12192000"/>
              <a:gd name="connsiteY9" fmla="*/ 275506 h 3118104"/>
              <a:gd name="connsiteX10" fmla="*/ 6121079 w 12192000"/>
              <a:gd name="connsiteY10" fmla="*/ 271110 h 3118104"/>
              <a:gd name="connsiteX11" fmla="*/ 6133779 w 12192000"/>
              <a:gd name="connsiteY11" fmla="*/ 266713 h 3118104"/>
              <a:gd name="connsiteX12" fmla="*/ 6142246 w 12192000"/>
              <a:gd name="connsiteY12" fmla="*/ 263783 h 3118104"/>
              <a:gd name="connsiteX13" fmla="*/ 6523247 w 12192000"/>
              <a:gd name="connsiteY13" fmla="*/ 0 h 3118104"/>
              <a:gd name="connsiteX14" fmla="*/ 6596743 w 12192000"/>
              <a:gd name="connsiteY14" fmla="*/ 0 h 3118104"/>
              <a:gd name="connsiteX15" fmla="*/ 12186115 w 12192000"/>
              <a:gd name="connsiteY15" fmla="*/ 0 h 3118104"/>
              <a:gd name="connsiteX16" fmla="*/ 12192000 w 12192000"/>
              <a:gd name="connsiteY16" fmla="*/ 0 h 3118104"/>
              <a:gd name="connsiteX17" fmla="*/ 12192000 w 12192000"/>
              <a:gd name="connsiteY17" fmla="*/ 3118104 h 3118104"/>
              <a:gd name="connsiteX18" fmla="*/ 7728858 w 12192000"/>
              <a:gd name="connsiteY18" fmla="*/ 3118104 h 3118104"/>
              <a:gd name="connsiteX19" fmla="*/ 6596743 w 12192000"/>
              <a:gd name="connsiteY19" fmla="*/ 3118104 h 3118104"/>
              <a:gd name="connsiteX20" fmla="*/ 5595257 w 12192000"/>
              <a:gd name="connsiteY20" fmla="*/ 3118104 h 3118104"/>
              <a:gd name="connsiteX21" fmla="*/ 2906487 w 12192000"/>
              <a:gd name="connsiteY21" fmla="*/ 3118104 h 3118104"/>
              <a:gd name="connsiteX22" fmla="*/ 0 w 12192000"/>
              <a:gd name="connsiteY22" fmla="*/ 3118104 h 31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3118104">
                <a:moveTo>
                  <a:pt x="0" y="0"/>
                </a:moveTo>
                <a:lnTo>
                  <a:pt x="3676329" y="0"/>
                </a:lnTo>
                <a:lnTo>
                  <a:pt x="5595257" y="0"/>
                </a:lnTo>
                <a:lnTo>
                  <a:pt x="5672349" y="0"/>
                </a:lnTo>
                <a:lnTo>
                  <a:pt x="6053347" y="263783"/>
                </a:lnTo>
                <a:lnTo>
                  <a:pt x="6061813" y="266713"/>
                </a:lnTo>
                <a:lnTo>
                  <a:pt x="6074513" y="271110"/>
                </a:lnTo>
                <a:lnTo>
                  <a:pt x="6087212" y="275506"/>
                </a:lnTo>
                <a:lnTo>
                  <a:pt x="6097797" y="275506"/>
                </a:lnTo>
                <a:lnTo>
                  <a:pt x="6110496" y="275506"/>
                </a:lnTo>
                <a:lnTo>
                  <a:pt x="6121079" y="271110"/>
                </a:lnTo>
                <a:lnTo>
                  <a:pt x="6133779" y="266713"/>
                </a:lnTo>
                <a:lnTo>
                  <a:pt x="6142246" y="263783"/>
                </a:lnTo>
                <a:lnTo>
                  <a:pt x="6523247" y="0"/>
                </a:lnTo>
                <a:lnTo>
                  <a:pt x="6596743" y="0"/>
                </a:lnTo>
                <a:lnTo>
                  <a:pt x="12186115" y="0"/>
                </a:lnTo>
                <a:lnTo>
                  <a:pt x="12192000" y="0"/>
                </a:lnTo>
                <a:lnTo>
                  <a:pt x="12192000" y="3118104"/>
                </a:lnTo>
                <a:lnTo>
                  <a:pt x="7728858" y="3118104"/>
                </a:lnTo>
                <a:lnTo>
                  <a:pt x="6596743" y="3118104"/>
                </a:lnTo>
                <a:lnTo>
                  <a:pt x="5595257" y="3118104"/>
                </a:lnTo>
                <a:lnTo>
                  <a:pt x="2906487" y="3118104"/>
                </a:lnTo>
                <a:lnTo>
                  <a:pt x="0" y="3118104"/>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DF665897-A1EE-4F30-9739-14B971496DC5}"/>
              </a:ext>
            </a:extLst>
          </p:cNvPr>
          <p:cNvSpPr>
            <a:spLocks noGrp="1"/>
          </p:cNvSpPr>
          <p:nvPr>
            <p:ph type="title"/>
          </p:nvPr>
        </p:nvSpPr>
        <p:spPr>
          <a:xfrm>
            <a:off x="810001" y="4080386"/>
            <a:ext cx="10572000" cy="1388741"/>
          </a:xfrm>
        </p:spPr>
        <p:txBody>
          <a:bodyPr vert="horz" lIns="91440" tIns="45720" rIns="91440" bIns="45720" rtlCol="0" anchor="b">
            <a:normAutofit/>
          </a:bodyPr>
          <a:lstStyle/>
          <a:p>
            <a:pPr algn="ctr">
              <a:lnSpc>
                <a:spcPct val="90000"/>
              </a:lnSpc>
            </a:pPr>
            <a:r>
              <a:rPr lang="en-US" sz="4600" dirty="0">
                <a:solidFill>
                  <a:srgbClr val="FFFFFF"/>
                </a:solidFill>
              </a:rPr>
              <a:t>GRACIAS …</a:t>
            </a:r>
            <a:br>
              <a:rPr lang="en-US" sz="4600" dirty="0">
                <a:solidFill>
                  <a:srgbClr val="FFFFFF"/>
                </a:solidFill>
              </a:rPr>
            </a:br>
            <a:endParaRPr lang="en-US" sz="4600" dirty="0">
              <a:solidFill>
                <a:srgbClr val="FFFFFF"/>
              </a:solidFill>
            </a:endParaRPr>
          </a:p>
        </p:txBody>
      </p:sp>
      <p:sp>
        <p:nvSpPr>
          <p:cNvPr id="23" name="Rounded Rectangle 16">
            <a:extLst>
              <a:ext uri="{FF2B5EF4-FFF2-40B4-BE49-F238E27FC236}">
                <a16:creationId xmlns:a16="http://schemas.microsoft.com/office/drawing/2014/main" id="{5A086AAD-1108-41EB-A7C9-5E22CA942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10472" y="643464"/>
            <a:ext cx="7757804" cy="2817491"/>
          </a:xfrm>
          <a:prstGeom prst="roundRect">
            <a:avLst>
              <a:gd name="adj" fmla="val 3513"/>
            </a:avLst>
          </a:prstGeom>
          <a:solidFill>
            <a:schemeClr val="bg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3F8193AF-D091-4282-8966-F77E7C1F04C6}"/>
              </a:ext>
            </a:extLst>
          </p:cNvPr>
          <p:cNvPicPr>
            <a:picLocks noChangeAspect="1"/>
          </p:cNvPicPr>
          <p:nvPr/>
        </p:nvPicPr>
        <p:blipFill>
          <a:blip r:embed="rId3"/>
          <a:stretch>
            <a:fillRect/>
          </a:stretch>
        </p:blipFill>
        <p:spPr>
          <a:xfrm>
            <a:off x="4333875" y="643465"/>
            <a:ext cx="3438525" cy="2785536"/>
          </a:xfrm>
          <a:prstGeom prst="rect">
            <a:avLst/>
          </a:prstGeom>
        </p:spPr>
      </p:pic>
    </p:spTree>
    <p:extLst>
      <p:ext uri="{BB962C8B-B14F-4D97-AF65-F5344CB8AC3E}">
        <p14:creationId xmlns:p14="http://schemas.microsoft.com/office/powerpoint/2010/main" val="808833933"/>
      </p:ext>
    </p:extLst>
  </p:cSld>
  <p:clrMapOvr>
    <a:overrideClrMapping bg1="lt1" tx1="dk1" bg2="lt2" tx2="dk2" accent1="accent1" accent2="accent2" accent3="accent3" accent4="accent4" accent5="accent5" accent6="accent6" hlink="hlink" folHlink="folHlink"/>
  </p:clrMapOvr>
  <p:transition spd="slow">
    <p:randomBar dir="vert"/>
    <p:sndAc>
      <p:stSnd>
        <p:snd r:embed="rId2" name="applause.wav"/>
      </p:stSnd>
    </p:sndAc>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otalTime>0</TotalTime>
  <Words>633</Words>
  <Application>Microsoft Office PowerPoint</Application>
  <PresentationFormat>Panorámica</PresentationFormat>
  <Paragraphs>30</Paragraphs>
  <Slides>8</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vt:i4>
      </vt:variant>
    </vt:vector>
  </HeadingPairs>
  <TitlesOfParts>
    <vt:vector size="13" baseType="lpstr">
      <vt:lpstr>Arial</vt:lpstr>
      <vt:lpstr>Century Gothic</vt:lpstr>
      <vt:lpstr>FarnhamText-Regular</vt:lpstr>
      <vt:lpstr>Wingdings 2</vt:lpstr>
      <vt:lpstr>Citable</vt:lpstr>
      <vt:lpstr>NATIVOS E INMIGRANTES DIGITALES</vt:lpstr>
      <vt:lpstr>“Nativos Digitales”, son los jóvenes que  han nacido y se han formado utilizando la particular “lengua digital” de juegos por ordenador, vídeo e Internet.  Las generaciones anteriores que adoptaron la tecnología más tarde en sus vidas “Los Inmigrantes”.</vt:lpstr>
      <vt:lpstr>INMIGRANTES DIGITALES</vt:lpstr>
      <vt:lpstr>Cuáles serían, las diferencias entre Nativos Digitales e Inmigrantes Digitales?</vt:lpstr>
      <vt:lpstr>    LOS PROFESORES INMIGRANTES DEBE REALIZAR UNA RECONSIDERACION URGENTE DE METODOS Y CONTENIDOS </vt:lpstr>
      <vt:lpstr>El aprendizaje a través de los juegos digitales es una fórmula didáctica tan novedosa como útil...</vt:lpstr>
      <vt:lpstr> </vt:lpstr>
      <vt:lpstr>GRACIAS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NATIVOS E INMIGRANTES DIGITALES</dc:title>
  <dc:creator>Aileen Palacios (2503) Sucursal David</dc:creator>
  <cp:lastModifiedBy>Aileen Palacios (2503) Sucursal David</cp:lastModifiedBy>
  <cp:revision>1</cp:revision>
  <dcterms:created xsi:type="dcterms:W3CDTF">2020-01-17T22:25:19Z</dcterms:created>
  <dcterms:modified xsi:type="dcterms:W3CDTF">2020-01-31T23:42:40Z</dcterms:modified>
</cp:coreProperties>
</file>