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ina sanchez" initials="ks" lastIdx="1" clrIdx="0">
    <p:extLst>
      <p:ext uri="{19B8F6BF-5375-455C-9EA6-DF929625EA0E}">
        <p15:presenceInfo xmlns:p15="http://schemas.microsoft.com/office/powerpoint/2012/main" userId="66e61d45b97beaa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1-21T22:28:54.177" idx="1">
    <p:pos x="10" y="10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A" sz="4800" dirty="0"/>
              <a:t>Más allá del salón de clases: Los nuevos </a:t>
            </a:r>
            <a:br>
              <a:rPr lang="es-PA" sz="4800" dirty="0"/>
            </a:br>
            <a:r>
              <a:rPr lang="es-PA" sz="4800" dirty="0"/>
              <a:t>ambientes de </a:t>
            </a:r>
            <a:r>
              <a:rPr lang="es-PA" sz="4800" dirty="0" smtClean="0"/>
              <a:t>aprendizajes</a:t>
            </a:r>
            <a:endParaRPr lang="es-PA" sz="4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PA" dirty="0" smtClean="0"/>
              <a:t>KARINA SANCHEZ</a:t>
            </a:r>
          </a:p>
          <a:p>
            <a:r>
              <a:rPr lang="es-PA" dirty="0" smtClean="0"/>
              <a:t>4-723-243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247907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48000" y="2202214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PA" sz="2400" dirty="0" smtClean="0">
                <a:solidFill>
                  <a:schemeClr val="accent2">
                    <a:lumMod val="75000"/>
                  </a:schemeClr>
                </a:solidFill>
                <a:latin typeface="Eras Demi ITC" panose="020B0805030504020804" pitchFamily="34" charset="0"/>
              </a:rPr>
              <a:t>El siglo </a:t>
            </a:r>
            <a:r>
              <a:rPr lang="es-PA" sz="2400" dirty="0">
                <a:solidFill>
                  <a:schemeClr val="accent2">
                    <a:lumMod val="75000"/>
                  </a:schemeClr>
                </a:solidFill>
                <a:latin typeface="Eras Demi ITC" panose="020B0805030504020804" pitchFamily="34" charset="0"/>
              </a:rPr>
              <a:t>XX le aportó a la sociedad entre otras cosas la </a:t>
            </a:r>
            <a:r>
              <a:rPr lang="es-PA" sz="2400" dirty="0" smtClean="0">
                <a:solidFill>
                  <a:schemeClr val="accent2">
                    <a:lumMod val="75000"/>
                  </a:schemeClr>
                </a:solidFill>
                <a:latin typeface="Eras Demi ITC" panose="020B0805030504020804" pitchFamily="34" charset="0"/>
              </a:rPr>
              <a:t> aceleración </a:t>
            </a:r>
            <a:r>
              <a:rPr lang="es-PA" sz="2400" dirty="0">
                <a:solidFill>
                  <a:schemeClr val="accent2">
                    <a:lumMod val="75000"/>
                  </a:schemeClr>
                </a:solidFill>
                <a:latin typeface="Eras Demi ITC" panose="020B0805030504020804" pitchFamily="34" charset="0"/>
              </a:rPr>
              <a:t>del cambio </a:t>
            </a:r>
            <a:r>
              <a:rPr lang="es-PA" sz="2400" dirty="0" smtClean="0">
                <a:solidFill>
                  <a:schemeClr val="accent2">
                    <a:lumMod val="75000"/>
                  </a:schemeClr>
                </a:solidFill>
                <a:latin typeface="Eras Demi ITC" panose="020B0805030504020804" pitchFamily="34" charset="0"/>
              </a:rPr>
              <a:t>tecnológico </a:t>
            </a:r>
            <a:r>
              <a:rPr lang="es-PA" sz="2400" dirty="0">
                <a:solidFill>
                  <a:schemeClr val="accent2">
                    <a:lumMod val="75000"/>
                  </a:schemeClr>
                </a:solidFill>
                <a:latin typeface="Eras Demi ITC" panose="020B0805030504020804" pitchFamily="34" charset="0"/>
              </a:rPr>
              <a:t>y como parte del mismo, la extraordinaria revolución en la informática </a:t>
            </a:r>
            <a:r>
              <a:rPr lang="es-PA" sz="2400" dirty="0" smtClean="0">
                <a:solidFill>
                  <a:schemeClr val="accent2">
                    <a:lumMod val="75000"/>
                  </a:schemeClr>
                </a:solidFill>
                <a:latin typeface="Eras Demi ITC" panose="020B0805030504020804" pitchFamily="34" charset="0"/>
              </a:rPr>
              <a:t>y en </a:t>
            </a:r>
            <a:r>
              <a:rPr lang="es-PA" sz="2400" dirty="0">
                <a:solidFill>
                  <a:schemeClr val="accent2">
                    <a:lumMod val="75000"/>
                  </a:schemeClr>
                </a:solidFill>
                <a:latin typeface="Eras Demi ITC" panose="020B0805030504020804" pitchFamily="34" charset="0"/>
              </a:rPr>
              <a:t>las comunicaciones.</a:t>
            </a:r>
            <a:endParaRPr lang="es-PA" sz="2400" b="0" i="0" dirty="0">
              <a:solidFill>
                <a:schemeClr val="accent2">
                  <a:lumMod val="75000"/>
                </a:schemeClr>
              </a:solidFill>
              <a:effectLst/>
              <a:latin typeface="Eras Demi ITC" panose="020B08050305040208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423818" y="1030959"/>
            <a:ext cx="50754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INTRODUCCION</a:t>
            </a:r>
            <a:endParaRPr lang="es-E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312" y="4389131"/>
            <a:ext cx="2619375" cy="174307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2235" y="4389131"/>
            <a:ext cx="5008469" cy="207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394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852019" y="837311"/>
            <a:ext cx="59073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A" sz="2800" dirty="0">
                <a:solidFill>
                  <a:schemeClr val="accent2">
                    <a:lumMod val="75000"/>
                  </a:schemeClr>
                </a:solidFill>
                <a:latin typeface="ff3"/>
              </a:rPr>
              <a:t>Peculiaridades de la generación net</a:t>
            </a:r>
            <a:endParaRPr lang="es-PA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048000" y="1997839"/>
            <a:ext cx="6096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A" sz="2000" dirty="0">
                <a:solidFill>
                  <a:schemeClr val="accent2">
                    <a:lumMod val="75000"/>
                  </a:schemeClr>
                </a:solidFill>
                <a:latin typeface="Constantia" panose="02030602050306030303" pitchFamily="18" charset="0"/>
              </a:rPr>
              <a:t>Los miembros de esta generación son </a:t>
            </a:r>
            <a:r>
              <a:rPr lang="es-PA" sz="2000" dirty="0" err="1">
                <a:solidFill>
                  <a:schemeClr val="accent2">
                    <a:lumMod val="75000"/>
                  </a:schemeClr>
                </a:solidFill>
                <a:latin typeface="Constantia" panose="02030602050306030303" pitchFamily="18" charset="0"/>
              </a:rPr>
              <a:t>tecnofílicos</a:t>
            </a:r>
            <a:r>
              <a:rPr lang="es-PA" sz="2000" dirty="0">
                <a:solidFill>
                  <a:schemeClr val="accent2">
                    <a:lumMod val="75000"/>
                  </a:schemeClr>
                </a:solidFill>
                <a:latin typeface="Constantia" panose="02030602050306030303" pitchFamily="18" charset="0"/>
              </a:rPr>
              <a:t>. Siente una atracción a</a:t>
            </a:r>
          </a:p>
          <a:p>
            <a:r>
              <a:rPr lang="es-PA" sz="2000" dirty="0">
                <a:solidFill>
                  <a:schemeClr val="accent2">
                    <a:lumMod val="75000"/>
                  </a:schemeClr>
                </a:solidFill>
                <a:latin typeface="Constantia" panose="02030602050306030303" pitchFamily="18" charset="0"/>
              </a:rPr>
              <a:t>veces sin medida por todo lo relacionado con las nuevas tecnologías, por conocer-</a:t>
            </a:r>
          </a:p>
          <a:p>
            <a:r>
              <a:rPr lang="es-PA" sz="2000" dirty="0">
                <a:solidFill>
                  <a:schemeClr val="accent2">
                    <a:lumMod val="75000"/>
                  </a:schemeClr>
                </a:solidFill>
                <a:latin typeface="Constantia" panose="02030602050306030303" pitchFamily="18" charset="0"/>
              </a:rPr>
              <a:t>las, emplearlas y poseerlas. Los nets perciben que con las TIC es posible la satis-</a:t>
            </a:r>
          </a:p>
          <a:p>
            <a:r>
              <a:rPr lang="es-PA" sz="2000" dirty="0">
                <a:solidFill>
                  <a:schemeClr val="accent2">
                    <a:lumMod val="75000"/>
                  </a:schemeClr>
                </a:solidFill>
                <a:latin typeface="Constantia" panose="02030602050306030303" pitchFamily="18" charset="0"/>
              </a:rPr>
              <a:t>facción de sus necesidades de entretenimiento y diversión, comunicación, </a:t>
            </a:r>
            <a:r>
              <a:rPr lang="es-PA" sz="2000" dirty="0" err="1">
                <a:solidFill>
                  <a:schemeClr val="accent2">
                    <a:lumMod val="75000"/>
                  </a:schemeClr>
                </a:solidFill>
                <a:latin typeface="Constantia" panose="02030602050306030303" pitchFamily="18" charset="0"/>
              </a:rPr>
              <a:t>infor</a:t>
            </a:r>
            <a:r>
              <a:rPr lang="es-PA" sz="2000" dirty="0">
                <a:solidFill>
                  <a:schemeClr val="accent2">
                    <a:lumMod val="75000"/>
                  </a:schemeClr>
                </a:solidFill>
                <a:latin typeface="Constantia" panose="02030602050306030303" pitchFamily="18" charset="0"/>
              </a:rPr>
              <a:t>-</a:t>
            </a:r>
          </a:p>
          <a:p>
            <a:r>
              <a:rPr lang="es-PA" sz="2000" dirty="0" err="1">
                <a:solidFill>
                  <a:schemeClr val="accent2">
                    <a:lumMod val="75000"/>
                  </a:schemeClr>
                </a:solidFill>
                <a:latin typeface="Constantia" panose="02030602050306030303" pitchFamily="18" charset="0"/>
              </a:rPr>
              <a:t>mación</a:t>
            </a:r>
            <a:r>
              <a:rPr lang="es-PA" sz="2000" dirty="0">
                <a:solidFill>
                  <a:schemeClr val="accent2">
                    <a:lumMod val="75000"/>
                  </a:schemeClr>
                </a:solidFill>
                <a:latin typeface="Constantia" panose="02030602050306030303" pitchFamily="18" charset="0"/>
              </a:rPr>
              <a:t> y por qué no lo sería posible también, de formación</a:t>
            </a:r>
            <a:endParaRPr lang="es-PA" sz="2000" b="0" i="0" dirty="0">
              <a:solidFill>
                <a:schemeClr val="accent2">
                  <a:lumMod val="75000"/>
                </a:schemeClr>
              </a:solidFill>
              <a:effectLst/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898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10007" y="904546"/>
            <a:ext cx="53142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A" sz="3600" dirty="0">
                <a:solidFill>
                  <a:schemeClr val="accent2">
                    <a:lumMod val="75000"/>
                  </a:schemeClr>
                </a:solidFill>
                <a:latin typeface="ff3"/>
              </a:rPr>
              <a:t>Implicaciones educativas</a:t>
            </a:r>
            <a:endParaRPr lang="es-PA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810435" y="2689412"/>
            <a:ext cx="64276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dirty="0"/>
              <a:t>Se requiere del empleo de las TIC en la educación de la generación net. No </a:t>
            </a:r>
            <a:r>
              <a:rPr lang="es-PA" dirty="0" smtClean="0"/>
              <a:t>es posible </a:t>
            </a:r>
            <a:r>
              <a:rPr lang="es-PA" dirty="0"/>
              <a:t>educarlos sin el uso de las tecnologías que los unen y marcan como </a:t>
            </a:r>
            <a:r>
              <a:rPr lang="es-PA" dirty="0" smtClean="0"/>
              <a:t>generación</a:t>
            </a:r>
            <a:r>
              <a:rPr lang="es-PA" dirty="0"/>
              <a:t>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5451" y="3857344"/>
            <a:ext cx="4293469" cy="2382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10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37189" y="864205"/>
            <a:ext cx="72891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A" sz="3200" dirty="0">
                <a:solidFill>
                  <a:schemeClr val="accent2">
                    <a:lumMod val="75000"/>
                  </a:schemeClr>
                </a:solidFill>
                <a:latin typeface="ff3"/>
              </a:rPr>
              <a:t>Los nuevos ambientes de aprendizajes</a:t>
            </a:r>
            <a:endParaRPr lang="es-PA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937189" y="1951672"/>
            <a:ext cx="64317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dirty="0"/>
              <a:t>Uno de los tantos retos a los que se enfrenta la escuela de hoy está </a:t>
            </a:r>
            <a:r>
              <a:rPr lang="es-PA" dirty="0" smtClean="0"/>
              <a:t>precisamente </a:t>
            </a:r>
            <a:r>
              <a:rPr lang="es-PA" dirty="0"/>
              <a:t>en la atención desarrolladora a los distintos modos de aprender, dado estilos, </a:t>
            </a:r>
            <a:r>
              <a:rPr lang="es-PA" dirty="0" smtClean="0"/>
              <a:t>ritmos </a:t>
            </a:r>
            <a:r>
              <a:rPr lang="es-PA" dirty="0"/>
              <a:t>y talentos diferentes, y con ello la atención a una diversidad nunca antes </a:t>
            </a:r>
            <a:r>
              <a:rPr lang="es-PA" dirty="0" smtClean="0"/>
              <a:t>ni puesta </a:t>
            </a:r>
            <a:r>
              <a:rPr lang="es-PA" dirty="0"/>
              <a:t>en evidencia, ni tomar en consideración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614" y="3429000"/>
            <a:ext cx="4381500" cy="309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690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48871" y="685800"/>
            <a:ext cx="683110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sz="3600" dirty="0">
                <a:solidFill>
                  <a:schemeClr val="accent2">
                    <a:lumMod val="75000"/>
                  </a:schemeClr>
                </a:solidFill>
              </a:rPr>
              <a:t>El enfoque "AEI" </a:t>
            </a:r>
            <a:endParaRPr lang="es-PA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s-PA" sz="36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PA" dirty="0"/>
              <a:t>Algunos maestros rechazan el empleo de las TIC con argumentos a veces </a:t>
            </a:r>
            <a:r>
              <a:rPr lang="es-PA" dirty="0" smtClean="0"/>
              <a:t>poco fundamentados </a:t>
            </a:r>
            <a:r>
              <a:rPr lang="es-PA" dirty="0"/>
              <a:t>o sencillamente por desconocimiento. Otros sienten temor por la</a:t>
            </a:r>
          </a:p>
          <a:p>
            <a:r>
              <a:rPr lang="es-PA" dirty="0"/>
              <a:t>posibilidad de ser remplazados por ella, cosa imposible de suceder por la </a:t>
            </a:r>
            <a:r>
              <a:rPr lang="es-PA" dirty="0" err="1" smtClean="0"/>
              <a:t>naturalza</a:t>
            </a:r>
            <a:r>
              <a:rPr lang="es-PA" dirty="0" smtClean="0"/>
              <a:t> </a:t>
            </a:r>
            <a:r>
              <a:rPr lang="es-PA" dirty="0"/>
              <a:t>misma del proceso de aprendizaje formal. Pero existe una brecha entre las</a:t>
            </a:r>
          </a:p>
          <a:p>
            <a:r>
              <a:rPr lang="es-PA" dirty="0"/>
              <a:t>habilidades para el trabajo en la computadora y en Internet entre los maestros y </a:t>
            </a:r>
            <a:r>
              <a:rPr lang="es-PA" dirty="0" smtClean="0"/>
              <a:t>los estudiantes </a:t>
            </a:r>
            <a:r>
              <a:rPr lang="es-PA" dirty="0"/>
              <a:t>a favor de estos últimos. Las estadísticas disponibles y los estudios</a:t>
            </a:r>
          </a:p>
          <a:p>
            <a:r>
              <a:rPr lang="es-PA" dirty="0"/>
              <a:t>comparativos entre países y regiones realizados</a:t>
            </a:r>
          </a:p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4251383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36811" y="599345"/>
            <a:ext cx="6096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A" sz="2800" dirty="0">
                <a:solidFill>
                  <a:schemeClr val="accent2">
                    <a:lumMod val="75000"/>
                  </a:schemeClr>
                </a:solidFill>
                <a:latin typeface="ff3"/>
              </a:rPr>
              <a:t>El diseño </a:t>
            </a:r>
            <a:r>
              <a:rPr lang="es-PA" sz="2800" dirty="0" smtClean="0">
                <a:solidFill>
                  <a:schemeClr val="accent2">
                    <a:lumMod val="75000"/>
                  </a:schemeClr>
                </a:solidFill>
                <a:latin typeface="ff3"/>
              </a:rPr>
              <a:t>didáctico</a:t>
            </a:r>
          </a:p>
          <a:p>
            <a:endParaRPr lang="es-PA" sz="2800" dirty="0">
              <a:solidFill>
                <a:schemeClr val="accent2">
                  <a:lumMod val="75000"/>
                </a:schemeClr>
              </a:solidFill>
              <a:latin typeface="ff3"/>
            </a:endParaRPr>
          </a:p>
          <a:p>
            <a:r>
              <a:rPr lang="es-PA" dirty="0">
                <a:solidFill>
                  <a:srgbClr val="000000"/>
                </a:solidFill>
                <a:latin typeface="ff2"/>
              </a:rPr>
              <a:t>El diseño de nuevos ambientes de aprendizaje debe contemplar el empleo </a:t>
            </a:r>
            <a:r>
              <a:rPr lang="es-PA" dirty="0" smtClean="0">
                <a:solidFill>
                  <a:srgbClr val="000000"/>
                </a:solidFill>
                <a:latin typeface="ff2"/>
              </a:rPr>
              <a:t>de las </a:t>
            </a:r>
            <a:r>
              <a:rPr lang="es-PA" dirty="0">
                <a:solidFill>
                  <a:srgbClr val="000000"/>
                </a:solidFill>
                <a:latin typeface="ff2"/>
              </a:rPr>
              <a:t>TIC acorde de las potencialidades de estos recursos para lograr mayor </a:t>
            </a:r>
            <a:r>
              <a:rPr lang="es-PA" dirty="0" smtClean="0">
                <a:solidFill>
                  <a:srgbClr val="000000"/>
                </a:solidFill>
                <a:latin typeface="ff2"/>
              </a:rPr>
              <a:t>participación</a:t>
            </a:r>
            <a:r>
              <a:rPr lang="es-PA" dirty="0">
                <a:solidFill>
                  <a:srgbClr val="000000"/>
                </a:solidFill>
                <a:latin typeface="ff2"/>
              </a:rPr>
              <a:t>, interactividad alumno-contenido de enseñanza e interacción </a:t>
            </a:r>
            <a:r>
              <a:rPr lang="es-PA" dirty="0" smtClean="0">
                <a:solidFill>
                  <a:srgbClr val="000000"/>
                </a:solidFill>
                <a:latin typeface="ff2"/>
              </a:rPr>
              <a:t>alumno-alumno </a:t>
            </a:r>
            <a:r>
              <a:rPr lang="es-PA" dirty="0">
                <a:solidFill>
                  <a:srgbClr val="000000"/>
                </a:solidFill>
                <a:latin typeface="ff2"/>
              </a:rPr>
              <a:t>y alumno-maestro, relaciones de colaboración y una función del maestro como</a:t>
            </a:r>
          </a:p>
          <a:p>
            <a:r>
              <a:rPr lang="es-PA" dirty="0">
                <a:solidFill>
                  <a:srgbClr val="000000"/>
                </a:solidFill>
                <a:latin typeface="ff2"/>
              </a:rPr>
              <a:t>mediador </a:t>
            </a:r>
            <a:endParaRPr lang="es-PA" b="0" i="0" dirty="0">
              <a:solidFill>
                <a:srgbClr val="000000"/>
              </a:solidFill>
              <a:effectLst/>
              <a:latin typeface="ff2"/>
            </a:endParaRPr>
          </a:p>
        </p:txBody>
      </p:sp>
    </p:spTree>
    <p:extLst>
      <p:ext uri="{BB962C8B-B14F-4D97-AF65-F5344CB8AC3E}">
        <p14:creationId xmlns:p14="http://schemas.microsoft.com/office/powerpoint/2010/main" val="3589305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53035" y="820271"/>
            <a:ext cx="1048870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sz="4400" smtClean="0">
                <a:solidFill>
                  <a:schemeClr val="accent2">
                    <a:lumMod val="75000"/>
                  </a:schemeClr>
                </a:solidFill>
              </a:rPr>
              <a:t>Conclusión</a:t>
            </a:r>
          </a:p>
          <a:p>
            <a:endParaRPr lang="es-PA" sz="4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PA" dirty="0"/>
              <a:t>Hay consenso de que no hay innovación en la educación en un futuro </a:t>
            </a:r>
            <a:r>
              <a:rPr lang="es-PA" dirty="0" err="1"/>
              <a:t>inme</a:t>
            </a:r>
            <a:r>
              <a:rPr lang="es-PA" dirty="0"/>
              <a:t>-</a:t>
            </a:r>
          </a:p>
          <a:p>
            <a:r>
              <a:rPr lang="es-PA" dirty="0" err="1"/>
              <a:t>diato</a:t>
            </a:r>
            <a:r>
              <a:rPr lang="es-PA" dirty="0"/>
              <a:t>, que no implique de una u otra forma la incorporación de las TIC, y el </a:t>
            </a:r>
            <a:r>
              <a:rPr lang="es-PA" dirty="0" err="1"/>
              <a:t>apro</a:t>
            </a:r>
            <a:r>
              <a:rPr lang="es-PA" dirty="0"/>
              <a:t>-</a:t>
            </a:r>
          </a:p>
          <a:p>
            <a:r>
              <a:rPr lang="es-PA" dirty="0" err="1"/>
              <a:t>vechamiento</a:t>
            </a:r>
            <a:r>
              <a:rPr lang="es-PA" dirty="0"/>
              <a:t> de sus potencialidades para formar a las nuevas generaciones, y</a:t>
            </a:r>
          </a:p>
          <a:p>
            <a:r>
              <a:rPr lang="es-PA" dirty="0"/>
              <a:t>decimos formar y no tan solo informar, ya que emplear las TIC solamente para</a:t>
            </a:r>
          </a:p>
          <a:p>
            <a:r>
              <a:rPr lang="es-PA" dirty="0"/>
              <a:t>presentar datos constituye un reduccionismo lamentable. La integración de las</a:t>
            </a:r>
          </a:p>
          <a:p>
            <a:r>
              <a:rPr lang="es-PA" dirty="0"/>
              <a:t>TIC permite visualizar una escuela distinta en la que el ambiente, la organización</a:t>
            </a:r>
          </a:p>
          <a:p>
            <a:r>
              <a:rPr lang="es-PA" dirty="0"/>
              <a:t>y el horario, el maestro y los alumnos" funcionan" por decirlo de alguna manera,</a:t>
            </a:r>
          </a:p>
          <a:p>
            <a:r>
              <a:rPr lang="es-PA" dirty="0"/>
              <a:t>de un modo en que se satisfagan las necesidades de aprendizajes tanto de unos</a:t>
            </a:r>
          </a:p>
          <a:p>
            <a:r>
              <a:rPr lang="es-PA" dirty="0"/>
              <a:t>como de los otros en función del crecimiento integral del alumno.</a:t>
            </a:r>
          </a:p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7658666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</TotalTime>
  <Words>481</Words>
  <Application>Microsoft Office PowerPoint</Application>
  <PresentationFormat>Panorámica</PresentationFormat>
  <Paragraphs>36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Constantia</vt:lpstr>
      <vt:lpstr>Eras Demi ITC</vt:lpstr>
      <vt:lpstr>ff2</vt:lpstr>
      <vt:lpstr>ff3</vt:lpstr>
      <vt:lpstr>Trebuchet MS</vt:lpstr>
      <vt:lpstr>Wingdings 3</vt:lpstr>
      <vt:lpstr>Faceta</vt:lpstr>
      <vt:lpstr>Más allá del salón de clases: Los nuevos  ambientes de aprendizajes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Más allá del salón de clases: Los nuevos  ambientes de aprendizajes</dc:title>
  <dc:creator>karina sanchez</dc:creator>
  <cp:lastModifiedBy>karina sanchez</cp:lastModifiedBy>
  <cp:revision>5</cp:revision>
  <dcterms:created xsi:type="dcterms:W3CDTF">2020-01-22T02:54:21Z</dcterms:created>
  <dcterms:modified xsi:type="dcterms:W3CDTF">2020-01-22T03:48:36Z</dcterms:modified>
</cp:coreProperties>
</file>