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7458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356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180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18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7837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3787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6080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6754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2174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6184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7542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0819-4E4A-4EE6-9A64-31741171DE7C}" type="datetimeFigureOut">
              <a:rPr lang="es-PA" smtClean="0"/>
              <a:t>01/24/2020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DCEA-600B-4B46-ACEF-6D6BBD43487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0699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9606" y="3105710"/>
            <a:ext cx="9144000" cy="2387600"/>
          </a:xfrm>
        </p:spPr>
        <p:txBody>
          <a:bodyPr>
            <a:noAutofit/>
          </a:bodyPr>
          <a:lstStyle/>
          <a:p>
            <a:r>
              <a:rPr lang="es-PA" sz="11500" dirty="0" smtClean="0">
                <a:latin typeface="Britannic Bold" panose="020B0903060703020204" pitchFamily="34" charset="0"/>
              </a:rPr>
              <a:t>Más allá del salón de clases</a:t>
            </a:r>
            <a:endParaRPr lang="es-PA" sz="115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7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17114" y="53611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P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Generación NET</a:t>
            </a:r>
            <a:endParaRPr lang="es-PA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7135" y="2392295"/>
            <a:ext cx="10515600" cy="4351338"/>
          </a:xfrm>
        </p:spPr>
        <p:txBody>
          <a:bodyPr>
            <a:normAutofit/>
          </a:bodyPr>
          <a:lstStyle/>
          <a:p>
            <a:r>
              <a:rPr lang="es-PA" dirty="0" err="1" smtClean="0"/>
              <a:t>Tecnolofícos</a:t>
            </a:r>
            <a:endParaRPr lang="es-PA" dirty="0" smtClean="0"/>
          </a:p>
          <a:p>
            <a:r>
              <a:rPr lang="es-PA" dirty="0" smtClean="0"/>
              <a:t>Sienten la necesidad de poseer tecnología y aplicarla en cada aspecto del diario vivir.</a:t>
            </a:r>
          </a:p>
          <a:p>
            <a:r>
              <a:rPr lang="es-PA" dirty="0" smtClean="0"/>
              <a:t>Poseen una comunicación interactiva y simbólica.</a:t>
            </a:r>
          </a:p>
          <a:p>
            <a:r>
              <a:rPr lang="es-PA" dirty="0" smtClean="0"/>
              <a:t>Se caracterizan por un apego a  lo nuevo.</a:t>
            </a:r>
          </a:p>
          <a:p>
            <a:r>
              <a:rPr lang="es-PA" dirty="0" smtClean="0"/>
              <a:t>Son consumistas de las nuevas tecnologías.</a:t>
            </a:r>
          </a:p>
          <a:p>
            <a:r>
              <a:rPr lang="es-ES" dirty="0" smtClean="0"/>
              <a:t>Los miembros </a:t>
            </a:r>
            <a:r>
              <a:rPr lang="es-ES" dirty="0"/>
              <a:t>de esta generación son predominantemente activos, visuales, </a:t>
            </a:r>
            <a:r>
              <a:rPr lang="es-ES" dirty="0" smtClean="0"/>
              <a:t>propensos al </a:t>
            </a:r>
            <a:r>
              <a:rPr lang="es-ES" dirty="0"/>
              <a:t>intercambio y emprendedores mediante el empleo de las </a:t>
            </a:r>
            <a:r>
              <a:rPr lang="es-ES" dirty="0" smtClean="0"/>
              <a:t>TIC.</a:t>
            </a:r>
            <a:endParaRPr lang="es-ES" dirty="0"/>
          </a:p>
          <a:p>
            <a:endParaRPr lang="es-PA" dirty="0" smtClean="0"/>
          </a:p>
          <a:p>
            <a:endParaRPr lang="es-PA" dirty="0" smtClean="0"/>
          </a:p>
          <a:p>
            <a:endParaRPr lang="es-PA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183" y="407326"/>
            <a:ext cx="2894989" cy="216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3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Implicaciones educativas</a:t>
            </a:r>
            <a:endParaRPr lang="es-PA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requiere del empleo de las TIC en la educación de la generación net. No </a:t>
            </a:r>
            <a:r>
              <a:rPr lang="es-ES" dirty="0" smtClean="0"/>
              <a:t>es posible </a:t>
            </a:r>
            <a:r>
              <a:rPr lang="es-ES" dirty="0"/>
              <a:t>educarlos sin el uso de las tecnologías que los unen y marcan como </a:t>
            </a:r>
            <a:r>
              <a:rPr lang="es-ES" dirty="0" smtClean="0"/>
              <a:t>generación.</a:t>
            </a:r>
          </a:p>
          <a:p>
            <a:r>
              <a:rPr lang="es-ES" dirty="0" smtClean="0"/>
              <a:t>Emplear las TIC </a:t>
            </a:r>
            <a:r>
              <a:rPr lang="es-ES" dirty="0"/>
              <a:t>para hacer las cosas mejor y optimizar el proceso de aprendizaje </a:t>
            </a:r>
            <a:r>
              <a:rPr lang="es-ES" dirty="0" smtClean="0"/>
              <a:t>enseñanza, de </a:t>
            </a:r>
            <a:r>
              <a:rPr lang="es-ES" dirty="0"/>
              <a:t>todos y cada uno de sus componentes y entre ello del maestro, no como un </a:t>
            </a:r>
            <a:r>
              <a:rPr lang="es-ES" dirty="0" smtClean="0"/>
              <a:t>técnico</a:t>
            </a:r>
            <a:r>
              <a:rPr lang="es-ES" dirty="0"/>
              <a:t>, sino como profesional de la </a:t>
            </a:r>
            <a:r>
              <a:rPr lang="es-ES" dirty="0" smtClean="0"/>
              <a:t>educación.</a:t>
            </a:r>
            <a:endParaRPr lang="es-ES" dirty="0"/>
          </a:p>
          <a:p>
            <a:endParaRPr lang="es-ES" dirty="0"/>
          </a:p>
          <a:p>
            <a:endParaRPr lang="es-PA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913" y="4533365"/>
            <a:ext cx="4391054" cy="199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1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2892" y="12561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Los retos que se confrontan en las escuelas con las TIC pueden sintetizarse </a:t>
            </a:r>
            <a:r>
              <a:rPr lang="es-ES" dirty="0" smtClean="0"/>
              <a:t>en tres</a:t>
            </a:r>
            <a:r>
              <a:rPr lang="es-ES" dirty="0"/>
              <a:t>, el del acceso, el empleo y la integración y pueden ilustrarse con las tres </a:t>
            </a:r>
            <a:r>
              <a:rPr lang="es-ES" dirty="0" smtClean="0"/>
              <a:t>pri</a:t>
            </a:r>
            <a:r>
              <a:rPr lang="es-ES" dirty="0"/>
              <a:t>meras vocales, la AEI. La A, referida a la necesidad de tener acceso a la </a:t>
            </a:r>
            <a:r>
              <a:rPr lang="es-ES" dirty="0" smtClean="0"/>
              <a:t>tecnología</a:t>
            </a:r>
            <a:r>
              <a:rPr lang="es-ES" dirty="0"/>
              <a:t>, y la E, del empleo, la disposición y capacitación que tengamos para </a:t>
            </a:r>
            <a:r>
              <a:rPr lang="es-ES" dirty="0" smtClean="0"/>
              <a:t>el correcto </a:t>
            </a:r>
            <a:r>
              <a:rPr lang="es-ES" dirty="0"/>
              <a:t>uso de las tecnologías de la información y comunicación al proceso </a:t>
            </a:r>
            <a:r>
              <a:rPr lang="es-ES" dirty="0" smtClean="0"/>
              <a:t>de aprendizaje-enseñanza</a:t>
            </a:r>
            <a:r>
              <a:rPr lang="es-ES" dirty="0"/>
              <a:t>. Mientras que la I alude a la integración de las </a:t>
            </a:r>
            <a:r>
              <a:rPr lang="es-ES" dirty="0" smtClean="0"/>
              <a:t>tecnologías al </a:t>
            </a:r>
            <a:r>
              <a:rPr lang="es-ES" dirty="0"/>
              <a:t>desarrollo de los contenidos curriculares.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PA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913" y="3232598"/>
            <a:ext cx="5226093" cy="350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8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-3175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El diseño de nuevos ambientes de aprendizaje permite re conceptualizar </a:t>
            </a:r>
            <a:r>
              <a:rPr lang="es-ES" dirty="0" smtClean="0"/>
              <a:t>la forma </a:t>
            </a:r>
            <a:r>
              <a:rPr lang="es-ES" dirty="0"/>
              <a:t>de aprender y enseñar acorde con el desarrollo de la sociedad </a:t>
            </a:r>
            <a:r>
              <a:rPr lang="es-ES" dirty="0" smtClean="0"/>
              <a:t>contemporánea</a:t>
            </a:r>
            <a:r>
              <a:rPr lang="es-ES" dirty="0"/>
              <a:t>, al apoyarse en nuevos recursos, como por ejemplo la posibilidad del </a:t>
            </a:r>
            <a:r>
              <a:rPr lang="es-ES" dirty="0" smtClean="0"/>
              <a:t>vídeo conferencia </a:t>
            </a:r>
            <a:r>
              <a:rPr lang="es-ES" dirty="0"/>
              <a:t>interactiva y de los cursos en línea y el replantearse el empleo de </a:t>
            </a:r>
            <a:r>
              <a:rPr lang="es-ES" dirty="0" smtClean="0"/>
              <a:t>otros ya </a:t>
            </a:r>
            <a:r>
              <a:rPr lang="es-ES" dirty="0"/>
              <a:t>existentes. La finalidad es optimizar todos los componentes del proceso </a:t>
            </a:r>
            <a:r>
              <a:rPr lang="es-ES" dirty="0" smtClean="0"/>
              <a:t>de aprendizaje-enseñanza</a:t>
            </a:r>
            <a:r>
              <a:rPr lang="es-ES" dirty="0"/>
              <a:t>, en aras de la formación del estudiante. La intención no </a:t>
            </a:r>
            <a:r>
              <a:rPr lang="es-ES" dirty="0" smtClean="0"/>
              <a:t>se reduce </a:t>
            </a:r>
            <a:r>
              <a:rPr lang="es-ES" dirty="0"/>
              <a:t>a informar, se plantea la necesidad, de un enfoque integral que propicie </a:t>
            </a:r>
            <a:r>
              <a:rPr lang="es-ES" dirty="0" smtClean="0"/>
              <a:t>el desempeño </a:t>
            </a:r>
            <a:r>
              <a:rPr lang="es-ES" dirty="0"/>
              <a:t>laboral-profesional con la ética correspondiente.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PA" dirty="0"/>
          </a:p>
        </p:txBody>
      </p:sp>
      <p:sp>
        <p:nvSpPr>
          <p:cNvPr id="5" name="AutoShape 2" descr="Resultado de imagen para escuela TIC"/>
          <p:cNvSpPr>
            <a:spLocks noChangeAspect="1" noChangeArrowheads="1"/>
          </p:cNvSpPr>
          <p:nvPr/>
        </p:nvSpPr>
        <p:spPr bwMode="auto">
          <a:xfrm>
            <a:off x="823232" y="34902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629" y="3673166"/>
            <a:ext cx="4122057" cy="286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9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114" y="0"/>
            <a:ext cx="11771086" cy="404948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Hay consenso de que no hay innovación en la educación en un futuro </a:t>
            </a:r>
            <a:r>
              <a:rPr lang="es-ES" sz="2400" dirty="0" smtClean="0"/>
              <a:t>inmediato</a:t>
            </a:r>
            <a:r>
              <a:rPr lang="es-ES" sz="2400" dirty="0"/>
              <a:t>, </a:t>
            </a:r>
            <a:r>
              <a:rPr lang="es-ES" sz="2400" dirty="0" smtClean="0"/>
              <a:t>que </a:t>
            </a:r>
            <a:r>
              <a:rPr lang="es-ES" sz="2400" dirty="0"/>
              <a:t>no implique de una u otra forma la incorporación de las TIC, y el </a:t>
            </a:r>
            <a:r>
              <a:rPr lang="es-ES" sz="2400" dirty="0" smtClean="0"/>
              <a:t>aprovechamiento </a:t>
            </a:r>
            <a:r>
              <a:rPr lang="es-ES" sz="2400" dirty="0"/>
              <a:t>de sus potencialidades para formar a las nuevas </a:t>
            </a:r>
            <a:r>
              <a:rPr lang="es-ES" sz="2400" dirty="0" smtClean="0"/>
              <a:t>generaciones</a:t>
            </a:r>
            <a:r>
              <a:rPr lang="es-ES" sz="2400" dirty="0"/>
              <a:t>, </a:t>
            </a:r>
            <a:r>
              <a:rPr lang="es-ES" sz="2400" dirty="0" smtClean="0"/>
              <a:t>y decimos </a:t>
            </a:r>
            <a:r>
              <a:rPr lang="es-ES" sz="2400" dirty="0"/>
              <a:t>formar y no tan solo informar, ya que emplear las TIC solamente </a:t>
            </a:r>
            <a:r>
              <a:rPr lang="es-ES" sz="2400" dirty="0" smtClean="0"/>
              <a:t>para presentar </a:t>
            </a:r>
            <a:r>
              <a:rPr lang="es-ES" sz="2400" dirty="0"/>
              <a:t>datos constituye un reduccionismo lamentable. La integración de </a:t>
            </a:r>
            <a:r>
              <a:rPr lang="es-ES" sz="2400" dirty="0" smtClean="0"/>
              <a:t>las TIC </a:t>
            </a:r>
            <a:r>
              <a:rPr lang="es-ES" sz="2400" dirty="0"/>
              <a:t>permite visualizar una escuela distinta en la que el ambiente, la </a:t>
            </a:r>
            <a:r>
              <a:rPr lang="es-ES" sz="2400" dirty="0" smtClean="0"/>
              <a:t>organización y </a:t>
            </a:r>
            <a:r>
              <a:rPr lang="es-ES" sz="2400" dirty="0"/>
              <a:t>el horario, el maestro y los alumnos" funcionan" por decirlo de alguna </a:t>
            </a:r>
            <a:r>
              <a:rPr lang="es-ES" sz="2400" dirty="0" smtClean="0"/>
              <a:t>manera, de </a:t>
            </a:r>
            <a:r>
              <a:rPr lang="es-ES" sz="2400" dirty="0"/>
              <a:t>un modo en que se satisfagan las necesidades de aprendizajes tanto de </a:t>
            </a:r>
            <a:r>
              <a:rPr lang="es-ES" sz="2400" dirty="0" smtClean="0"/>
              <a:t>unos como </a:t>
            </a:r>
            <a:r>
              <a:rPr lang="es-ES" sz="2400" dirty="0"/>
              <a:t>de los otros en función del crecimiento integral del alumno.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PA" sz="2400" dirty="0"/>
          </a:p>
        </p:txBody>
      </p:sp>
      <p:pic>
        <p:nvPicPr>
          <p:cNvPr id="2052" name="Picture 4" descr="Resultado de imagen para escuela 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4" y="4435419"/>
            <a:ext cx="3734254" cy="242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52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476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Britannic Bold</vt:lpstr>
      <vt:lpstr>Calibri</vt:lpstr>
      <vt:lpstr>Calibri Light</vt:lpstr>
      <vt:lpstr>Tema de Office</vt:lpstr>
      <vt:lpstr>Más allá del salón de clases</vt:lpstr>
      <vt:lpstr>Generación NET</vt:lpstr>
      <vt:lpstr>Implicaciones educativas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</dc:title>
  <dc:creator>gabriela sofia cano rodriguez</dc:creator>
  <cp:lastModifiedBy>gabriela sofia cano rodriguez</cp:lastModifiedBy>
  <cp:revision>3</cp:revision>
  <dcterms:created xsi:type="dcterms:W3CDTF">2020-01-24T21:29:22Z</dcterms:created>
  <dcterms:modified xsi:type="dcterms:W3CDTF">2020-01-24T21:43:03Z</dcterms:modified>
</cp:coreProperties>
</file>