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9" r:id="rId5"/>
    <p:sldId id="258" r:id="rId6"/>
    <p:sldId id="273" r:id="rId7"/>
    <p:sldId id="259" r:id="rId8"/>
    <p:sldId id="260" r:id="rId9"/>
    <p:sldId id="261" r:id="rId10"/>
    <p:sldId id="262" r:id="rId11"/>
    <p:sldId id="263" r:id="rId12"/>
    <p:sldId id="264" r:id="rId13"/>
    <p:sldId id="265" r:id="rId14"/>
    <p:sldId id="266" r:id="rId15"/>
    <p:sldId id="267" r:id="rId16"/>
    <p:sldId id="270" r:id="rId17"/>
    <p:sldId id="271" r:id="rId18"/>
    <p:sldId id="268" r:id="rId19"/>
    <p:sldId id="269" r:id="rId20"/>
    <p:sldId id="272" r:id="rId21"/>
    <p:sldId id="274" r:id="rId22"/>
    <p:sldId id="275" r:id="rId23"/>
    <p:sldId id="276" r:id="rId24"/>
    <p:sldId id="277" r:id="rId25"/>
    <p:sldId id="278" r:id="rId2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presProps" Target="presProps.xml" /><Relationship Id="rId30"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22EB0-A28F-4FCD-B498-38A1F42432F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C7D36713-45C9-43D9-8BF1-33AA6B386DAA}">
      <dgm:prSet phldrT="[Texto]"/>
      <dgm:spPr/>
      <dgm:t>
        <a:bodyPr/>
        <a:lstStyle/>
        <a:p>
          <a:r>
            <a:rPr lang="es-ES" b="1" dirty="0">
              <a:solidFill>
                <a:schemeClr val="tx1"/>
              </a:solidFill>
            </a:rPr>
            <a:t>Personalidad</a:t>
          </a:r>
          <a:r>
            <a:rPr lang="es-ES" dirty="0"/>
            <a:t> </a:t>
          </a:r>
        </a:p>
      </dgm:t>
    </dgm:pt>
    <dgm:pt modelId="{C0AB649B-2BF0-4C54-8705-485A2100B807}" type="parTrans" cxnId="{0CBE971C-B9F2-4896-812B-723273B98707}">
      <dgm:prSet/>
      <dgm:spPr/>
      <dgm:t>
        <a:bodyPr/>
        <a:lstStyle/>
        <a:p>
          <a:endParaRPr lang="es-ES"/>
        </a:p>
      </dgm:t>
    </dgm:pt>
    <dgm:pt modelId="{78140591-9F3A-439C-9501-14D251A8BF2A}" type="sibTrans" cxnId="{0CBE971C-B9F2-4896-812B-723273B98707}">
      <dgm:prSet/>
      <dgm:spPr/>
      <dgm:t>
        <a:bodyPr/>
        <a:lstStyle/>
        <a:p>
          <a:endParaRPr lang="es-ES"/>
        </a:p>
      </dgm:t>
    </dgm:pt>
    <dgm:pt modelId="{B0D9947A-1A8A-441A-B3CB-95233640EFE4}">
      <dgm:prSet phldrT="[Texto]"/>
      <dgm:spPr/>
      <dgm:t>
        <a:bodyPr/>
        <a:lstStyle/>
        <a:p>
          <a:r>
            <a:rPr lang="es-ES" b="1" dirty="0">
              <a:solidFill>
                <a:schemeClr val="tx1"/>
              </a:solidFill>
            </a:rPr>
            <a:t>Medio social </a:t>
          </a:r>
        </a:p>
      </dgm:t>
    </dgm:pt>
    <dgm:pt modelId="{1BF03F24-6296-45F0-8F22-B70EA2F1FE90}" type="parTrans" cxnId="{FDC292F2-8890-42B8-A0BF-BFD38EDE7D2F}">
      <dgm:prSet/>
      <dgm:spPr/>
      <dgm:t>
        <a:bodyPr/>
        <a:lstStyle/>
        <a:p>
          <a:endParaRPr lang="es-ES"/>
        </a:p>
      </dgm:t>
    </dgm:pt>
    <dgm:pt modelId="{7A896FF4-CDCA-4FCA-A83A-00E12BA6E955}" type="sibTrans" cxnId="{FDC292F2-8890-42B8-A0BF-BFD38EDE7D2F}">
      <dgm:prSet/>
      <dgm:spPr/>
      <dgm:t>
        <a:bodyPr/>
        <a:lstStyle/>
        <a:p>
          <a:endParaRPr lang="es-ES"/>
        </a:p>
      </dgm:t>
    </dgm:pt>
    <dgm:pt modelId="{2CF40C53-65E0-46B2-B213-51126F96409C}">
      <dgm:prSet phldrT="[Texto]"/>
      <dgm:spPr/>
      <dgm:t>
        <a:bodyPr/>
        <a:lstStyle/>
        <a:p>
          <a:r>
            <a:rPr lang="es-ES" b="1" dirty="0">
              <a:solidFill>
                <a:schemeClr val="tx1"/>
              </a:solidFill>
            </a:rPr>
            <a:t>Sujeto</a:t>
          </a:r>
          <a:r>
            <a:rPr lang="es-ES" dirty="0"/>
            <a:t> </a:t>
          </a:r>
        </a:p>
      </dgm:t>
    </dgm:pt>
    <dgm:pt modelId="{0670796C-18FD-46DA-9CEE-36F8EEE0F6AB}" type="parTrans" cxnId="{1ACE404B-B46D-4AC2-A4EB-51D5776CE29F}">
      <dgm:prSet/>
      <dgm:spPr/>
      <dgm:t>
        <a:bodyPr/>
        <a:lstStyle/>
        <a:p>
          <a:endParaRPr lang="es-ES"/>
        </a:p>
      </dgm:t>
    </dgm:pt>
    <dgm:pt modelId="{3660F6E0-5D13-4442-9014-1C789B65579B}" type="sibTrans" cxnId="{1ACE404B-B46D-4AC2-A4EB-51D5776CE29F}">
      <dgm:prSet/>
      <dgm:spPr/>
      <dgm:t>
        <a:bodyPr/>
        <a:lstStyle/>
        <a:p>
          <a:endParaRPr lang="es-ES"/>
        </a:p>
      </dgm:t>
    </dgm:pt>
    <dgm:pt modelId="{41DFA7E4-A14B-4DDF-B928-055A2ED15041}">
      <dgm:prSet phldrT="[Texto]"/>
      <dgm:spPr/>
      <dgm:t>
        <a:bodyPr/>
        <a:lstStyle/>
        <a:p>
          <a:r>
            <a:rPr lang="es-ES" b="1" dirty="0">
              <a:solidFill>
                <a:schemeClr val="tx1"/>
              </a:solidFill>
            </a:rPr>
            <a:t>Actividad </a:t>
          </a:r>
        </a:p>
      </dgm:t>
    </dgm:pt>
    <dgm:pt modelId="{F5237E71-C12F-48D6-96EF-883A0C063BE6}" type="parTrans" cxnId="{D9FE2695-8E90-4F2C-A32C-65EF03824D70}">
      <dgm:prSet/>
      <dgm:spPr/>
      <dgm:t>
        <a:bodyPr/>
        <a:lstStyle/>
        <a:p>
          <a:endParaRPr lang="es-ES"/>
        </a:p>
      </dgm:t>
    </dgm:pt>
    <dgm:pt modelId="{8547A5A5-0AB9-4D76-B2AF-232D9AE5399B}" type="sibTrans" cxnId="{D9FE2695-8E90-4F2C-A32C-65EF03824D70}">
      <dgm:prSet/>
      <dgm:spPr/>
      <dgm:t>
        <a:bodyPr/>
        <a:lstStyle/>
        <a:p>
          <a:endParaRPr lang="es-ES"/>
        </a:p>
      </dgm:t>
    </dgm:pt>
    <dgm:pt modelId="{741B8C51-6172-483D-996B-7DE619D415E2}">
      <dgm:prSet phldrT="[Texto]"/>
      <dgm:spPr/>
      <dgm:t>
        <a:bodyPr/>
        <a:lstStyle/>
        <a:p>
          <a:r>
            <a:rPr lang="es-ES" b="1" dirty="0">
              <a:solidFill>
                <a:schemeClr val="tx1"/>
              </a:solidFill>
            </a:rPr>
            <a:t>Relaciones</a:t>
          </a:r>
          <a:r>
            <a:rPr lang="es-ES" dirty="0"/>
            <a:t> </a:t>
          </a:r>
        </a:p>
      </dgm:t>
    </dgm:pt>
    <dgm:pt modelId="{A9201774-8399-4BDC-91B6-257B0BD43A4C}" type="parTrans" cxnId="{A14F6783-BF20-4D6D-AA74-AC03E516B2C8}">
      <dgm:prSet/>
      <dgm:spPr/>
      <dgm:t>
        <a:bodyPr/>
        <a:lstStyle/>
        <a:p>
          <a:endParaRPr lang="es-ES"/>
        </a:p>
      </dgm:t>
    </dgm:pt>
    <dgm:pt modelId="{F2B5538B-4840-46E7-B223-B0CB87EF24A3}" type="sibTrans" cxnId="{A14F6783-BF20-4D6D-AA74-AC03E516B2C8}">
      <dgm:prSet/>
      <dgm:spPr/>
      <dgm:t>
        <a:bodyPr/>
        <a:lstStyle/>
        <a:p>
          <a:endParaRPr lang="es-ES"/>
        </a:p>
      </dgm:t>
    </dgm:pt>
    <dgm:pt modelId="{3BE047D0-9EEF-4AD2-B931-0E6CCEE24AB3}" type="pres">
      <dgm:prSet presAssocID="{15D22EB0-A28F-4FCD-B498-38A1F42432F2}" presName="Name0" presStyleCnt="0">
        <dgm:presLayoutVars>
          <dgm:chMax val="1"/>
          <dgm:dir/>
          <dgm:animLvl val="ctr"/>
          <dgm:resizeHandles val="exact"/>
        </dgm:presLayoutVars>
      </dgm:prSet>
      <dgm:spPr/>
    </dgm:pt>
    <dgm:pt modelId="{C30436F1-CDE0-4498-8BF5-E46D359F095A}" type="pres">
      <dgm:prSet presAssocID="{C7D36713-45C9-43D9-8BF1-33AA6B386DAA}" presName="centerShape" presStyleLbl="node0" presStyleIdx="0" presStyleCnt="1"/>
      <dgm:spPr/>
    </dgm:pt>
    <dgm:pt modelId="{628170F3-F100-4F08-8E00-26F9B2B4F15E}" type="pres">
      <dgm:prSet presAssocID="{B0D9947A-1A8A-441A-B3CB-95233640EFE4}" presName="node" presStyleLbl="node1" presStyleIdx="0" presStyleCnt="4" custScaleX="129128" custScaleY="115035">
        <dgm:presLayoutVars>
          <dgm:bulletEnabled val="1"/>
        </dgm:presLayoutVars>
      </dgm:prSet>
      <dgm:spPr/>
    </dgm:pt>
    <dgm:pt modelId="{17468DF2-035C-4F9C-8E04-7536DC2F05AB}" type="pres">
      <dgm:prSet presAssocID="{B0D9947A-1A8A-441A-B3CB-95233640EFE4}" presName="dummy" presStyleCnt="0"/>
      <dgm:spPr/>
    </dgm:pt>
    <dgm:pt modelId="{EBEBB32C-F609-4072-8429-8EBDE4C4C619}" type="pres">
      <dgm:prSet presAssocID="{7A896FF4-CDCA-4FCA-A83A-00E12BA6E955}" presName="sibTrans" presStyleLbl="sibTrans2D1" presStyleIdx="0" presStyleCnt="4"/>
      <dgm:spPr/>
    </dgm:pt>
    <dgm:pt modelId="{B11BB9D4-A186-4B2A-9B83-AD2629317C90}" type="pres">
      <dgm:prSet presAssocID="{2CF40C53-65E0-46B2-B213-51126F96409C}" presName="node" presStyleLbl="node1" presStyleIdx="1" presStyleCnt="4" custScaleX="141742" custScaleY="142026">
        <dgm:presLayoutVars>
          <dgm:bulletEnabled val="1"/>
        </dgm:presLayoutVars>
      </dgm:prSet>
      <dgm:spPr/>
    </dgm:pt>
    <dgm:pt modelId="{8DE4BB64-C257-4A31-A383-17F824BC64BC}" type="pres">
      <dgm:prSet presAssocID="{2CF40C53-65E0-46B2-B213-51126F96409C}" presName="dummy" presStyleCnt="0"/>
      <dgm:spPr/>
    </dgm:pt>
    <dgm:pt modelId="{84046A59-4366-4D59-9095-5470E7855ED1}" type="pres">
      <dgm:prSet presAssocID="{3660F6E0-5D13-4442-9014-1C789B65579B}" presName="sibTrans" presStyleLbl="sibTrans2D1" presStyleIdx="1" presStyleCnt="4"/>
      <dgm:spPr/>
    </dgm:pt>
    <dgm:pt modelId="{A5949DA5-0BA4-4DBD-88EA-17D9EBF2B0CE}" type="pres">
      <dgm:prSet presAssocID="{41DFA7E4-A14B-4DDF-B928-055A2ED15041}" presName="node" presStyleLbl="node1" presStyleIdx="2" presStyleCnt="4" custScaleX="143140" custScaleY="133313">
        <dgm:presLayoutVars>
          <dgm:bulletEnabled val="1"/>
        </dgm:presLayoutVars>
      </dgm:prSet>
      <dgm:spPr/>
    </dgm:pt>
    <dgm:pt modelId="{9B8D85D9-AE9E-4BB4-A626-D2BC7F5D51D8}" type="pres">
      <dgm:prSet presAssocID="{41DFA7E4-A14B-4DDF-B928-055A2ED15041}" presName="dummy" presStyleCnt="0"/>
      <dgm:spPr/>
    </dgm:pt>
    <dgm:pt modelId="{85D65A96-2B9D-4764-88EF-392E142E6C17}" type="pres">
      <dgm:prSet presAssocID="{8547A5A5-0AB9-4D76-B2AF-232D9AE5399B}" presName="sibTrans" presStyleLbl="sibTrans2D1" presStyleIdx="2" presStyleCnt="4"/>
      <dgm:spPr/>
    </dgm:pt>
    <dgm:pt modelId="{FB88BAB4-F99D-49CE-9633-D042E913EC02}" type="pres">
      <dgm:prSet presAssocID="{741B8C51-6172-483D-996B-7DE619D415E2}" presName="node" presStyleLbl="node1" presStyleIdx="3" presStyleCnt="4" custScaleX="135239" custScaleY="142025">
        <dgm:presLayoutVars>
          <dgm:bulletEnabled val="1"/>
        </dgm:presLayoutVars>
      </dgm:prSet>
      <dgm:spPr/>
    </dgm:pt>
    <dgm:pt modelId="{B576DE98-C3BC-4419-A93D-F29DEB17CE7B}" type="pres">
      <dgm:prSet presAssocID="{741B8C51-6172-483D-996B-7DE619D415E2}" presName="dummy" presStyleCnt="0"/>
      <dgm:spPr/>
    </dgm:pt>
    <dgm:pt modelId="{C81F134A-83AC-47C4-A18F-D1D2CAC55422}" type="pres">
      <dgm:prSet presAssocID="{F2B5538B-4840-46E7-B223-B0CB87EF24A3}" presName="sibTrans" presStyleLbl="sibTrans2D1" presStyleIdx="3" presStyleCnt="4"/>
      <dgm:spPr/>
    </dgm:pt>
  </dgm:ptLst>
  <dgm:cxnLst>
    <dgm:cxn modelId="{105B0806-95AF-4EF7-BD4D-5D05D680BD93}" type="presOf" srcId="{7A896FF4-CDCA-4FCA-A83A-00E12BA6E955}" destId="{EBEBB32C-F609-4072-8429-8EBDE4C4C619}" srcOrd="0" destOrd="0" presId="urn:microsoft.com/office/officeart/2005/8/layout/radial6"/>
    <dgm:cxn modelId="{123E621A-14DE-41DC-BC88-E0CECBDDE228}" type="presOf" srcId="{741B8C51-6172-483D-996B-7DE619D415E2}" destId="{FB88BAB4-F99D-49CE-9633-D042E913EC02}" srcOrd="0" destOrd="0" presId="urn:microsoft.com/office/officeart/2005/8/layout/radial6"/>
    <dgm:cxn modelId="{0CBE971C-B9F2-4896-812B-723273B98707}" srcId="{15D22EB0-A28F-4FCD-B498-38A1F42432F2}" destId="{C7D36713-45C9-43D9-8BF1-33AA6B386DAA}" srcOrd="0" destOrd="0" parTransId="{C0AB649B-2BF0-4C54-8705-485A2100B807}" sibTransId="{78140591-9F3A-439C-9501-14D251A8BF2A}"/>
    <dgm:cxn modelId="{14020E5D-67C9-492A-B136-00C31597A866}" type="presOf" srcId="{3660F6E0-5D13-4442-9014-1C789B65579B}" destId="{84046A59-4366-4D59-9095-5470E7855ED1}" srcOrd="0" destOrd="0" presId="urn:microsoft.com/office/officeart/2005/8/layout/radial6"/>
    <dgm:cxn modelId="{43C28F64-4AEC-4CAF-8502-E86E652F9D2F}" type="presOf" srcId="{8547A5A5-0AB9-4D76-B2AF-232D9AE5399B}" destId="{85D65A96-2B9D-4764-88EF-392E142E6C17}" srcOrd="0" destOrd="0" presId="urn:microsoft.com/office/officeart/2005/8/layout/radial6"/>
    <dgm:cxn modelId="{1ACE404B-B46D-4AC2-A4EB-51D5776CE29F}" srcId="{C7D36713-45C9-43D9-8BF1-33AA6B386DAA}" destId="{2CF40C53-65E0-46B2-B213-51126F96409C}" srcOrd="1" destOrd="0" parTransId="{0670796C-18FD-46DA-9CEE-36F8EEE0F6AB}" sibTransId="{3660F6E0-5D13-4442-9014-1C789B65579B}"/>
    <dgm:cxn modelId="{9621BE74-FC00-4B5B-8D0A-3AE7C9240E9F}" type="presOf" srcId="{B0D9947A-1A8A-441A-B3CB-95233640EFE4}" destId="{628170F3-F100-4F08-8E00-26F9B2B4F15E}" srcOrd="0" destOrd="0" presId="urn:microsoft.com/office/officeart/2005/8/layout/radial6"/>
    <dgm:cxn modelId="{9AFF0357-A28C-44F3-BA19-D2AB03BD5AB1}" type="presOf" srcId="{41DFA7E4-A14B-4DDF-B928-055A2ED15041}" destId="{A5949DA5-0BA4-4DBD-88EA-17D9EBF2B0CE}" srcOrd="0" destOrd="0" presId="urn:microsoft.com/office/officeart/2005/8/layout/radial6"/>
    <dgm:cxn modelId="{A14F6783-BF20-4D6D-AA74-AC03E516B2C8}" srcId="{C7D36713-45C9-43D9-8BF1-33AA6B386DAA}" destId="{741B8C51-6172-483D-996B-7DE619D415E2}" srcOrd="3" destOrd="0" parTransId="{A9201774-8399-4BDC-91B6-257B0BD43A4C}" sibTransId="{F2B5538B-4840-46E7-B223-B0CB87EF24A3}"/>
    <dgm:cxn modelId="{D9FE2695-8E90-4F2C-A32C-65EF03824D70}" srcId="{C7D36713-45C9-43D9-8BF1-33AA6B386DAA}" destId="{41DFA7E4-A14B-4DDF-B928-055A2ED15041}" srcOrd="2" destOrd="0" parTransId="{F5237E71-C12F-48D6-96EF-883A0C063BE6}" sibTransId="{8547A5A5-0AB9-4D76-B2AF-232D9AE5399B}"/>
    <dgm:cxn modelId="{C03A70D0-6DB1-4ACB-B0C4-147CA331FC2D}" type="presOf" srcId="{15D22EB0-A28F-4FCD-B498-38A1F42432F2}" destId="{3BE047D0-9EEF-4AD2-B931-0E6CCEE24AB3}" srcOrd="0" destOrd="0" presId="urn:microsoft.com/office/officeart/2005/8/layout/radial6"/>
    <dgm:cxn modelId="{8C5615D7-0E27-48C7-B5A3-A3518D1429DE}" type="presOf" srcId="{2CF40C53-65E0-46B2-B213-51126F96409C}" destId="{B11BB9D4-A186-4B2A-9B83-AD2629317C90}" srcOrd="0" destOrd="0" presId="urn:microsoft.com/office/officeart/2005/8/layout/radial6"/>
    <dgm:cxn modelId="{9194C5ED-F49E-4127-A18B-759DFC16782C}" type="presOf" srcId="{C7D36713-45C9-43D9-8BF1-33AA6B386DAA}" destId="{C30436F1-CDE0-4498-8BF5-E46D359F095A}" srcOrd="0" destOrd="0" presId="urn:microsoft.com/office/officeart/2005/8/layout/radial6"/>
    <dgm:cxn modelId="{FDC292F2-8890-42B8-A0BF-BFD38EDE7D2F}" srcId="{C7D36713-45C9-43D9-8BF1-33AA6B386DAA}" destId="{B0D9947A-1A8A-441A-B3CB-95233640EFE4}" srcOrd="0" destOrd="0" parTransId="{1BF03F24-6296-45F0-8F22-B70EA2F1FE90}" sibTransId="{7A896FF4-CDCA-4FCA-A83A-00E12BA6E955}"/>
    <dgm:cxn modelId="{EAE69BF5-3188-48E9-BE95-57381561B217}" type="presOf" srcId="{F2B5538B-4840-46E7-B223-B0CB87EF24A3}" destId="{C81F134A-83AC-47C4-A18F-D1D2CAC55422}" srcOrd="0" destOrd="0" presId="urn:microsoft.com/office/officeart/2005/8/layout/radial6"/>
    <dgm:cxn modelId="{9D59D7F8-1511-4D6B-9D19-65FF7C4F6BD9}" type="presParOf" srcId="{3BE047D0-9EEF-4AD2-B931-0E6CCEE24AB3}" destId="{C30436F1-CDE0-4498-8BF5-E46D359F095A}" srcOrd="0" destOrd="0" presId="urn:microsoft.com/office/officeart/2005/8/layout/radial6"/>
    <dgm:cxn modelId="{B266EFE4-3B92-4558-BA7A-2C0B7D5FC106}" type="presParOf" srcId="{3BE047D0-9EEF-4AD2-B931-0E6CCEE24AB3}" destId="{628170F3-F100-4F08-8E00-26F9B2B4F15E}" srcOrd="1" destOrd="0" presId="urn:microsoft.com/office/officeart/2005/8/layout/radial6"/>
    <dgm:cxn modelId="{BC5F3030-8A32-4243-A417-BCF5B8A9381D}" type="presParOf" srcId="{3BE047D0-9EEF-4AD2-B931-0E6CCEE24AB3}" destId="{17468DF2-035C-4F9C-8E04-7536DC2F05AB}" srcOrd="2" destOrd="0" presId="urn:microsoft.com/office/officeart/2005/8/layout/radial6"/>
    <dgm:cxn modelId="{4FAF009C-1FF6-4F69-8B7F-A86E315ECFE3}" type="presParOf" srcId="{3BE047D0-9EEF-4AD2-B931-0E6CCEE24AB3}" destId="{EBEBB32C-F609-4072-8429-8EBDE4C4C619}" srcOrd="3" destOrd="0" presId="urn:microsoft.com/office/officeart/2005/8/layout/radial6"/>
    <dgm:cxn modelId="{C51EBD25-953C-41A5-A1C0-F589B3225A34}" type="presParOf" srcId="{3BE047D0-9EEF-4AD2-B931-0E6CCEE24AB3}" destId="{B11BB9D4-A186-4B2A-9B83-AD2629317C90}" srcOrd="4" destOrd="0" presId="urn:microsoft.com/office/officeart/2005/8/layout/radial6"/>
    <dgm:cxn modelId="{B9497B1D-ADDD-4130-825B-0675AE8A76BE}" type="presParOf" srcId="{3BE047D0-9EEF-4AD2-B931-0E6CCEE24AB3}" destId="{8DE4BB64-C257-4A31-A383-17F824BC64BC}" srcOrd="5" destOrd="0" presId="urn:microsoft.com/office/officeart/2005/8/layout/radial6"/>
    <dgm:cxn modelId="{4E59A5F0-22F7-48FF-96E6-A8D1FDE95DF4}" type="presParOf" srcId="{3BE047D0-9EEF-4AD2-B931-0E6CCEE24AB3}" destId="{84046A59-4366-4D59-9095-5470E7855ED1}" srcOrd="6" destOrd="0" presId="urn:microsoft.com/office/officeart/2005/8/layout/radial6"/>
    <dgm:cxn modelId="{43742B13-4B81-422B-9DED-ACEF40383CCF}" type="presParOf" srcId="{3BE047D0-9EEF-4AD2-B931-0E6CCEE24AB3}" destId="{A5949DA5-0BA4-4DBD-88EA-17D9EBF2B0CE}" srcOrd="7" destOrd="0" presId="urn:microsoft.com/office/officeart/2005/8/layout/radial6"/>
    <dgm:cxn modelId="{1BF769DF-6577-4AC8-8C68-3025C6414055}" type="presParOf" srcId="{3BE047D0-9EEF-4AD2-B931-0E6CCEE24AB3}" destId="{9B8D85D9-AE9E-4BB4-A626-D2BC7F5D51D8}" srcOrd="8" destOrd="0" presId="urn:microsoft.com/office/officeart/2005/8/layout/radial6"/>
    <dgm:cxn modelId="{A783D503-E7C5-411C-AD0A-07A26EFBC3AA}" type="presParOf" srcId="{3BE047D0-9EEF-4AD2-B931-0E6CCEE24AB3}" destId="{85D65A96-2B9D-4764-88EF-392E142E6C17}" srcOrd="9" destOrd="0" presId="urn:microsoft.com/office/officeart/2005/8/layout/radial6"/>
    <dgm:cxn modelId="{FBA95CAA-C1B4-43DB-B8B8-04375ED869DC}" type="presParOf" srcId="{3BE047D0-9EEF-4AD2-B931-0E6CCEE24AB3}" destId="{FB88BAB4-F99D-49CE-9633-D042E913EC02}" srcOrd="10" destOrd="0" presId="urn:microsoft.com/office/officeart/2005/8/layout/radial6"/>
    <dgm:cxn modelId="{CAFD5B13-4882-49C8-9B69-43401FFA5AD1}" type="presParOf" srcId="{3BE047D0-9EEF-4AD2-B931-0E6CCEE24AB3}" destId="{B576DE98-C3BC-4419-A93D-F29DEB17CE7B}" srcOrd="11" destOrd="0" presId="urn:microsoft.com/office/officeart/2005/8/layout/radial6"/>
    <dgm:cxn modelId="{AC509E88-C78F-4095-854C-70C2F7AA8819}" type="presParOf" srcId="{3BE047D0-9EEF-4AD2-B931-0E6CCEE24AB3}" destId="{C81F134A-83AC-47C4-A18F-D1D2CAC5542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F134A-83AC-47C4-A18F-D1D2CAC55422}">
      <dsp:nvSpPr>
        <dsp:cNvPr id="0" name=""/>
        <dsp:cNvSpPr/>
      </dsp:nvSpPr>
      <dsp:spPr>
        <a:xfrm>
          <a:off x="2004586" y="561032"/>
          <a:ext cx="4156221" cy="4156221"/>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65A96-2B9D-4764-88EF-392E142E6C17}">
      <dsp:nvSpPr>
        <dsp:cNvPr id="0" name=""/>
        <dsp:cNvSpPr/>
      </dsp:nvSpPr>
      <dsp:spPr>
        <a:xfrm>
          <a:off x="2004586" y="561032"/>
          <a:ext cx="4156221" cy="4156221"/>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46A59-4366-4D59-9095-5470E7855ED1}">
      <dsp:nvSpPr>
        <dsp:cNvPr id="0" name=""/>
        <dsp:cNvSpPr/>
      </dsp:nvSpPr>
      <dsp:spPr>
        <a:xfrm>
          <a:off x="2004586" y="561032"/>
          <a:ext cx="4156221" cy="4156221"/>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BB32C-F609-4072-8429-8EBDE4C4C619}">
      <dsp:nvSpPr>
        <dsp:cNvPr id="0" name=""/>
        <dsp:cNvSpPr/>
      </dsp:nvSpPr>
      <dsp:spPr>
        <a:xfrm>
          <a:off x="2004586" y="561032"/>
          <a:ext cx="4156221" cy="4156221"/>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436F1-CDE0-4498-8BF5-E46D359F095A}">
      <dsp:nvSpPr>
        <dsp:cNvPr id="0" name=""/>
        <dsp:cNvSpPr/>
      </dsp:nvSpPr>
      <dsp:spPr>
        <a:xfrm>
          <a:off x="3126728" y="1683174"/>
          <a:ext cx="1911938" cy="19119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Personalidad</a:t>
          </a:r>
          <a:r>
            <a:rPr lang="es-ES" sz="1800" kern="1200" dirty="0"/>
            <a:t> </a:t>
          </a:r>
        </a:p>
      </dsp:txBody>
      <dsp:txXfrm>
        <a:off x="3406725" y="1963171"/>
        <a:ext cx="1351944" cy="1351944"/>
      </dsp:txXfrm>
    </dsp:sp>
    <dsp:sp modelId="{628170F3-F100-4F08-8E00-26F9B2B4F15E}">
      <dsp:nvSpPr>
        <dsp:cNvPr id="0" name=""/>
        <dsp:cNvSpPr/>
      </dsp:nvSpPr>
      <dsp:spPr>
        <a:xfrm>
          <a:off x="3218600" y="-160576"/>
          <a:ext cx="1728193" cy="15395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tx1"/>
              </a:solidFill>
            </a:rPr>
            <a:t>Medio social </a:t>
          </a:r>
        </a:p>
      </dsp:txBody>
      <dsp:txXfrm>
        <a:off x="3471688" y="64890"/>
        <a:ext cx="1222017" cy="1088647"/>
      </dsp:txXfrm>
    </dsp:sp>
    <dsp:sp modelId="{B11BB9D4-A186-4B2A-9B83-AD2629317C90}">
      <dsp:nvSpPr>
        <dsp:cNvPr id="0" name=""/>
        <dsp:cNvSpPr/>
      </dsp:nvSpPr>
      <dsp:spPr>
        <a:xfrm>
          <a:off x="5164120" y="1688736"/>
          <a:ext cx="1897014" cy="190081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tx1"/>
              </a:solidFill>
            </a:rPr>
            <a:t>Sujeto</a:t>
          </a:r>
          <a:r>
            <a:rPr lang="es-ES" sz="1700" kern="1200" dirty="0"/>
            <a:t> </a:t>
          </a:r>
        </a:p>
      </dsp:txBody>
      <dsp:txXfrm>
        <a:off x="5441931" y="1967104"/>
        <a:ext cx="1341392" cy="1344079"/>
      </dsp:txXfrm>
    </dsp:sp>
    <dsp:sp modelId="{A5949DA5-0BA4-4DBD-88EA-17D9EBF2B0CE}">
      <dsp:nvSpPr>
        <dsp:cNvPr id="0" name=""/>
        <dsp:cNvSpPr/>
      </dsp:nvSpPr>
      <dsp:spPr>
        <a:xfrm>
          <a:off x="3124835" y="3776971"/>
          <a:ext cx="1915724" cy="17842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tx1"/>
              </a:solidFill>
            </a:rPr>
            <a:t>Actividad </a:t>
          </a:r>
        </a:p>
      </dsp:txBody>
      <dsp:txXfrm>
        <a:off x="3405386" y="4038262"/>
        <a:ext cx="1354622" cy="1261622"/>
      </dsp:txXfrm>
    </dsp:sp>
    <dsp:sp modelId="{FB88BAB4-F99D-49CE-9633-D042E913EC02}">
      <dsp:nvSpPr>
        <dsp:cNvPr id="0" name=""/>
        <dsp:cNvSpPr/>
      </dsp:nvSpPr>
      <dsp:spPr>
        <a:xfrm>
          <a:off x="1147777" y="1688742"/>
          <a:ext cx="1809981" cy="190080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tx1"/>
              </a:solidFill>
            </a:rPr>
            <a:t>Relaciones</a:t>
          </a:r>
          <a:r>
            <a:rPr lang="es-ES" sz="1700" kern="1200" dirty="0"/>
            <a:t> </a:t>
          </a:r>
        </a:p>
      </dsp:txBody>
      <dsp:txXfrm>
        <a:off x="1412843" y="1967108"/>
        <a:ext cx="1279849" cy="13440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E7AA9CC-E2B6-43D8-9DBB-730D26D5E45D}" type="slidenum">
              <a:rPr lang="es-PE" smtClean="0"/>
              <a:t>‹Nº›</a:t>
            </a:fld>
            <a:endParaRPr lang="es-P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ED6C261-3A0B-446E-9102-B7BEAA9A1101}" type="datetimeFigureOut">
              <a:rPr lang="es-PE" smtClean="0"/>
              <a:t>28/06/2020</a:t>
            </a:fld>
            <a:endParaRPr lang="es-PE"/>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PE"/>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E7AA9CC-E2B6-43D8-9DBB-730D26D5E45D}"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ED6C261-3A0B-446E-9102-B7BEAA9A1101}" type="datetimeFigureOut">
              <a:rPr lang="es-PE" smtClean="0"/>
              <a:t>28/06/2020</a:t>
            </a:fld>
            <a:endParaRPr lang="es-PE"/>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PE"/>
          </a:p>
        </p:txBody>
      </p:sp>
      <p:sp>
        <p:nvSpPr>
          <p:cNvPr id="6" name="5 Marcador de número de diapositiva"/>
          <p:cNvSpPr>
            <a:spLocks noGrp="1"/>
          </p:cNvSpPr>
          <p:nvPr>
            <p:ph type="sldNum" sz="quarter" idx="12"/>
          </p:nvPr>
        </p:nvSpPr>
        <p:spPr>
          <a:xfrm>
            <a:off x="6733952" y="6555112"/>
            <a:ext cx="588336" cy="228600"/>
          </a:xfrm>
        </p:spPr>
        <p:txBody>
          <a:bodyPr/>
          <a:lstStyle/>
          <a:p>
            <a:fld id="{1E7AA9CC-E2B6-43D8-9DBB-730D26D5E45D}"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BED6C261-3A0B-446E-9102-B7BEAA9A1101}" type="datetimeFigureOut">
              <a:rPr lang="es-PE" smtClean="0"/>
              <a:t>28/06/2020</a:t>
            </a:fld>
            <a:endParaRPr lang="es-PE"/>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PE"/>
          </a:p>
        </p:txBody>
      </p:sp>
      <p:sp>
        <p:nvSpPr>
          <p:cNvPr id="4" name="3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E7AA9CC-E2B6-43D8-9DBB-730D26D5E45D}" type="slidenum">
              <a:rPr lang="es-PE" smtClean="0"/>
              <a:t>‹Nº›</a:t>
            </a:fld>
            <a:endParaRPr lang="es-PE"/>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fld id="{BED6C261-3A0B-446E-9102-B7BEAA9A1101}" type="datetimeFigureOut">
              <a:rPr lang="es-PE" smtClean="0"/>
              <a:t>28/06/2020</a:t>
            </a:fld>
            <a:endParaRPr lang="es-PE"/>
          </a:p>
        </p:txBody>
      </p:sp>
      <p:sp>
        <p:nvSpPr>
          <p:cNvPr id="5" name="4 Marcador de pie de página"/>
          <p:cNvSpPr>
            <a:spLocks noGrp="1"/>
          </p:cNvSpPr>
          <p:nvPr>
            <p:ph type="ftr" sz="quarter" idx="11"/>
          </p:nvPr>
        </p:nvSpPr>
        <p:spPr>
          <a:xfrm>
            <a:off x="457200" y="6556248"/>
            <a:ext cx="3657600" cy="228600"/>
          </a:xfrm>
        </p:spPr>
        <p:txBody>
          <a:bodyPr/>
          <a:lstStyle/>
          <a:p>
            <a:endParaRPr lang="es-PE"/>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E7AA9CC-E2B6-43D8-9DBB-730D26D5E45D}"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ED6C261-3A0B-446E-9102-B7BEAA9A1101}" type="datetimeFigureOut">
              <a:rPr lang="es-PE" smtClean="0"/>
              <a:t>28/06/2020</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E7AA9CC-E2B6-43D8-9DBB-730D26D5E45D}" type="slidenum">
              <a:rPr lang="es-PE" smtClean="0"/>
              <a:t>‹Nº›</a:t>
            </a:fld>
            <a:endParaRPr lang="es-PE"/>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ED6C261-3A0B-446E-9102-B7BEAA9A1101}" type="datetimeFigureOut">
              <a:rPr lang="es-PE" smtClean="0"/>
              <a:t>28/06/2020</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ED6C261-3A0B-446E-9102-B7BEAA9A1101}" type="datetimeFigureOut">
              <a:rPr lang="es-PE" smtClean="0"/>
              <a:t>28/06/2020</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ED6C261-3A0B-446E-9102-B7BEAA9A1101}" type="datetimeFigureOut">
              <a:rPr lang="es-PE" smtClean="0"/>
              <a:t>28/06/2020</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E7AA9CC-E2B6-43D8-9DBB-730D26D5E45D}"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E7AA9CC-E2B6-43D8-9DBB-730D26D5E45D}" type="slidenum">
              <a:rPr lang="es-PE" smtClean="0"/>
              <a:t>‹Nº›</a:t>
            </a:fld>
            <a:endParaRPr lang="es-P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ED6C261-3A0B-446E-9102-B7BEAA9A1101}" type="datetimeFigureOut">
              <a:rPr lang="es-PE" smtClean="0"/>
              <a:t>28/06/2020</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E7AA9CC-E2B6-43D8-9DBB-730D26D5E45D}" type="slidenum">
              <a:rPr lang="es-PE" smtClean="0"/>
              <a:t>‹Nº›</a:t>
            </a:fld>
            <a:endParaRPr lang="es-P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2.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D6C261-3A0B-446E-9102-B7BEAA9A1101}" type="datetimeFigureOut">
              <a:rPr lang="es-PE" smtClean="0"/>
              <a:t>28/06/2020</a:t>
            </a:fld>
            <a:endParaRPr lang="es-P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P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E7AA9CC-E2B6-43D8-9DBB-730D26D5E45D}" type="slidenum">
              <a:rPr lang="es-PE" smtClean="0"/>
              <a:t>‹Nº›</a:t>
            </a:fld>
            <a:endParaRPr lang="es-P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ED6C261-3A0B-446E-9102-B7BEAA9A1101}" type="datetimeFigureOut">
              <a:rPr lang="es-PE" smtClean="0"/>
              <a:t>28/06/2020</a:t>
            </a:fld>
            <a:endParaRPr lang="es-PE"/>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PE"/>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E7AA9CC-E2B6-43D8-9DBB-730D26D5E45D}"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8.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918648" cy="2831628"/>
          </a:xfrm>
        </p:spPr>
        <p:txBody>
          <a:bodyPr>
            <a:normAutofit/>
          </a:bodyPr>
          <a:lstStyle/>
          <a:p>
            <a:r>
              <a:rPr lang="es-PE" dirty="0"/>
              <a:t>PSICOLOGÍA DE LA PERSONALIDAD:</a:t>
            </a:r>
            <a:br>
              <a:rPr lang="es-PE" dirty="0"/>
            </a:br>
            <a:r>
              <a:rPr lang="es-PE" dirty="0"/>
              <a:t>INTRODUCCIÓN </a:t>
            </a:r>
          </a:p>
        </p:txBody>
      </p:sp>
      <p:sp>
        <p:nvSpPr>
          <p:cNvPr id="3" name="2 Subtítulo"/>
          <p:cNvSpPr>
            <a:spLocks noGrp="1"/>
          </p:cNvSpPr>
          <p:nvPr>
            <p:ph type="subTitle" idx="1"/>
          </p:nvPr>
        </p:nvSpPr>
        <p:spPr>
          <a:xfrm>
            <a:off x="1547664" y="5805264"/>
            <a:ext cx="6400800" cy="600546"/>
          </a:xfrm>
        </p:spPr>
        <p:txBody>
          <a:bodyPr/>
          <a:lstStyle/>
          <a:p>
            <a:r>
              <a:rPr lang="es-PE" b="1" dirty="0">
                <a:solidFill>
                  <a:schemeClr val="tx1"/>
                </a:solidFill>
                <a:effectLst>
                  <a:outerShdw blurRad="38100" dist="38100" dir="2700000" algn="tl">
                    <a:srgbClr val="000000">
                      <a:alpha val="43137"/>
                    </a:srgbClr>
                  </a:outerShdw>
                </a:effectLst>
              </a:rPr>
              <a:t>Docente Julián Morales Justo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501008"/>
            <a:ext cx="2143125" cy="2143125"/>
          </a:xfrm>
          <a:prstGeom prst="rect">
            <a:avLst/>
          </a:prstGeom>
        </p:spPr>
      </p:pic>
    </p:spTree>
    <p:extLst>
      <p:ext uri="{BB962C8B-B14F-4D97-AF65-F5344CB8AC3E}">
        <p14:creationId xmlns:p14="http://schemas.microsoft.com/office/powerpoint/2010/main" val="399571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484784"/>
            <a:ext cx="6624735" cy="5040560"/>
          </a:xfrm>
        </p:spPr>
        <p:txBody>
          <a:bodyPr>
            <a:normAutofit fontScale="92500"/>
          </a:bodyPr>
          <a:lstStyle/>
          <a:p>
            <a:pPr marL="0" indent="0">
              <a:lnSpc>
                <a:spcPct val="150000"/>
              </a:lnSpc>
              <a:buNone/>
            </a:pPr>
            <a:r>
              <a:rPr lang="es-ES" b="1" dirty="0"/>
              <a:t>1.- Estructura: </a:t>
            </a:r>
          </a:p>
          <a:p>
            <a:pPr marL="0" indent="0">
              <a:lnSpc>
                <a:spcPct val="150000"/>
              </a:lnSpc>
              <a:buNone/>
            </a:pPr>
            <a:r>
              <a:rPr lang="es-ES" dirty="0"/>
              <a:t>Nuestra personalidad se expresa como una totalidad estructurada. </a:t>
            </a:r>
          </a:p>
          <a:p>
            <a:pPr marL="0" indent="0">
              <a:lnSpc>
                <a:spcPct val="150000"/>
              </a:lnSpc>
              <a:buNone/>
            </a:pPr>
            <a:r>
              <a:rPr lang="es-ES" b="1" dirty="0"/>
              <a:t> 2.- Individual: </a:t>
            </a:r>
          </a:p>
          <a:p>
            <a:pPr marL="0" indent="0">
              <a:lnSpc>
                <a:spcPct val="150000"/>
              </a:lnSpc>
              <a:buNone/>
            </a:pPr>
            <a:r>
              <a:rPr lang="es-ES" dirty="0"/>
              <a:t>Naturaleza única y características de cada personalidad. </a:t>
            </a:r>
          </a:p>
          <a:p>
            <a:pPr marL="0" indent="0">
              <a:lnSpc>
                <a:spcPct val="150000"/>
              </a:lnSpc>
              <a:buNone/>
            </a:pPr>
            <a:r>
              <a:rPr lang="es-ES" b="1" dirty="0"/>
              <a:t>3.- Dinámica:</a:t>
            </a:r>
          </a:p>
          <a:p>
            <a:pPr marL="0" indent="0">
              <a:lnSpc>
                <a:spcPct val="150000"/>
              </a:lnSpc>
              <a:buNone/>
            </a:pPr>
            <a:r>
              <a:rPr lang="es-ES" dirty="0"/>
              <a:t> La personalidad está sujeto  a cambios y no es inmutable, ni estática. </a:t>
            </a:r>
          </a:p>
        </p:txBody>
      </p:sp>
      <p:sp>
        <p:nvSpPr>
          <p:cNvPr id="3" name="2 Título"/>
          <p:cNvSpPr>
            <a:spLocks noGrp="1"/>
          </p:cNvSpPr>
          <p:nvPr>
            <p:ph type="title"/>
          </p:nvPr>
        </p:nvSpPr>
        <p:spPr/>
        <p:txBody>
          <a:bodyPr/>
          <a:lstStyle/>
          <a:p>
            <a:r>
              <a:rPr lang="es-ES" b="1" dirty="0"/>
              <a:t>Características de la personalidad</a:t>
            </a:r>
          </a:p>
        </p:txBody>
      </p:sp>
      <p:pic>
        <p:nvPicPr>
          <p:cNvPr id="9218" name="Picture 2" descr="http://www.centroholistico.cl/cch/img/person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3519151"/>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90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332657"/>
            <a:ext cx="8568951" cy="4176464"/>
          </a:xfrm>
        </p:spPr>
        <p:txBody>
          <a:bodyPr>
            <a:normAutofit/>
          </a:bodyPr>
          <a:lstStyle/>
          <a:p>
            <a:pPr>
              <a:lnSpc>
                <a:spcPct val="150000"/>
              </a:lnSpc>
            </a:pPr>
            <a:r>
              <a:rPr lang="es-ES" b="1" dirty="0"/>
              <a:t>4.- Estable (Constante):</a:t>
            </a:r>
          </a:p>
          <a:p>
            <a:pPr>
              <a:lnSpc>
                <a:spcPct val="150000"/>
              </a:lnSpc>
            </a:pPr>
            <a:r>
              <a:rPr lang="es-ES" dirty="0"/>
              <a:t>La personalidad es más o menos estable a lo largo del ciclo de la vida. </a:t>
            </a:r>
          </a:p>
          <a:p>
            <a:pPr marL="0" indent="0">
              <a:lnSpc>
                <a:spcPct val="150000"/>
              </a:lnSpc>
              <a:buNone/>
            </a:pPr>
            <a:r>
              <a:rPr lang="es-ES" b="1" dirty="0"/>
              <a:t>5.- Origen social:</a:t>
            </a:r>
          </a:p>
          <a:p>
            <a:pPr>
              <a:lnSpc>
                <a:spcPct val="150000"/>
              </a:lnSpc>
            </a:pPr>
            <a:r>
              <a:rPr lang="es-ES" dirty="0"/>
              <a:t> la personalidad es producto de las relaciones sociales, depende de la manera como el medio social ha influenciado sobre el individuo. </a:t>
            </a:r>
          </a:p>
        </p:txBody>
      </p:sp>
      <p:sp>
        <p:nvSpPr>
          <p:cNvPr id="4" name="3 Rectángulo redondeado"/>
          <p:cNvSpPr/>
          <p:nvPr/>
        </p:nvSpPr>
        <p:spPr>
          <a:xfrm>
            <a:off x="476255" y="4650722"/>
            <a:ext cx="799288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dirty="0">
                <a:solidFill>
                  <a:schemeClr val="tx1"/>
                </a:solidFill>
              </a:rPr>
              <a:t>«Nadie nace siendo una personalidad, nacemos siendo un organismo humano y nos vamos convirtiendo en personalidad a  partir de las relaciones y expresiones  sociales a través de la socialización». </a:t>
            </a:r>
          </a:p>
        </p:txBody>
      </p:sp>
    </p:spTree>
    <p:extLst>
      <p:ext uri="{BB962C8B-B14F-4D97-AF65-F5344CB8AC3E}">
        <p14:creationId xmlns:p14="http://schemas.microsoft.com/office/powerpoint/2010/main" val="208576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916832"/>
            <a:ext cx="5904655" cy="4536504"/>
          </a:xfrm>
        </p:spPr>
        <p:txBody>
          <a:bodyPr/>
          <a:lstStyle/>
          <a:p>
            <a:pPr marL="0" indent="0" algn="just">
              <a:buNone/>
            </a:pPr>
            <a:r>
              <a:rPr lang="es-ES" b="1" dirty="0"/>
              <a:t>1.- Factor Biológico:</a:t>
            </a:r>
          </a:p>
          <a:p>
            <a:pPr algn="just">
              <a:lnSpc>
                <a:spcPct val="150000"/>
              </a:lnSpc>
              <a:buFont typeface="Wingdings" pitchFamily="2" charset="2"/>
              <a:buChar char="Ø"/>
            </a:pPr>
            <a:r>
              <a:rPr lang="es-ES" sz="2500" dirty="0"/>
              <a:t>Condiciona el desarrollo de nuestra personalidad. </a:t>
            </a:r>
          </a:p>
          <a:p>
            <a:pPr algn="just">
              <a:lnSpc>
                <a:spcPct val="150000"/>
              </a:lnSpc>
              <a:buFont typeface="Wingdings" pitchFamily="2" charset="2"/>
              <a:buChar char="Ø"/>
            </a:pPr>
            <a:r>
              <a:rPr lang="es-ES" sz="2500" dirty="0"/>
              <a:t>Constituida por la estructura orgánica (hereditaria: temperamento).</a:t>
            </a:r>
          </a:p>
          <a:p>
            <a:pPr algn="just">
              <a:lnSpc>
                <a:spcPct val="150000"/>
              </a:lnSpc>
              <a:buFont typeface="Wingdings" pitchFamily="2" charset="2"/>
              <a:buChar char="Ø"/>
            </a:pPr>
            <a:r>
              <a:rPr lang="es-ES" sz="2500" dirty="0"/>
              <a:t>Alteración biológica puede producir alteraciones en la personalidad. </a:t>
            </a:r>
          </a:p>
          <a:p>
            <a:endParaRPr lang="es-ES" dirty="0"/>
          </a:p>
        </p:txBody>
      </p:sp>
      <p:sp>
        <p:nvSpPr>
          <p:cNvPr id="3" name="2 Título"/>
          <p:cNvSpPr>
            <a:spLocks noGrp="1"/>
          </p:cNvSpPr>
          <p:nvPr>
            <p:ph type="title"/>
          </p:nvPr>
        </p:nvSpPr>
        <p:spPr/>
        <p:txBody>
          <a:bodyPr/>
          <a:lstStyle/>
          <a:p>
            <a:r>
              <a:rPr lang="es-ES" b="1" dirty="0"/>
              <a:t>FACTORES DE LA PERSONALIDAD</a:t>
            </a:r>
          </a:p>
        </p:txBody>
      </p:sp>
    </p:spTree>
    <p:extLst>
      <p:ext uri="{BB962C8B-B14F-4D97-AF65-F5344CB8AC3E}">
        <p14:creationId xmlns:p14="http://schemas.microsoft.com/office/powerpoint/2010/main" val="166365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88640"/>
            <a:ext cx="5904655" cy="6408712"/>
          </a:xfrm>
        </p:spPr>
        <p:txBody>
          <a:bodyPr>
            <a:normAutofit/>
          </a:bodyPr>
          <a:lstStyle/>
          <a:p>
            <a:pPr marL="0" indent="0">
              <a:buNone/>
            </a:pPr>
            <a:r>
              <a:rPr lang="es-ES" sz="2800" b="1" dirty="0"/>
              <a:t>2.- Factor Social:</a:t>
            </a:r>
          </a:p>
          <a:p>
            <a:pPr algn="just">
              <a:lnSpc>
                <a:spcPct val="150000"/>
              </a:lnSpc>
            </a:pPr>
            <a:r>
              <a:rPr lang="es-ES" sz="2500" dirty="0"/>
              <a:t>Las condiciones y relaciones sociales influyen de manera determinante en el desarrollo de nuestra personalidad.</a:t>
            </a:r>
          </a:p>
          <a:p>
            <a:pPr algn="just">
              <a:lnSpc>
                <a:spcPct val="150000"/>
              </a:lnSpc>
            </a:pPr>
            <a:r>
              <a:rPr lang="es-ES" sz="2500" dirty="0"/>
              <a:t>Agentes socializadores </a:t>
            </a:r>
          </a:p>
          <a:p>
            <a:pPr algn="just">
              <a:lnSpc>
                <a:spcPct val="150000"/>
              </a:lnSpc>
            </a:pPr>
            <a:r>
              <a:rPr lang="es-ES" sz="2500" dirty="0"/>
              <a:t>Interacción social: autoestima, valoración y capacidades. </a:t>
            </a:r>
          </a:p>
          <a:p>
            <a:pPr algn="just">
              <a:lnSpc>
                <a:spcPct val="150000"/>
              </a:lnSpc>
            </a:pPr>
            <a:r>
              <a:rPr lang="es-ES" sz="2500" dirty="0"/>
              <a:t>Afectivo: base en el sistema Nervioso, depende de las relaciones interpersonales. </a:t>
            </a:r>
          </a:p>
          <a:p>
            <a:endParaRPr lang="es-ES" dirty="0"/>
          </a:p>
        </p:txBody>
      </p:sp>
    </p:spTree>
    <p:extLst>
      <p:ext uri="{BB962C8B-B14F-4D97-AF65-F5344CB8AC3E}">
        <p14:creationId xmlns:p14="http://schemas.microsoft.com/office/powerpoint/2010/main" val="107823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704" y="1994791"/>
            <a:ext cx="8964487" cy="4923928"/>
          </a:xfrm>
        </p:spPr>
        <p:txBody>
          <a:bodyPr>
            <a:normAutofit/>
          </a:bodyPr>
          <a:lstStyle/>
          <a:p>
            <a:pPr algn="just">
              <a:lnSpc>
                <a:spcPct val="200000"/>
              </a:lnSpc>
            </a:pPr>
            <a:r>
              <a:rPr lang="es-ES" sz="3000" dirty="0"/>
              <a:t>Intelectual: base anatómico – fisiológico, estimulación ambiental, educativa y cultural. </a:t>
            </a:r>
          </a:p>
          <a:p>
            <a:pPr algn="just">
              <a:lnSpc>
                <a:spcPct val="200000"/>
              </a:lnSpc>
            </a:pPr>
            <a:r>
              <a:rPr lang="es-ES" sz="3000" dirty="0"/>
              <a:t>Volitiva – moral: aprendizaje de normas, identificación modelos.</a:t>
            </a:r>
          </a:p>
          <a:p>
            <a:pPr algn="just">
              <a:lnSpc>
                <a:spcPct val="200000"/>
              </a:lnSpc>
            </a:pPr>
            <a:r>
              <a:rPr lang="es-ES" sz="3000" dirty="0"/>
              <a:t>Vida adulta: relaciones políticas y económicas. </a:t>
            </a:r>
          </a:p>
          <a:p>
            <a:endParaRPr lang="es-ES" dirty="0"/>
          </a:p>
        </p:txBody>
      </p:sp>
      <p:pic>
        <p:nvPicPr>
          <p:cNvPr id="10242" name="Picture 2" descr="http://static.freepik.com/vrije-photo/vector-materiaal-in-alle-vormen-van-beroepsonderwijs-persoonlijkheden_427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0405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6129"/>
            <a:ext cx="372159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9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772816"/>
            <a:ext cx="8712968" cy="2304256"/>
          </a:xfrm>
        </p:spPr>
        <p:txBody>
          <a:bodyPr/>
          <a:lstStyle/>
          <a:p>
            <a:pPr algn="just">
              <a:lnSpc>
                <a:spcPct val="150000"/>
              </a:lnSpc>
            </a:pPr>
            <a:r>
              <a:rPr lang="es-ES" dirty="0"/>
              <a:t>La cultura en la que somos criados, nuestro condicionamiento temprano, las normas de nuestra familia, los amigos y grupos sociales y las otras influencias que experimentamos ejercen presión sobre la formación de nuestra personalidad.</a:t>
            </a:r>
            <a:endParaRPr lang="es-MX" dirty="0"/>
          </a:p>
          <a:p>
            <a:endParaRPr lang="es-ES" dirty="0"/>
          </a:p>
        </p:txBody>
      </p:sp>
      <p:sp>
        <p:nvSpPr>
          <p:cNvPr id="3" name="2 Título"/>
          <p:cNvSpPr>
            <a:spLocks noGrp="1"/>
          </p:cNvSpPr>
          <p:nvPr>
            <p:ph type="title"/>
          </p:nvPr>
        </p:nvSpPr>
        <p:spPr/>
        <p:txBody>
          <a:bodyPr/>
          <a:lstStyle/>
          <a:p>
            <a:r>
              <a:rPr lang="es-ES" b="1" dirty="0">
                <a:solidFill>
                  <a:srgbClr val="F79646">
                    <a:lumMod val="75000"/>
                  </a:srgbClr>
                </a:solidFill>
                <a:effectLst>
                  <a:outerShdw blurRad="38100" dist="38100" dir="2700000" algn="tl">
                    <a:srgbClr val="000000">
                      <a:alpha val="43137"/>
                    </a:srgbClr>
                  </a:outerShdw>
                </a:effectLst>
              </a:rPr>
              <a:t>FACTORES DEL ENTORNO.</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05064"/>
            <a:ext cx="2706687"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35315"/>
            <a:ext cx="3432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1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88640"/>
            <a:ext cx="5572141" cy="2088232"/>
          </a:xfrm>
        </p:spPr>
        <p:txBody>
          <a:bodyPr>
            <a:normAutofit/>
          </a:bodyPr>
          <a:lstStyle/>
          <a:p>
            <a:pPr algn="just">
              <a:buNone/>
            </a:pPr>
            <a:r>
              <a:rPr lang="es-MX" dirty="0">
                <a:solidFill>
                  <a:schemeClr val="tx1"/>
                </a:solidFill>
              </a:rPr>
              <a:t>Influye:</a:t>
            </a:r>
          </a:p>
          <a:p>
            <a:pPr algn="just"/>
            <a:r>
              <a:rPr lang="es-ES" b="1" dirty="0">
                <a:solidFill>
                  <a:schemeClr val="tx1"/>
                </a:solidFill>
              </a:rPr>
              <a:t>El nivel de actividad. </a:t>
            </a:r>
            <a:r>
              <a:rPr lang="es-MX" dirty="0">
                <a:solidFill>
                  <a:schemeClr val="tx1"/>
                </a:solidFill>
              </a:rPr>
              <a:t>Es el gasto de energía, la intensidad o amplitud de la conducta.</a:t>
            </a:r>
          </a:p>
          <a:p>
            <a:endParaRPr lang="es-ES" dirty="0"/>
          </a:p>
        </p:txBody>
      </p:sp>
      <p:sp>
        <p:nvSpPr>
          <p:cNvPr id="4" name="1 Marcador de contenido"/>
          <p:cNvSpPr txBox="1">
            <a:spLocks/>
          </p:cNvSpPr>
          <p:nvPr/>
        </p:nvSpPr>
        <p:spPr>
          <a:xfrm>
            <a:off x="4067944" y="2708920"/>
            <a:ext cx="4974662" cy="140160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2900" lvl="0" indent="-342900" algn="just">
              <a:buFont typeface="Arial" pitchFamily="34" charset="0"/>
              <a:buChar char="•"/>
            </a:pPr>
            <a:r>
              <a:rPr lang="es-ES" b="1" dirty="0">
                <a:solidFill>
                  <a:schemeClr val="accent6">
                    <a:lumMod val="75000"/>
                  </a:schemeClr>
                </a:solidFill>
              </a:rPr>
              <a:t>La sociabilidad. </a:t>
            </a:r>
            <a:r>
              <a:rPr lang="es-MX" dirty="0">
                <a:solidFill>
                  <a:prstClr val="black"/>
                </a:solidFill>
              </a:rPr>
              <a:t>El deseo de compartir actividades y  recibir atención de los demás.</a:t>
            </a:r>
          </a:p>
        </p:txBody>
      </p:sp>
      <p:sp>
        <p:nvSpPr>
          <p:cNvPr id="5" name="4 Rectángulo"/>
          <p:cNvSpPr/>
          <p:nvPr/>
        </p:nvSpPr>
        <p:spPr>
          <a:xfrm>
            <a:off x="323527" y="4848516"/>
            <a:ext cx="5472609" cy="1815882"/>
          </a:xfrm>
          <a:prstGeom prst="rect">
            <a:avLst/>
          </a:prstGeom>
        </p:spPr>
        <p:txBody>
          <a:bodyPr wrap="square">
            <a:spAutoFit/>
          </a:bodyPr>
          <a:lstStyle/>
          <a:p>
            <a:pPr algn="just">
              <a:buFont typeface="Arial" pitchFamily="34" charset="0"/>
              <a:buChar char="•"/>
            </a:pPr>
            <a:r>
              <a:rPr lang="es-MX" sz="2800" b="1" dirty="0"/>
              <a:t> </a:t>
            </a:r>
            <a:r>
              <a:rPr lang="es-ES" sz="2800" b="1" dirty="0">
                <a:solidFill>
                  <a:schemeClr val="accent6">
                    <a:lumMod val="75000"/>
                  </a:schemeClr>
                </a:solidFill>
              </a:rPr>
              <a:t>La emocionalidad. </a:t>
            </a:r>
            <a:r>
              <a:rPr lang="es-MX" sz="2800" dirty="0"/>
              <a:t>Es la tendencia a activarse fisiológicamente y activarse intensamente en situaciones perturbadoras.</a:t>
            </a:r>
            <a:endParaRPr lang="es-MX"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2"/>
            <a:ext cx="31464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213720"/>
            <a:ext cx="3176587" cy="215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emociones.jpg"/>
          <p:cNvPicPr>
            <a:picLocks noChangeAspect="1"/>
          </p:cNvPicPr>
          <p:nvPr/>
        </p:nvPicPr>
        <p:blipFill>
          <a:blip r:embed="rId4"/>
          <a:stretch>
            <a:fillRect/>
          </a:stretch>
        </p:blipFill>
        <p:spPr>
          <a:xfrm>
            <a:off x="6143636" y="4143380"/>
            <a:ext cx="2286016" cy="2124075"/>
          </a:xfrm>
          <a:prstGeom prst="rect">
            <a:avLst/>
          </a:prstGeom>
        </p:spPr>
      </p:pic>
    </p:spTree>
    <p:extLst>
      <p:ext uri="{BB962C8B-B14F-4D97-AF65-F5344CB8AC3E}">
        <p14:creationId xmlns:p14="http://schemas.microsoft.com/office/powerpoint/2010/main" val="12334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476672"/>
            <a:ext cx="8028880" cy="5649491"/>
          </a:xfrm>
        </p:spPr>
        <p:txBody>
          <a:bodyPr/>
          <a:lstStyle/>
          <a:p>
            <a:r>
              <a:rPr lang="es-ES" b="1" dirty="0"/>
              <a:t>Factores Personales:</a:t>
            </a:r>
          </a:p>
          <a:p>
            <a:endParaRPr lang="es-ES" b="1" dirty="0"/>
          </a:p>
        </p:txBody>
      </p:sp>
      <p:graphicFrame>
        <p:nvGraphicFramePr>
          <p:cNvPr id="5" name="4 Diagrama"/>
          <p:cNvGraphicFramePr/>
          <p:nvPr>
            <p:extLst>
              <p:ext uri="{D42A27DB-BD31-4B8C-83A1-F6EECF244321}">
                <p14:modId xmlns:p14="http://schemas.microsoft.com/office/powerpoint/2010/main" val="2532469750"/>
              </p:ext>
            </p:extLst>
          </p:nvPr>
        </p:nvGraphicFramePr>
        <p:xfrm>
          <a:off x="539552" y="1196752"/>
          <a:ext cx="820891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95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712"/>
            <a:ext cx="8424935" cy="4968552"/>
          </a:xfrm>
        </p:spPr>
        <p:txBody>
          <a:bodyPr>
            <a:normAutofit/>
          </a:bodyPr>
          <a:lstStyle/>
          <a:p>
            <a:pPr>
              <a:lnSpc>
                <a:spcPct val="150000"/>
              </a:lnSpc>
            </a:pPr>
            <a:r>
              <a:rPr lang="es-ES" dirty="0"/>
              <a:t>El ser humano es un ente activo: transforma su medio y así mismo. </a:t>
            </a:r>
          </a:p>
          <a:p>
            <a:pPr>
              <a:lnSpc>
                <a:spcPct val="150000"/>
              </a:lnSpc>
            </a:pPr>
            <a:r>
              <a:rPr lang="es-ES" b="1" dirty="0"/>
              <a:t>Relación: </a:t>
            </a:r>
            <a:r>
              <a:rPr lang="es-ES" dirty="0"/>
              <a:t>ideales, intereses, aspiraciones y autovaloraciones. </a:t>
            </a:r>
          </a:p>
          <a:p>
            <a:pPr>
              <a:lnSpc>
                <a:spcPct val="150000"/>
              </a:lnSpc>
            </a:pPr>
            <a:r>
              <a:rPr lang="es-ES" b="1" dirty="0"/>
              <a:t>Nuestros ideales:</a:t>
            </a:r>
            <a:r>
              <a:rPr lang="es-ES" dirty="0"/>
              <a:t> (acciones) políticas, religiosas y económicas. </a:t>
            </a:r>
          </a:p>
          <a:p>
            <a:pPr>
              <a:lnSpc>
                <a:spcPct val="150000"/>
              </a:lnSpc>
            </a:pPr>
            <a:r>
              <a:rPr lang="es-ES" b="1" dirty="0"/>
              <a:t>Los intereses: </a:t>
            </a:r>
            <a:r>
              <a:rPr lang="es-ES" dirty="0"/>
              <a:t>conductas determinadas a ciertas actividades: arte, deporte y ciencia. </a:t>
            </a:r>
          </a:p>
          <a:p>
            <a:pPr>
              <a:lnSpc>
                <a:spcPct val="150000"/>
              </a:lnSpc>
            </a:pPr>
            <a:r>
              <a:rPr lang="es-ES" b="1" dirty="0"/>
              <a:t>La autovaloración: </a:t>
            </a:r>
            <a:r>
              <a:rPr lang="es-ES" dirty="0"/>
              <a:t>determina nuestras aspiraciones y metas. </a:t>
            </a:r>
          </a:p>
        </p:txBody>
      </p:sp>
      <p:pic>
        <p:nvPicPr>
          <p:cNvPr id="11266" name="Picture 2" descr="http://armstrong-guatemala.com/wp-content/uploads/2013/12/Perfil-de-person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53359"/>
            <a:ext cx="4392488" cy="21331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est-recrutement.com/images/profilC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20" y="4733925"/>
            <a:ext cx="216024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2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1484784"/>
            <a:ext cx="4464496" cy="3960441"/>
          </a:xfrm>
        </p:spPr>
        <p:txBody>
          <a:bodyPr>
            <a:normAutofit lnSpcReduction="10000"/>
          </a:bodyPr>
          <a:lstStyle/>
          <a:p>
            <a:pPr algn="just">
              <a:lnSpc>
                <a:spcPct val="160000"/>
              </a:lnSpc>
            </a:pPr>
            <a:r>
              <a:rPr lang="es-ES" sz="2800" dirty="0">
                <a:solidFill>
                  <a:schemeClr val="tx1"/>
                </a:solidFill>
              </a:rPr>
              <a:t>La personalidad de un individuo, aunque en general sea estable y consistente, sí puede cambiar en diferentes situaciones. </a:t>
            </a:r>
          </a:p>
          <a:p>
            <a:endParaRPr lang="es-ES" dirty="0"/>
          </a:p>
        </p:txBody>
      </p:sp>
      <p:sp>
        <p:nvSpPr>
          <p:cNvPr id="3" name="2 Título"/>
          <p:cNvSpPr>
            <a:spLocks noGrp="1"/>
          </p:cNvSpPr>
          <p:nvPr>
            <p:ph type="title"/>
          </p:nvPr>
        </p:nvSpPr>
        <p:spPr/>
        <p:txBody>
          <a:bodyPr/>
          <a:lstStyle/>
          <a:p>
            <a:r>
              <a:rPr lang="es-ES" b="1" dirty="0"/>
              <a:t>FACTORES SITUACIONALES</a:t>
            </a:r>
          </a:p>
        </p:txBody>
      </p:sp>
      <p:pic>
        <p:nvPicPr>
          <p:cNvPr id="4" name="3 Imagen" descr="muymolesto_esp.jpg"/>
          <p:cNvPicPr>
            <a:picLocks noChangeAspect="1"/>
          </p:cNvPicPr>
          <p:nvPr/>
        </p:nvPicPr>
        <p:blipFill>
          <a:blip r:embed="rId2"/>
          <a:stretch>
            <a:fillRect/>
          </a:stretch>
        </p:blipFill>
        <p:spPr>
          <a:xfrm>
            <a:off x="4572000" y="1331148"/>
            <a:ext cx="4211638" cy="3772387"/>
          </a:xfrm>
          <a:prstGeom prst="rect">
            <a:avLst/>
          </a:prstGeom>
        </p:spPr>
      </p:pic>
      <p:sp>
        <p:nvSpPr>
          <p:cNvPr id="5" name="4 Rectángulo"/>
          <p:cNvSpPr/>
          <p:nvPr/>
        </p:nvSpPr>
        <p:spPr>
          <a:xfrm>
            <a:off x="323528" y="5589239"/>
            <a:ext cx="8176422" cy="954107"/>
          </a:xfrm>
          <a:prstGeom prst="rect">
            <a:avLst/>
          </a:prstGeom>
        </p:spPr>
        <p:txBody>
          <a:bodyPr wrap="square">
            <a:spAutoFit/>
          </a:bodyPr>
          <a:lstStyle/>
          <a:p>
            <a:pPr lvl="0" algn="just">
              <a:spcBef>
                <a:spcPct val="20000"/>
              </a:spcBef>
            </a:pPr>
            <a:r>
              <a:rPr lang="es-ES" sz="2800" dirty="0">
                <a:solidFill>
                  <a:prstClr val="black"/>
                </a:solidFill>
              </a:rPr>
              <a:t>E influir de manera directa en el comportamiento de las personas con respecto a situaciones especificas.</a:t>
            </a:r>
            <a:endParaRPr lang="es-MX" sz="2800" dirty="0">
              <a:solidFill>
                <a:prstClr val="black"/>
              </a:solidFill>
            </a:endParaRPr>
          </a:p>
        </p:txBody>
      </p:sp>
    </p:spTree>
    <p:extLst>
      <p:ext uri="{BB962C8B-B14F-4D97-AF65-F5344CB8AC3E}">
        <p14:creationId xmlns:p14="http://schemas.microsoft.com/office/powerpoint/2010/main" val="387894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1340768"/>
            <a:ext cx="5976664" cy="5040560"/>
          </a:xfrm>
        </p:spPr>
        <p:txBody>
          <a:bodyPr/>
          <a:lstStyle/>
          <a:p>
            <a:pPr algn="just"/>
            <a:r>
              <a:rPr lang="es-PE" dirty="0">
                <a:solidFill>
                  <a:schemeClr val="tx1"/>
                </a:solidFill>
              </a:rPr>
              <a:t>¿todas las personas se parecen? ¿En qué nos diferenciamos con los demás?</a:t>
            </a:r>
          </a:p>
          <a:p>
            <a:pPr algn="just"/>
            <a:r>
              <a:rPr lang="es-PE" dirty="0">
                <a:solidFill>
                  <a:schemeClr val="tx1"/>
                </a:solidFill>
              </a:rPr>
              <a:t>¿Qué nos hace diferente a los demás?</a:t>
            </a:r>
          </a:p>
          <a:p>
            <a:pPr algn="just"/>
            <a:r>
              <a:rPr lang="es-PE" dirty="0">
                <a:solidFill>
                  <a:schemeClr val="tx1"/>
                </a:solidFill>
              </a:rPr>
              <a:t>¿Qué determina mi conducta en ciertas situaciones?</a:t>
            </a:r>
          </a:p>
          <a:p>
            <a:pPr algn="just"/>
            <a:r>
              <a:rPr lang="es-PE" dirty="0">
                <a:solidFill>
                  <a:schemeClr val="tx1"/>
                </a:solidFill>
              </a:rPr>
              <a:t>¿Es importante conocer la actividad interna de cada persona si queremos explicar su proceder?</a:t>
            </a:r>
          </a:p>
          <a:p>
            <a:pPr algn="just"/>
            <a:r>
              <a:rPr lang="es-PE" dirty="0">
                <a:solidFill>
                  <a:schemeClr val="tx1"/>
                </a:solidFill>
              </a:rPr>
              <a:t>¿El hombre “tiene” una personalidad o más bien cada hombre es una personalidad?</a:t>
            </a:r>
          </a:p>
        </p:txBody>
      </p:sp>
      <p:sp>
        <p:nvSpPr>
          <p:cNvPr id="3" name="2 Título"/>
          <p:cNvSpPr>
            <a:spLocks noGrp="1"/>
          </p:cNvSpPr>
          <p:nvPr>
            <p:ph type="title"/>
          </p:nvPr>
        </p:nvSpPr>
        <p:spPr>
          <a:xfrm>
            <a:off x="457200" y="338328"/>
            <a:ext cx="8229600" cy="858424"/>
          </a:xfrm>
        </p:spPr>
        <p:txBody>
          <a:bodyPr/>
          <a:lstStyle/>
          <a:p>
            <a:pPr algn="l"/>
            <a:r>
              <a:rPr lang="es-PE" b="1" dirty="0"/>
              <a:t>Simples cuestiones: </a:t>
            </a:r>
          </a:p>
        </p:txBody>
      </p:sp>
      <p:pic>
        <p:nvPicPr>
          <p:cNvPr id="3074" name="Picture 2" descr="http://k43.kn3.net/4A763C0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56792"/>
            <a:ext cx="2771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6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endParaRPr lang="es-ES"/>
          </a:p>
        </p:txBody>
      </p:sp>
      <p:pic>
        <p:nvPicPr>
          <p:cNvPr id="13314" name="Picture 2" descr="http://cde.peru.com/ima/0/0/7/8/0/780878/611x458/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9700"/>
            <a:ext cx="9865096" cy="67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9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7848872" cy="6480720"/>
          </a:xfrm>
        </p:spPr>
        <p:txBody>
          <a:bodyPr>
            <a:normAutofit fontScale="92500" lnSpcReduction="20000"/>
          </a:bodyPr>
          <a:lstStyle/>
          <a:p>
            <a:pPr algn="just">
              <a:lnSpc>
                <a:spcPct val="150000"/>
              </a:lnSpc>
            </a:pPr>
            <a:r>
              <a:rPr lang="es-ES" sz="2200" b="1" dirty="0"/>
              <a:t>1- PERSONALIDAD CONFIADA</a:t>
            </a:r>
          </a:p>
          <a:p>
            <a:pPr marL="0" indent="0" algn="just">
              <a:lnSpc>
                <a:spcPct val="150000"/>
              </a:lnSpc>
              <a:buNone/>
            </a:pPr>
            <a:r>
              <a:rPr lang="es-ES" sz="2200" dirty="0"/>
              <a:t>Tú eres el tipo de persona que permite a casi cualquier otra persona entrar en tu vida y en tu corazón. Consideras que es mejor correr el riesgo de salir lastimado, que esconderte de la gente. No le revelas a nadie tus miedos e inseguridades. Crees que debes resolver tus problemas por ti mismo. Tratas de dar todo de ti a las personas, incluso si en el fondo del alma no deseas hacerlo. Ayudando a otros, sanas tus heridas.</a:t>
            </a:r>
          </a:p>
          <a:p>
            <a:pPr algn="just">
              <a:lnSpc>
                <a:spcPct val="150000"/>
              </a:lnSpc>
            </a:pPr>
            <a:r>
              <a:rPr lang="es-ES" sz="2200" b="1" dirty="0"/>
              <a:t>2- PERSONALIDAD FORMAL</a:t>
            </a:r>
          </a:p>
          <a:p>
            <a:pPr marL="0" indent="0" algn="just">
              <a:lnSpc>
                <a:spcPct val="150000"/>
              </a:lnSpc>
              <a:buNone/>
            </a:pPr>
            <a:r>
              <a:rPr lang="es-ES" sz="2200" dirty="0"/>
              <a:t>Tú eres el tipo de persona que siempre trata de dar una buena impresión y hacer lo correcto. Crees que tus acciones tienen significado en la vida de otros. No muestras a la gente tu emoción, por ejemplo, que estés molesto. Intentas ser mejor, ya que consideras que es lo mejor que puedes hacer con tu tiempo en este planeta.</a:t>
            </a:r>
          </a:p>
          <a:p>
            <a:endParaRPr lang="es-ES" dirty="0"/>
          </a:p>
        </p:txBody>
      </p:sp>
    </p:spTree>
    <p:extLst>
      <p:ext uri="{BB962C8B-B14F-4D97-AF65-F5344CB8AC3E}">
        <p14:creationId xmlns:p14="http://schemas.microsoft.com/office/powerpoint/2010/main" val="399568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6632"/>
            <a:ext cx="7920880" cy="6552728"/>
          </a:xfrm>
        </p:spPr>
        <p:txBody>
          <a:bodyPr>
            <a:normAutofit fontScale="25000" lnSpcReduction="20000"/>
          </a:bodyPr>
          <a:lstStyle/>
          <a:p>
            <a:pPr algn="just">
              <a:lnSpc>
                <a:spcPct val="120000"/>
              </a:lnSpc>
            </a:pPr>
            <a:r>
              <a:rPr lang="es-ES" sz="7200" b="1" dirty="0"/>
              <a:t>3- PERSONALIDAD SACRIFICADA</a:t>
            </a:r>
          </a:p>
          <a:p>
            <a:pPr marL="0" indent="0" algn="just">
              <a:lnSpc>
                <a:spcPct val="120000"/>
              </a:lnSpc>
              <a:buNone/>
            </a:pPr>
            <a:r>
              <a:rPr lang="es-ES" sz="7200" dirty="0"/>
              <a:t>Tratas de encontrar tu sitio en cualquier parte siempre que sea posible. Es la búsqueda de un lugar en este mundo confuso. No muestras a la gente tus pensamientos oscuros. Has pasado por mucho… Se podría decir que eres un rey en eso de “volver a levantarse después de una caída”.</a:t>
            </a:r>
          </a:p>
          <a:p>
            <a:pPr algn="just">
              <a:lnSpc>
                <a:spcPct val="120000"/>
              </a:lnSpc>
            </a:pPr>
            <a:r>
              <a:rPr lang="es-ES" sz="7200" b="1" dirty="0"/>
              <a:t>4- PERSONALIDAD MEDITATIVA</a:t>
            </a:r>
          </a:p>
          <a:p>
            <a:pPr marL="0" indent="0" algn="just">
              <a:lnSpc>
                <a:spcPct val="120000"/>
              </a:lnSpc>
              <a:buNone/>
            </a:pPr>
            <a:r>
              <a:rPr lang="es-ES" sz="7200" dirty="0"/>
              <a:t>Tú eres una de esas personas a las que les gusta premeditar todo. Te gusta encontrar el significado profundo y oculto de las cosas. A veces llegas a estar tan inmerso en tus pensamientos, que te resulta difícil salir de ese estado y dejar de pensar. No le enseñas a los demás tu alto grado de inseguridad en todo. Puedes entender claramente algo, pero sigues sintiéndote inseguro sobre eso. La vida para ti es un rompecabezas y no te cansarás de jugar hasta que no tengas todas las piezas juntas.</a:t>
            </a:r>
          </a:p>
          <a:p>
            <a:pPr algn="just">
              <a:lnSpc>
                <a:spcPct val="120000"/>
              </a:lnSpc>
            </a:pPr>
            <a:r>
              <a:rPr lang="es-ES" sz="7200" b="1" dirty="0"/>
              <a:t>5- PERSONALIDAD MISTERIOSA</a:t>
            </a:r>
          </a:p>
          <a:p>
            <a:pPr marL="0" indent="0" algn="just">
              <a:lnSpc>
                <a:spcPct val="120000"/>
              </a:lnSpc>
              <a:buNone/>
            </a:pPr>
            <a:r>
              <a:rPr lang="es-ES" sz="7200" dirty="0"/>
              <a:t>Tú eres un misterio incluso para ti mismo… Buena suerte para aquellos que traten de entenderte. Eres como una tela de araña de contradicciones, cambiando constantemente de estados de ánimo. Tan pronto te encuentras a ti mismo, cambias de inmediato y comienzas tu búsqueda de nuevo. Eres una persona que con sus acciones lleva a la confusión a los demás y a veces a ti mismo. Prefieres observar bien primero a la persona antes de iniciar una conversación. Tú dices sólo aquellas cosas, en las que crees estar seguro.</a:t>
            </a:r>
          </a:p>
          <a:p>
            <a:pPr marL="0" indent="0">
              <a:buNone/>
            </a:pPr>
            <a:br>
              <a:rPr lang="es-ES" dirty="0"/>
            </a:br>
            <a:endParaRPr lang="es-ES" dirty="0"/>
          </a:p>
        </p:txBody>
      </p:sp>
    </p:spTree>
    <p:extLst>
      <p:ext uri="{BB962C8B-B14F-4D97-AF65-F5344CB8AC3E}">
        <p14:creationId xmlns:p14="http://schemas.microsoft.com/office/powerpoint/2010/main" val="193265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7848872" cy="6480720"/>
          </a:xfrm>
        </p:spPr>
        <p:txBody>
          <a:bodyPr>
            <a:normAutofit lnSpcReduction="10000"/>
          </a:bodyPr>
          <a:lstStyle/>
          <a:p>
            <a:pPr algn="just"/>
            <a:r>
              <a:rPr lang="es-ES" sz="2400" b="1" dirty="0"/>
              <a:t>6- PERSONALIDAD SENSIBLE</a:t>
            </a:r>
          </a:p>
          <a:p>
            <a:pPr marL="0" indent="0" algn="just">
              <a:buNone/>
            </a:pPr>
            <a:r>
              <a:rPr lang="es-ES" sz="2400" dirty="0"/>
              <a:t>Tú eres el tipo de persona que se da cuenta de todo y no olvida nada. Eres muy sensible e incluso las cosas más insignificantes pueden impresionarte. A ti, fácilmente, te pueden sacar lágrimas o risas, pero tratas de no mostrar (a casi nadie) lo frágil que eres. En su lugar, te muestras todo lo perspicaz que puedes ser. Tal vez tú puedas prever que pasará en el futuro en tu vida.</a:t>
            </a:r>
          </a:p>
          <a:p>
            <a:pPr marL="0" indent="0" algn="just">
              <a:buNone/>
            </a:pPr>
            <a:endParaRPr lang="es-ES" sz="2400" dirty="0"/>
          </a:p>
          <a:p>
            <a:pPr algn="just"/>
            <a:r>
              <a:rPr lang="es-ES" sz="2400" b="1" dirty="0"/>
              <a:t>7- PERSONALIDAD ENÉRGICA</a:t>
            </a:r>
          </a:p>
          <a:p>
            <a:pPr marL="0" indent="0" algn="just">
              <a:buNone/>
            </a:pPr>
            <a:r>
              <a:rPr lang="es-ES" sz="2400" dirty="0"/>
              <a:t>Tú eres el tipo de persona siempre enérgica o… enamorada. Eres muy perspicaz. Tú amas u odias. Tienes un montón de opiniones… Y a la acción te decides rápidamente. Tienes una gran cantidad de energía, pero con frecuencia te encuentras nervioso. Para ti todo es una apuesta muy grande. A veces tú no puedes dejar de crear un drama en tu cabeza.</a:t>
            </a:r>
          </a:p>
          <a:p>
            <a:endParaRPr lang="es-ES" dirty="0"/>
          </a:p>
        </p:txBody>
      </p:sp>
    </p:spTree>
    <p:extLst>
      <p:ext uri="{BB962C8B-B14F-4D97-AF65-F5344CB8AC3E}">
        <p14:creationId xmlns:p14="http://schemas.microsoft.com/office/powerpoint/2010/main" val="291990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7920880" cy="6408712"/>
          </a:xfrm>
        </p:spPr>
        <p:txBody>
          <a:bodyPr>
            <a:normAutofit fontScale="92500" lnSpcReduction="20000"/>
          </a:bodyPr>
          <a:lstStyle/>
          <a:p>
            <a:pPr algn="just"/>
            <a:r>
              <a:rPr lang="es-ES" b="1" dirty="0"/>
              <a:t>8- PERSONALIDAD EXCÉNTRICA</a:t>
            </a:r>
          </a:p>
          <a:p>
            <a:pPr marL="0" indent="0" algn="just">
              <a:buNone/>
            </a:pPr>
            <a:br>
              <a:rPr lang="es-ES" dirty="0"/>
            </a:br>
            <a:r>
              <a:rPr lang="es-ES" dirty="0"/>
              <a:t>Eres el tipo de persona que tiene intereses y creencias inusuales. Eres un poco ‘rarito’. No muy aficionado a las reglas. A menudo actúas bajo el principio: “Lo que quiero hacer, lo hago y dejo que pase lo que pase”. Eres una persona abierta a otras personas. Simplemente te ríes de aquellos que tratan de cambiarte. No te gusta ser parte de la masa gris de la gente.</a:t>
            </a:r>
          </a:p>
          <a:p>
            <a:pPr marL="0" indent="0" algn="just">
              <a:buNone/>
            </a:pPr>
            <a:endParaRPr lang="es-ES" dirty="0"/>
          </a:p>
          <a:p>
            <a:pPr algn="just"/>
            <a:r>
              <a:rPr lang="es-ES" b="1" dirty="0"/>
              <a:t>9- PERSONALIDAD INTUITIVA</a:t>
            </a:r>
          </a:p>
          <a:p>
            <a:pPr marL="0" indent="0" algn="just">
              <a:buNone/>
            </a:pPr>
            <a:br>
              <a:rPr lang="es-ES" dirty="0"/>
            </a:br>
            <a:r>
              <a:rPr lang="es-ES" dirty="0"/>
              <a:t>Eres el tipo de persona que entiende muy bien al mundo y a las demás personas. Puedes decir mucho sobre una persona solo por su expresión facial o por su tono de voz. Sientes cuando te mienten. Tú muestras al mundo, solo lo que quieres mostrar. Tú sientes cuando estás siendo manipulado, y sabes cómo manejar a alguien, si fuera necesario. Pero por lo general, no recurres a esto.</a:t>
            </a:r>
          </a:p>
          <a:p>
            <a:endParaRPr lang="es-ES" dirty="0"/>
          </a:p>
        </p:txBody>
      </p:sp>
    </p:spTree>
    <p:extLst>
      <p:ext uri="{BB962C8B-B14F-4D97-AF65-F5344CB8AC3E}">
        <p14:creationId xmlns:p14="http://schemas.microsoft.com/office/powerpoint/2010/main" val="216522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628800"/>
            <a:ext cx="5184575" cy="5040560"/>
          </a:xfrm>
        </p:spPr>
        <p:txBody>
          <a:bodyPr>
            <a:normAutofit fontScale="92500" lnSpcReduction="10000"/>
          </a:bodyPr>
          <a:lstStyle/>
          <a:p>
            <a:pPr algn="just">
              <a:lnSpc>
                <a:spcPct val="150000"/>
              </a:lnSpc>
            </a:pPr>
            <a:r>
              <a:rPr lang="es-ES" dirty="0"/>
              <a:t>Procede del término griego </a:t>
            </a:r>
            <a:r>
              <a:rPr lang="es-ES" b="1" dirty="0"/>
              <a:t>PROSOPON</a:t>
            </a:r>
            <a:r>
              <a:rPr lang="es-ES" dirty="0"/>
              <a:t>, palabra que servía para designar la máscara con la que se cubrían el rostro los actores durante las representaciones teatrales. </a:t>
            </a:r>
          </a:p>
          <a:p>
            <a:pPr algn="just">
              <a:lnSpc>
                <a:spcPct val="150000"/>
              </a:lnSpc>
            </a:pPr>
            <a:r>
              <a:rPr lang="es-ES" dirty="0"/>
              <a:t>Personalidad vendría a significar por tanto, la imagen que se ofrece a los demás. Desde este punto de vista, la personalidad es algo superficial, externo, nuestra apariencia exterior.</a:t>
            </a:r>
          </a:p>
        </p:txBody>
      </p:sp>
      <p:sp>
        <p:nvSpPr>
          <p:cNvPr id="3" name="2 Título"/>
          <p:cNvSpPr>
            <a:spLocks noGrp="1"/>
          </p:cNvSpPr>
          <p:nvPr>
            <p:ph type="title"/>
          </p:nvPr>
        </p:nvSpPr>
        <p:spPr/>
        <p:txBody>
          <a:bodyPr/>
          <a:lstStyle/>
          <a:p>
            <a:r>
              <a:rPr lang="es-ES" b="1" dirty="0"/>
              <a:t>Etimológicamente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3247740" cy="41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18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1" y="1196752"/>
            <a:ext cx="4680520" cy="5256584"/>
          </a:xfrm>
        </p:spPr>
        <p:txBody>
          <a:bodyPr>
            <a:normAutofit fontScale="92500"/>
          </a:bodyPr>
          <a:lstStyle/>
          <a:p>
            <a:pPr algn="just">
              <a:lnSpc>
                <a:spcPct val="150000"/>
              </a:lnSpc>
            </a:pPr>
            <a:r>
              <a:rPr lang="es-ES" dirty="0">
                <a:solidFill>
                  <a:schemeClr val="tx1"/>
                </a:solidFill>
              </a:rPr>
              <a:t>La personalidad se refiere a la consistencia de quién eres, quién has  sido y quién serás. A su vez, talentos, esperanzas, valores, amores, odios y hábitos que hace a cada uno de nosotros una persona única.</a:t>
            </a:r>
          </a:p>
          <a:p>
            <a:pPr algn="just">
              <a:lnSpc>
                <a:spcPct val="150000"/>
              </a:lnSpc>
            </a:pPr>
            <a:r>
              <a:rPr lang="es-ES" dirty="0">
                <a:solidFill>
                  <a:schemeClr val="tx1"/>
                </a:solidFill>
              </a:rPr>
              <a:t>Es la suma de las formas en que una persona raciona e interactúa con los demás.</a:t>
            </a:r>
          </a:p>
          <a:p>
            <a:endParaRPr lang="es-PE" dirty="0"/>
          </a:p>
        </p:txBody>
      </p:sp>
      <p:sp>
        <p:nvSpPr>
          <p:cNvPr id="3" name="2 Título"/>
          <p:cNvSpPr>
            <a:spLocks noGrp="1"/>
          </p:cNvSpPr>
          <p:nvPr>
            <p:ph type="title"/>
          </p:nvPr>
        </p:nvSpPr>
        <p:spPr/>
        <p:txBody>
          <a:bodyPr>
            <a:normAutofit fontScale="90000"/>
          </a:bodyPr>
          <a:lstStyle/>
          <a:p>
            <a:r>
              <a:rPr lang="es-ES" b="1" dirty="0">
                <a:solidFill>
                  <a:schemeClr val="tx1"/>
                </a:solidFill>
                <a:effectLst>
                  <a:outerShdw blurRad="38100" dist="38100" dir="2700000" algn="tl">
                    <a:srgbClr val="000000">
                      <a:alpha val="43137"/>
                    </a:srgbClr>
                  </a:outerShdw>
                </a:effectLst>
              </a:rPr>
              <a:t>PERSONALIDAD.</a:t>
            </a:r>
            <a:br>
              <a:rPr lang="es-ES" b="1" dirty="0">
                <a:solidFill>
                  <a:schemeClr val="accent6">
                    <a:lumMod val="75000"/>
                  </a:schemeClr>
                </a:solidFill>
                <a:effectLst>
                  <a:outerShdw blurRad="38100" dist="38100" dir="2700000" algn="tl">
                    <a:srgbClr val="000000">
                      <a:alpha val="43137"/>
                    </a:srgbClr>
                  </a:outerShdw>
                </a:effectLst>
              </a:rPr>
            </a:br>
            <a:endParaRPr lang="es-PE" dirty="0"/>
          </a:p>
        </p:txBody>
      </p:sp>
      <p:pic>
        <p:nvPicPr>
          <p:cNvPr id="4098" name="Picture 2" descr="https://emprendiendomexico.files.wordpress.com/2013/07/categorc3ada-personali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818172" cy="523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3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5085184"/>
            <a:ext cx="8496944" cy="1617629"/>
          </a:xfrm>
        </p:spPr>
        <p:txBody>
          <a:bodyPr>
            <a:normAutofit fontScale="92500"/>
          </a:bodyPr>
          <a:lstStyle/>
          <a:p>
            <a:pPr algn="just">
              <a:lnSpc>
                <a:spcPct val="150000"/>
              </a:lnSpc>
            </a:pPr>
            <a:r>
              <a:rPr lang="es-ES" dirty="0">
                <a:solidFill>
                  <a:schemeClr val="tx1"/>
                </a:solidFill>
              </a:rPr>
              <a:t>De nuestra personalidad depende nuestro estado de ánimo, rendimiento, motivación y actitud ante los conflictos y, en consecuencia, ante la enfermedad.</a:t>
            </a:r>
          </a:p>
          <a:p>
            <a:endParaRPr lang="es-ES" dirty="0"/>
          </a:p>
        </p:txBody>
      </p:sp>
      <p:sp>
        <p:nvSpPr>
          <p:cNvPr id="3" name="2 Título"/>
          <p:cNvSpPr>
            <a:spLocks noGrp="1"/>
          </p:cNvSpPr>
          <p:nvPr>
            <p:ph type="title"/>
          </p:nvPr>
        </p:nvSpPr>
        <p:spPr/>
        <p:txBody>
          <a:bodyPr/>
          <a:lstStyle/>
          <a:p>
            <a:endParaRPr lang="es-ES"/>
          </a:p>
        </p:txBody>
      </p:sp>
      <p:pic>
        <p:nvPicPr>
          <p:cNvPr id="5124" name="Picture 4" descr="https://comparabien-default.s3.amazonaws.com/field/image/person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472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8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700808"/>
            <a:ext cx="7848871" cy="4425355"/>
          </a:xfrm>
        </p:spPr>
        <p:txBody>
          <a:bodyPr>
            <a:noAutofit/>
          </a:bodyPr>
          <a:lstStyle/>
          <a:p>
            <a:pPr algn="just">
              <a:lnSpc>
                <a:spcPct val="150000"/>
              </a:lnSpc>
            </a:pPr>
            <a:r>
              <a:rPr lang="es-PE" sz="3200" dirty="0">
                <a:solidFill>
                  <a:schemeClr val="tx1"/>
                </a:solidFill>
              </a:rPr>
              <a:t>La personalidad es un </a:t>
            </a:r>
            <a:r>
              <a:rPr lang="es-PE" sz="3200" b="1" i="1" dirty="0">
                <a:solidFill>
                  <a:schemeClr val="tx1"/>
                </a:solidFill>
              </a:rPr>
              <a:t>sistema</a:t>
            </a:r>
            <a:r>
              <a:rPr lang="es-PE" sz="3200" dirty="0">
                <a:solidFill>
                  <a:schemeClr val="tx1"/>
                </a:solidFill>
              </a:rPr>
              <a:t> humano. Es un sistema único, que involucra nuestra peculiar forma de pensar, sentir y actuar; comprendiendo, en consecuencia, los procesos psicológicos cognitivos, afectivos y volitivo-motivacionales. </a:t>
            </a:r>
          </a:p>
        </p:txBody>
      </p:sp>
      <p:sp>
        <p:nvSpPr>
          <p:cNvPr id="3" name="2 Título"/>
          <p:cNvSpPr>
            <a:spLocks noGrp="1"/>
          </p:cNvSpPr>
          <p:nvPr>
            <p:ph type="title"/>
          </p:nvPr>
        </p:nvSpPr>
        <p:spPr/>
        <p:txBody>
          <a:bodyPr/>
          <a:lstStyle/>
          <a:p>
            <a:r>
              <a:rPr lang="es-PE" b="1" dirty="0">
                <a:effectLst>
                  <a:outerShdw blurRad="38100" dist="38100" dir="2700000" algn="tl">
                    <a:srgbClr val="000000">
                      <a:alpha val="43137"/>
                    </a:srgbClr>
                  </a:outerShdw>
                </a:effectLst>
              </a:rPr>
              <a:t>Conclusión </a:t>
            </a:r>
          </a:p>
        </p:txBody>
      </p:sp>
    </p:spTree>
    <p:extLst>
      <p:ext uri="{BB962C8B-B14F-4D97-AF65-F5344CB8AC3E}">
        <p14:creationId xmlns:p14="http://schemas.microsoft.com/office/powerpoint/2010/main" val="182590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smasa.org/wp-content/uploads/2012/08/transtorno_de_la_person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88839"/>
            <a:ext cx="2987824" cy="4653137"/>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251521" y="1628800"/>
            <a:ext cx="6840759" cy="4968552"/>
          </a:xfrm>
        </p:spPr>
        <p:txBody>
          <a:bodyPr>
            <a:normAutofit lnSpcReduction="10000"/>
          </a:bodyPr>
          <a:lstStyle/>
          <a:p>
            <a:r>
              <a:rPr lang="es-ES" sz="2800" b="1" dirty="0">
                <a:solidFill>
                  <a:schemeClr val="tx1"/>
                </a:solidFill>
              </a:rPr>
              <a:t>Individuo: </a:t>
            </a:r>
          </a:p>
          <a:p>
            <a:pPr algn="just">
              <a:lnSpc>
                <a:spcPct val="150000"/>
              </a:lnSpc>
            </a:pPr>
            <a:r>
              <a:rPr lang="es-ES" sz="3200" dirty="0">
                <a:solidFill>
                  <a:schemeClr val="tx1"/>
                </a:solidFill>
              </a:rPr>
              <a:t>Cada ejemplar o miembro de cualquier especie. </a:t>
            </a:r>
          </a:p>
          <a:p>
            <a:pPr algn="just">
              <a:lnSpc>
                <a:spcPct val="150000"/>
              </a:lnSpc>
            </a:pPr>
            <a:r>
              <a:rPr lang="es-ES" sz="3200" dirty="0">
                <a:solidFill>
                  <a:schemeClr val="tx1"/>
                </a:solidFill>
              </a:rPr>
              <a:t>Hombre – individuo – género: homo – especie: sapiens.</a:t>
            </a:r>
          </a:p>
          <a:p>
            <a:pPr algn="just">
              <a:lnSpc>
                <a:spcPct val="150000"/>
              </a:lnSpc>
            </a:pPr>
            <a:r>
              <a:rPr lang="es-ES" sz="3200" dirty="0">
                <a:solidFill>
                  <a:schemeClr val="tx1"/>
                </a:solidFill>
              </a:rPr>
              <a:t>Hace referencia al ser humano y animales.  </a:t>
            </a:r>
          </a:p>
          <a:p>
            <a:pPr marL="0" indent="0">
              <a:buNone/>
            </a:pPr>
            <a:endParaRPr lang="es-ES" dirty="0">
              <a:solidFill>
                <a:schemeClr val="tx1"/>
              </a:solidFill>
            </a:endParaRPr>
          </a:p>
        </p:txBody>
      </p:sp>
      <p:sp>
        <p:nvSpPr>
          <p:cNvPr id="3" name="2 Título"/>
          <p:cNvSpPr>
            <a:spLocks noGrp="1"/>
          </p:cNvSpPr>
          <p:nvPr>
            <p:ph type="title"/>
          </p:nvPr>
        </p:nvSpPr>
        <p:spPr/>
        <p:txBody>
          <a:bodyPr/>
          <a:lstStyle/>
          <a:p>
            <a:r>
              <a:rPr lang="es-ES" b="1" dirty="0"/>
              <a:t>Conceptos vinculados </a:t>
            </a:r>
          </a:p>
        </p:txBody>
      </p:sp>
    </p:spTree>
    <p:extLst>
      <p:ext uri="{BB962C8B-B14F-4D97-AF65-F5344CB8AC3E}">
        <p14:creationId xmlns:p14="http://schemas.microsoft.com/office/powerpoint/2010/main" val="34141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5" y="404664"/>
            <a:ext cx="6264695" cy="6336704"/>
          </a:xfrm>
        </p:spPr>
        <p:txBody>
          <a:bodyPr>
            <a:normAutofit fontScale="92500" lnSpcReduction="10000"/>
          </a:bodyPr>
          <a:lstStyle/>
          <a:p>
            <a:pPr>
              <a:lnSpc>
                <a:spcPct val="150000"/>
              </a:lnSpc>
            </a:pPr>
            <a:r>
              <a:rPr lang="es-ES" sz="2800" dirty="0"/>
              <a:t>Dos aspectos de funcionamiento: </a:t>
            </a:r>
          </a:p>
          <a:p>
            <a:pPr marL="0" indent="0" algn="just">
              <a:lnSpc>
                <a:spcPct val="150000"/>
              </a:lnSpc>
              <a:buNone/>
            </a:pPr>
            <a:r>
              <a:rPr lang="es-ES" sz="2800" b="1" dirty="0"/>
              <a:t>A. La categoría organismo: </a:t>
            </a:r>
          </a:p>
          <a:p>
            <a:pPr algn="just">
              <a:lnSpc>
                <a:spcPct val="150000"/>
              </a:lnSpc>
              <a:buFont typeface="Wingdings" pitchFamily="2" charset="2"/>
              <a:buChar char="q"/>
            </a:pPr>
            <a:r>
              <a:rPr lang="es-ES" sz="2800" dirty="0"/>
              <a:t>Conjunto integrado por las funciones biológicas y la estructura anatómica. </a:t>
            </a:r>
          </a:p>
          <a:p>
            <a:pPr marL="0" indent="0" algn="just">
              <a:lnSpc>
                <a:spcPct val="150000"/>
              </a:lnSpc>
              <a:buNone/>
            </a:pPr>
            <a:r>
              <a:rPr lang="es-ES" sz="2800" b="1" dirty="0"/>
              <a:t>B. El término Psiquismo:</a:t>
            </a:r>
          </a:p>
          <a:p>
            <a:pPr algn="just">
              <a:lnSpc>
                <a:spcPct val="150000"/>
              </a:lnSpc>
              <a:buFont typeface="Wingdings" pitchFamily="2" charset="2"/>
              <a:buChar char="q"/>
            </a:pPr>
            <a:r>
              <a:rPr lang="es-ES" sz="2800" dirty="0"/>
              <a:t>Conjunto de funciones mentales.</a:t>
            </a:r>
          </a:p>
          <a:p>
            <a:pPr algn="just">
              <a:lnSpc>
                <a:spcPct val="150000"/>
              </a:lnSpc>
              <a:buFont typeface="Wingdings" pitchFamily="2" charset="2"/>
              <a:buChar char="q"/>
            </a:pPr>
            <a:r>
              <a:rPr lang="es-ES" sz="2800" dirty="0"/>
              <a:t>Memoria, sensaciones, emociones, </a:t>
            </a:r>
            <a:r>
              <a:rPr lang="es-ES" sz="2800" dirty="0" err="1"/>
              <a:t>etc</a:t>
            </a:r>
            <a:r>
              <a:rPr lang="es-ES" sz="2800" dirty="0"/>
              <a:t> (reptiles y mamíferos).</a:t>
            </a:r>
          </a:p>
          <a:p>
            <a:pPr algn="just">
              <a:lnSpc>
                <a:spcPct val="150000"/>
              </a:lnSpc>
              <a:buFont typeface="Wingdings" pitchFamily="2" charset="2"/>
              <a:buChar char="q"/>
            </a:pPr>
            <a:r>
              <a:rPr lang="es-ES" sz="2800" dirty="0"/>
              <a:t>Existe: psiquismo humano y el psiquismo animal.</a:t>
            </a:r>
          </a:p>
          <a:p>
            <a:pPr marL="0" indent="0">
              <a:buNone/>
            </a:pPr>
            <a:endParaRPr lang="es-ES" b="1" dirty="0"/>
          </a:p>
        </p:txBody>
      </p:sp>
      <p:pic>
        <p:nvPicPr>
          <p:cNvPr id="7170" name="Picture 2" descr="http://k43.kn3.net/F/4/A/F/7/C/B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111" y="1268760"/>
            <a:ext cx="231914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3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ly8EIy5GCjM/Uo4hQ8hOnnI/AAAAAAAAWn4/PHe_BrvWoO0/s1600/10743683-inteligencia-humana-cerebro-medica-simbolo-representado-por-un-cierre-hasta-de-neuronas-activas-y-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36911"/>
            <a:ext cx="2915816" cy="3318867"/>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179512" y="1340768"/>
            <a:ext cx="5976664" cy="5328592"/>
          </a:xfrm>
        </p:spPr>
        <p:txBody>
          <a:bodyPr/>
          <a:lstStyle/>
          <a:p>
            <a:pPr algn="just">
              <a:lnSpc>
                <a:spcPct val="150000"/>
              </a:lnSpc>
            </a:pPr>
            <a:r>
              <a:rPr lang="es-ES" sz="2800" dirty="0"/>
              <a:t>El grado de individualización profunda que caracteriza a las personalidad humana. </a:t>
            </a:r>
          </a:p>
          <a:p>
            <a:pPr algn="just">
              <a:lnSpc>
                <a:spcPct val="150000"/>
              </a:lnSpc>
            </a:pPr>
            <a:r>
              <a:rPr lang="es-ES" sz="2800" dirty="0"/>
              <a:t>Desarrollo de las funciones psíquicas superiores: nivel de conciencia. </a:t>
            </a:r>
          </a:p>
          <a:p>
            <a:pPr algn="just">
              <a:lnSpc>
                <a:spcPct val="150000"/>
              </a:lnSpc>
            </a:pPr>
            <a:r>
              <a:rPr lang="es-ES" sz="2800" dirty="0"/>
              <a:t>No estamos determinados por los genes, sino por la experiencia social. </a:t>
            </a:r>
          </a:p>
          <a:p>
            <a:endParaRPr lang="es-ES" dirty="0"/>
          </a:p>
        </p:txBody>
      </p:sp>
      <p:sp>
        <p:nvSpPr>
          <p:cNvPr id="3" name="2 Título"/>
          <p:cNvSpPr>
            <a:spLocks noGrp="1"/>
          </p:cNvSpPr>
          <p:nvPr>
            <p:ph type="title"/>
          </p:nvPr>
        </p:nvSpPr>
        <p:spPr/>
        <p:txBody>
          <a:bodyPr/>
          <a:lstStyle/>
          <a:p>
            <a:r>
              <a:rPr lang="es-ES" b="1" dirty="0"/>
              <a:t>Diferencias: </a:t>
            </a:r>
          </a:p>
        </p:txBody>
      </p:sp>
    </p:spTree>
    <p:extLst>
      <p:ext uri="{BB962C8B-B14F-4D97-AF65-F5344CB8AC3E}">
        <p14:creationId xmlns:p14="http://schemas.microsoft.com/office/powerpoint/2010/main" val="1593056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2.jpeg" /></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275</TotalTime>
  <Words>1599</Words>
  <Application>Microsoft Office PowerPoint</Application>
  <PresentationFormat>Presentación en pantalla (4:3)</PresentationFormat>
  <Paragraphs>99</Paragraphs>
  <Slides>24</Slides>
  <Notes>0</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Forma de onda</vt:lpstr>
      <vt:lpstr>Opulento</vt:lpstr>
      <vt:lpstr>PSICOLOGÍA DE LA PERSONALIDAD: INTRODUCCIÓN </vt:lpstr>
      <vt:lpstr>Simples cuestiones: </vt:lpstr>
      <vt:lpstr>Etimológicamente</vt:lpstr>
      <vt:lpstr>PERSONALIDAD. </vt:lpstr>
      <vt:lpstr>Presentación de PowerPoint</vt:lpstr>
      <vt:lpstr>Conclusión </vt:lpstr>
      <vt:lpstr>Conceptos vinculados </vt:lpstr>
      <vt:lpstr>Presentación de PowerPoint</vt:lpstr>
      <vt:lpstr>Diferencias: </vt:lpstr>
      <vt:lpstr>Características de la personalidad</vt:lpstr>
      <vt:lpstr>Presentación de PowerPoint</vt:lpstr>
      <vt:lpstr>FACTORES DE LA PERSONALIDAD</vt:lpstr>
      <vt:lpstr>Presentación de PowerPoint</vt:lpstr>
      <vt:lpstr>Presentación de PowerPoint</vt:lpstr>
      <vt:lpstr>FACTORES DEL ENTORNO.</vt:lpstr>
      <vt:lpstr>Presentación de PowerPoint</vt:lpstr>
      <vt:lpstr>Presentación de PowerPoint</vt:lpstr>
      <vt:lpstr>Presentación de PowerPoint</vt:lpstr>
      <vt:lpstr>FACTORES SITUACIONALES</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DE LA PERSONALIDAD: INTRODUCCIÓN</dc:title>
  <dc:creator>Luffi</dc:creator>
  <cp:lastModifiedBy>Usuario desconocido</cp:lastModifiedBy>
  <cp:revision>18</cp:revision>
  <dcterms:created xsi:type="dcterms:W3CDTF">2015-03-10T04:51:33Z</dcterms:created>
  <dcterms:modified xsi:type="dcterms:W3CDTF">2020-06-28T16:14:28Z</dcterms:modified>
</cp:coreProperties>
</file>