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3" r:id="rId9"/>
    <p:sldId id="264" r:id="rId10"/>
    <p:sldId id="295" r:id="rId11"/>
    <p:sldId id="294" r:id="rId12"/>
    <p:sldId id="280" r:id="rId13"/>
    <p:sldId id="266" r:id="rId14"/>
    <p:sldId id="267" r:id="rId15"/>
    <p:sldId id="259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1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87" r:id="rId35"/>
    <p:sldId id="288" r:id="rId36"/>
    <p:sldId id="289" r:id="rId37"/>
    <p:sldId id="290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30CAC-A65F-42FD-A282-8921366A034A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687B-3A66-41E8-8B3D-CE8A1420711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3687B-3A66-41E8-8B3D-CE8A1420711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6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3687B-3A66-41E8-8B3D-CE8A1420711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93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7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0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5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1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1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8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E1BD-EF93-1140-AD01-1C8DE49E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967" y="2604209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s-US" dirty="0"/>
              <a:t>Enfermedades causadas por </a:t>
            </a:r>
            <a:r>
              <a:rPr lang="es-US" dirty="0" err="1"/>
              <a:t>Actinobacillus</a:t>
            </a:r>
            <a:r>
              <a:rPr lang="es-US" dirty="0"/>
              <a:t> y </a:t>
            </a:r>
            <a:r>
              <a:rPr lang="es-US" dirty="0" err="1"/>
              <a:t>Actinomyces</a:t>
            </a:r>
            <a:r>
              <a:rPr lang="es-US" dirty="0"/>
              <a:t>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00F5B-994A-BE4D-BFF4-9DABB313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13780"/>
            <a:ext cx="5357600" cy="1160213"/>
          </a:xfrm>
        </p:spPr>
        <p:txBody>
          <a:bodyPr/>
          <a:lstStyle/>
          <a:p>
            <a:r>
              <a:rPr lang="es-US" dirty="0"/>
              <a:t>Silvia </a:t>
            </a:r>
            <a:r>
              <a:rPr lang="es-US" dirty="0" err="1"/>
              <a:t>Arielle</a:t>
            </a:r>
            <a:r>
              <a:rPr lang="es-US" dirty="0"/>
              <a:t> Jasso Barraza 166977</a:t>
            </a:r>
          </a:p>
          <a:p>
            <a:r>
              <a:rPr lang="es-US" dirty="0"/>
              <a:t>Bacteriología y micología veterinaria.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E9709F-64FA-054E-9045-87970499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9" y="2604209"/>
            <a:ext cx="3741122" cy="27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0F5BB-A42A-429E-8940-AAEFC12F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46175" r="32961" b="18935"/>
          <a:stretch/>
        </p:blipFill>
        <p:spPr>
          <a:xfrm>
            <a:off x="724045" y="787793"/>
            <a:ext cx="10743909" cy="58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3C190-2734-45E8-B519-BD3291030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1" t="7774" r="33192" b="64931"/>
          <a:stretch/>
        </p:blipFill>
        <p:spPr>
          <a:xfrm>
            <a:off x="882122" y="1229165"/>
            <a:ext cx="10427755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0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A882B-88DE-4B24-9B82-9F5ABDFEF832}"/>
              </a:ext>
            </a:extLst>
          </p:cNvPr>
          <p:cNvSpPr txBox="1"/>
          <p:nvPr/>
        </p:nvSpPr>
        <p:spPr>
          <a:xfrm>
            <a:off x="2293034" y="3756074"/>
            <a:ext cx="5317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Sinonimia </a:t>
            </a:r>
          </a:p>
          <a:p>
            <a:pPr algn="ctr"/>
            <a:r>
              <a:rPr lang="es-MX" sz="2800" dirty="0"/>
              <a:t>  Lengua de madera </a:t>
            </a:r>
          </a:p>
          <a:p>
            <a:pPr algn="ctr"/>
            <a:r>
              <a:rPr lang="es-MX" sz="2800" dirty="0"/>
              <a:t>Lengua de palo </a:t>
            </a:r>
          </a:p>
          <a:p>
            <a:pPr algn="ctr"/>
            <a:r>
              <a:rPr lang="es-MX" sz="2800" dirty="0"/>
              <a:t> Lengua leñosa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8B3D9-C219-4B4B-9D91-C39EA7F4CD67}"/>
              </a:ext>
            </a:extLst>
          </p:cNvPr>
          <p:cNvSpPr/>
          <p:nvPr/>
        </p:nvSpPr>
        <p:spPr>
          <a:xfrm>
            <a:off x="1267754" y="1778487"/>
            <a:ext cx="73681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Actinobacilosis</a:t>
            </a:r>
            <a:endParaRPr lang="es-MX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39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DDD2-7BAE-4E7F-B618-738B45B8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Etiología.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7F18B-CC4C-4AF0-BDFA-5D30FE5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204" y="1575795"/>
            <a:ext cx="7796540" cy="3997828"/>
          </a:xfrm>
        </p:spPr>
        <p:txBody>
          <a:bodyPr/>
          <a:lstStyle/>
          <a:p>
            <a:r>
              <a:rPr lang="es-MX" dirty="0"/>
              <a:t>Agente: </a:t>
            </a:r>
            <a:r>
              <a:rPr lang="es-MX" i="1" dirty="0" err="1"/>
              <a:t>Actinobacillus</a:t>
            </a:r>
            <a:r>
              <a:rPr lang="es-MX" i="1" dirty="0"/>
              <a:t> </a:t>
            </a:r>
            <a:r>
              <a:rPr lang="es-MX" i="1" dirty="0" err="1"/>
              <a:t>lignieresii</a:t>
            </a:r>
            <a:endParaRPr lang="es-MX" i="1" dirty="0"/>
          </a:p>
          <a:p>
            <a:r>
              <a:rPr lang="es-MX" dirty="0"/>
              <a:t>Bacilo Gram negativos – </a:t>
            </a:r>
          </a:p>
          <a:p>
            <a:r>
              <a:rPr lang="es-MX" dirty="0"/>
              <a:t>Familia: </a:t>
            </a:r>
            <a:r>
              <a:rPr lang="es-MX" i="1" dirty="0" err="1"/>
              <a:t>Pasteorellaceae</a:t>
            </a:r>
            <a:endParaRPr lang="es-MX" i="1" dirty="0"/>
          </a:p>
          <a:p>
            <a:r>
              <a:rPr lang="es-MX" dirty="0"/>
              <a:t>Genero: </a:t>
            </a:r>
            <a:r>
              <a:rPr lang="es-MX" i="1" dirty="0" err="1"/>
              <a:t>Actinobacillus</a:t>
            </a:r>
            <a:r>
              <a:rPr lang="es-MX" i="1" dirty="0"/>
              <a:t> </a:t>
            </a:r>
          </a:p>
          <a:p>
            <a:r>
              <a:rPr lang="es-MX" dirty="0"/>
              <a:t>Son parte de la flora normal de los tractos respiratorio digestivo o genital de los animales sanos.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24AAD-9B27-4AE8-A7DF-6E0675A4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73" y="1885285"/>
            <a:ext cx="3294625" cy="21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38FB-8598-4B04-9C32-46D494D7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7" y="592632"/>
            <a:ext cx="7958331" cy="1077229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Epidemiologia</a:t>
            </a:r>
            <a:r>
              <a:rPr lang="es-MX" dirty="0"/>
              <a:t> </a:t>
            </a:r>
          </a:p>
        </p:txBody>
      </p:sp>
      <p:pic>
        <p:nvPicPr>
          <p:cNvPr id="3074" name="Picture 2" descr="Prueban con éxito una vacuna contra una enfermedad infecciosa que afecta al  ganado bovino - Infobae">
            <a:extLst>
              <a:ext uri="{FF2B5EF4-FFF2-40B4-BE49-F238E27FC236}">
                <a16:creationId xmlns:a16="http://schemas.microsoft.com/office/drawing/2014/main" id="{6BD51F38-6391-4E4C-8991-F1698C99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79" y="1280160"/>
            <a:ext cx="1020924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384BA4-83C9-48B4-8D85-91923313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691" y="2181601"/>
            <a:ext cx="8164564" cy="4164659"/>
          </a:xfrm>
        </p:spPr>
        <p:txBody>
          <a:bodyPr>
            <a:normAutofit fontScale="85000" lnSpcReduction="20000"/>
          </a:bodyPr>
          <a:lstStyle/>
          <a:p>
            <a:r>
              <a:rPr lang="es-MX" sz="2400" b="1" dirty="0"/>
              <a:t>Especies afectadas: bovinos, en menor grado ovicaprinos, porcinos y humanos. </a:t>
            </a:r>
          </a:p>
          <a:p>
            <a:r>
              <a:rPr lang="es-MX" sz="2400" b="1" dirty="0"/>
              <a:t>Morbilidad: baja </a:t>
            </a:r>
          </a:p>
          <a:p>
            <a:r>
              <a:rPr lang="es-MX" sz="2400" b="1" dirty="0"/>
              <a:t>Mortalidad: nula </a:t>
            </a:r>
          </a:p>
          <a:p>
            <a:r>
              <a:rPr lang="es-MX" sz="2400" b="1" dirty="0"/>
              <a:t>Periodo de incubación de 3-4 semanas. </a:t>
            </a:r>
          </a:p>
          <a:p>
            <a:r>
              <a:rPr lang="es-MX" sz="2400" b="1" i="1" dirty="0" err="1"/>
              <a:t>Actinobacillus</a:t>
            </a:r>
            <a:r>
              <a:rPr lang="es-MX" sz="2400" b="1" i="1" dirty="0"/>
              <a:t> </a:t>
            </a:r>
            <a:r>
              <a:rPr lang="es-MX" sz="2400" b="1" i="1" dirty="0" err="1"/>
              <a:t>lignieresii</a:t>
            </a:r>
            <a:r>
              <a:rPr lang="es-MX" sz="2400" b="1" i="1" dirty="0"/>
              <a:t> </a:t>
            </a:r>
            <a:r>
              <a:rPr lang="es-MX" sz="2400" b="1" dirty="0"/>
              <a:t>es susceptible a las influencias ordinarias del ambiente y no vive de más cinco días en el heno o la paja. </a:t>
            </a:r>
          </a:p>
          <a:p>
            <a:r>
              <a:rPr lang="es-MX" sz="2400" b="1" dirty="0"/>
              <a:t>No es zoonótica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47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A30C1-322C-7A4A-8A2C-F1DC78A6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Distribución </a:t>
            </a:r>
            <a:br>
              <a:rPr lang="es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Geográfica</a:t>
            </a:r>
            <a:r>
              <a:rPr lang="es-US" dirty="0"/>
              <a:t>. </a:t>
            </a:r>
            <a:br>
              <a:rPr lang="es-US" dirty="0"/>
            </a:br>
            <a:br>
              <a:rPr lang="es-US" dirty="0"/>
            </a:br>
            <a:endParaRPr lang="es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E95813-7FED-2746-996B-9F673553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41" y="1885285"/>
            <a:ext cx="6891064" cy="457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5C8C-46C1-4B7D-8544-7E2FE935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Transmisión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8509-F821-402E-BF20-C1A36ABC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464" y="884496"/>
            <a:ext cx="7796540" cy="2322936"/>
          </a:xfrm>
        </p:spPr>
        <p:txBody>
          <a:bodyPr/>
          <a:lstStyle/>
          <a:p>
            <a:r>
              <a:rPr lang="es-MX" dirty="0"/>
              <a:t>Se transmite por vía oral y las lesiones bucales facilitan su entrada, consumo de alimentos infectados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390FD-46E2-4E8B-BA94-25B74E869773}"/>
              </a:ext>
            </a:extLst>
          </p:cNvPr>
          <p:cNvSpPr txBox="1"/>
          <p:nvPr/>
        </p:nvSpPr>
        <p:spPr>
          <a:xfrm>
            <a:off x="1190971" y="3207432"/>
            <a:ext cx="55848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Patogenia.</a:t>
            </a:r>
          </a:p>
          <a:p>
            <a:pPr algn="just"/>
            <a:r>
              <a:rPr lang="es-MX" sz="2000" dirty="0"/>
              <a:t>Para que </a:t>
            </a:r>
            <a:r>
              <a:rPr lang="es-MX" sz="2000" i="1" dirty="0"/>
              <a:t>A. </a:t>
            </a:r>
            <a:r>
              <a:rPr lang="es-MX" sz="2000" i="1" dirty="0" err="1"/>
              <a:t>lignieresii</a:t>
            </a:r>
            <a:r>
              <a:rPr lang="es-MX" sz="2000" i="1" dirty="0"/>
              <a:t> </a:t>
            </a:r>
            <a:r>
              <a:rPr lang="es-MX" sz="2000" dirty="0"/>
              <a:t>entre al organismo debe existir una ruptura del tracto digestivo (tal ruptura ocurre cuando el animal consume alimento grosero, duro y fibroso). Y comienza a engrosar la lengua causando abscesos que después se abren forman un granuloma ulcerado y fistulado,</a:t>
            </a:r>
          </a:p>
          <a:p>
            <a:pPr algn="just"/>
            <a:r>
              <a:rPr lang="es-MX" sz="2000" dirty="0"/>
              <a:t>fungiforme, supurante en su superficie y de fácil sangrado. </a:t>
            </a:r>
          </a:p>
          <a:p>
            <a:pPr algn="just"/>
            <a:r>
              <a:rPr lang="es-MX" sz="2000" dirty="0"/>
              <a:t> </a:t>
            </a:r>
          </a:p>
          <a:p>
            <a:r>
              <a:rPr lang="es-MX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610DC-FED4-437E-9458-9E3A0ABC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59" y="3283872"/>
            <a:ext cx="4076645" cy="2322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3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05BE-FF06-4E85-B411-2DAD6524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635" y="537952"/>
            <a:ext cx="7958331" cy="1077229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Manifestaciones clínicas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6D66C-0359-4F80-90BB-6C5A315A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8" y="2855742"/>
            <a:ext cx="3381421" cy="2757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263B5-695A-45FC-9219-E1A14324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04" y="2322220"/>
            <a:ext cx="7796540" cy="3997828"/>
          </a:xfrm>
        </p:spPr>
        <p:txBody>
          <a:bodyPr>
            <a:normAutofit/>
          </a:bodyPr>
          <a:lstStyle/>
          <a:p>
            <a:r>
              <a:rPr lang="es-MX" dirty="0"/>
              <a:t>Se manifiesta al principio por babeo e incapacidad de tomar o masticar el alimento adecuadamente.</a:t>
            </a:r>
          </a:p>
          <a:p>
            <a:r>
              <a:rPr lang="es-MX" dirty="0"/>
              <a:t>Después la lengua aumenta tamaño, se torna dura e inmóvil  y sale la boca. </a:t>
            </a:r>
          </a:p>
          <a:p>
            <a:r>
              <a:rPr lang="es-MX" dirty="0"/>
              <a:t>Hay disnea y anorexia  puede ser relativa o total.</a:t>
            </a:r>
          </a:p>
          <a:p>
            <a:r>
              <a:rPr lang="es-MX" dirty="0"/>
              <a:t>Los conductos salivales dilatados que aparecen como ránulas se pueden observar en situaciones ventral con respecto a la lengua.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342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45BE8FE-5614-493C-AAD4-FA20ACCA7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41529"/>
              </p:ext>
            </p:extLst>
          </p:nvPr>
        </p:nvGraphicFramePr>
        <p:xfrm>
          <a:off x="1209822" y="562708"/>
          <a:ext cx="9725464" cy="5795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62732">
                  <a:extLst>
                    <a:ext uri="{9D8B030D-6E8A-4147-A177-3AD203B41FA5}">
                      <a16:colId xmlns:a16="http://schemas.microsoft.com/office/drawing/2014/main" val="1007327647"/>
                    </a:ext>
                  </a:extLst>
                </a:gridCol>
                <a:gridCol w="4862732">
                  <a:extLst>
                    <a:ext uri="{9D8B030D-6E8A-4147-A177-3AD203B41FA5}">
                      <a16:colId xmlns:a16="http://schemas.microsoft.com/office/drawing/2014/main" val="4038301338"/>
                    </a:ext>
                  </a:extLst>
                </a:gridCol>
              </a:tblGrid>
              <a:tr h="28979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813155"/>
                  </a:ext>
                </a:extLst>
              </a:tr>
              <a:tr h="28979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1495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2F89369-B948-4A74-9B19-586BB2AC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594495"/>
            <a:ext cx="3784210" cy="2834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2F74E-A715-4A9E-863F-782004A6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91" y="3579954"/>
            <a:ext cx="3784210" cy="27786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B242DD-A3EA-45C0-89FD-7965CB1DE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9" t="37128" r="51710" b="8668"/>
          <a:stretch/>
        </p:blipFill>
        <p:spPr>
          <a:xfrm>
            <a:off x="6836900" y="3508711"/>
            <a:ext cx="3516923" cy="292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9306E-159D-45B8-826C-696C1F17D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128" y="712730"/>
            <a:ext cx="3461395" cy="24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42DD-CE5C-470E-ADCD-5CE12F99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8C35-69FD-4861-99A6-7960AD4C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80" y="1301049"/>
            <a:ext cx="7674540" cy="3671667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Consistencia de masas granulomatosas y fibrosis.</a:t>
            </a:r>
          </a:p>
          <a:p>
            <a:pPr algn="just"/>
            <a:r>
              <a:rPr lang="es-MX" dirty="0"/>
              <a:t>Granulomas con descarga de exudado viscoso blanco ligeramente verdoso este exudado puede contener gránulos blancos grisáceos, conocidos como “ Gránulos de azufre „‟ incluso puede estar cubiertos por costras o presentar sangre. A diferencia actinomicosis estos gránulos de azufre son mas pequeños y lobulados.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913A3-D55E-4A15-8020-8C96D98D7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5" r="607" b="31027"/>
          <a:stretch/>
        </p:blipFill>
        <p:spPr>
          <a:xfrm>
            <a:off x="6096000" y="4483026"/>
            <a:ext cx="5049920" cy="2187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845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8A638-E5DC-3644-A316-91128151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192"/>
            <a:ext cx="7958331" cy="1077229"/>
          </a:xfrm>
        </p:spPr>
        <p:txBody>
          <a:bodyPr/>
          <a:lstStyle/>
          <a:p>
            <a:r>
              <a:rPr lang="es-US" dirty="0"/>
              <a:t>Generalidades.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91517-018D-CB48-BE96-8AAC48637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131" y="1142563"/>
            <a:ext cx="7811737" cy="51300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US" sz="2200" dirty="0">
                <a:effectLst/>
              </a:rPr>
              <a:t>La </a:t>
            </a:r>
            <a:r>
              <a:rPr lang="es-ES" sz="2200" dirty="0">
                <a:effectLst/>
              </a:rPr>
              <a:t> clase </a:t>
            </a:r>
            <a:r>
              <a:rPr lang="es-ES" sz="2200" dirty="0" err="1">
                <a:effectLst/>
              </a:rPr>
              <a:t>actinobacteria</a:t>
            </a:r>
            <a:r>
              <a:rPr lang="es-ES" sz="2200" dirty="0">
                <a:effectLst/>
              </a:rPr>
              <a:t> comprende un grupo </a:t>
            </a:r>
            <a:r>
              <a:rPr lang="es-ES" sz="2200" dirty="0" err="1">
                <a:effectLst/>
              </a:rPr>
              <a:t>geterólogo</a:t>
            </a:r>
            <a:r>
              <a:rPr lang="es-ES" sz="2200" dirty="0">
                <a:effectLst/>
              </a:rPr>
              <a:t> de pro</a:t>
            </a:r>
            <a:r>
              <a:rPr lang="es-US" sz="2200" dirty="0" err="1">
                <a:effectLst/>
              </a:rPr>
              <a:t>cariotas</a:t>
            </a:r>
            <a:r>
              <a:rPr lang="es-US" sz="2200" dirty="0">
                <a:effectLst/>
              </a:rPr>
              <a:t> </a:t>
            </a:r>
            <a:r>
              <a:rPr lang="es-ES" sz="2200" dirty="0">
                <a:effectLst/>
              </a:rPr>
              <a:t>que contiene algunos géneros que tienen la capacidad de formar filamentos </a:t>
            </a:r>
            <a:r>
              <a:rPr lang="es-ES" sz="2200" dirty="0" err="1">
                <a:effectLst/>
              </a:rPr>
              <a:t>gram</a:t>
            </a:r>
            <a:r>
              <a:rPr lang="es-ES" sz="2200" dirty="0">
                <a:effectLst/>
              </a:rPr>
              <a:t> positivos ramificados de menos </a:t>
            </a:r>
            <a:r>
              <a:rPr lang="es-US" sz="2200" dirty="0">
                <a:effectLst/>
              </a:rPr>
              <a:t>de 1 micro metro de diámetro. </a:t>
            </a:r>
          </a:p>
          <a:p>
            <a:pPr algn="just"/>
            <a:r>
              <a:rPr lang="es-ES" sz="2200" b="0" i="0" dirty="0">
                <a:effectLst/>
              </a:rPr>
              <a:t>los patógenos animales de las </a:t>
            </a:r>
            <a:r>
              <a:rPr lang="es-ES" sz="2200" b="0" i="0" dirty="0" err="1">
                <a:effectLst/>
              </a:rPr>
              <a:t>actinobacterias</a:t>
            </a:r>
            <a:r>
              <a:rPr lang="es-ES" sz="2200" b="0" i="0" dirty="0">
                <a:effectLst/>
              </a:rPr>
              <a:t> pertenecen a los </a:t>
            </a:r>
            <a:r>
              <a:rPr lang="es-ES" sz="2200" b="0" i="0" dirty="0" err="1">
                <a:effectLst/>
              </a:rPr>
              <a:t>géne</a:t>
            </a:r>
            <a:r>
              <a:rPr lang="es-US" sz="2200" dirty="0"/>
              <a:t>ro</a:t>
            </a:r>
            <a:r>
              <a:rPr lang="es-ES" sz="2200" b="0" i="0" dirty="0">
                <a:effectLst/>
              </a:rPr>
              <a:t>s </a:t>
            </a:r>
            <a:r>
              <a:rPr lang="es-ES" sz="2200" b="0" i="0" dirty="0" err="1">
                <a:effectLst/>
              </a:rPr>
              <a:t>actinomyces</a:t>
            </a:r>
            <a:r>
              <a:rPr lang="es-ES" sz="2200" b="0" i="0" dirty="0">
                <a:effectLst/>
              </a:rPr>
              <a:t>, </a:t>
            </a:r>
            <a:r>
              <a:rPr lang="es-ES" sz="2200" b="0" i="0" dirty="0" err="1">
                <a:effectLst/>
              </a:rPr>
              <a:t>actinobaculum</a:t>
            </a:r>
            <a:r>
              <a:rPr lang="es-ES" sz="2200" b="0" i="0" dirty="0">
                <a:effectLst/>
              </a:rPr>
              <a:t> y </a:t>
            </a:r>
            <a:r>
              <a:rPr lang="es-ES" sz="2200" b="0" i="0" dirty="0" err="1">
                <a:effectLst/>
              </a:rPr>
              <a:t>trueperella</a:t>
            </a:r>
            <a:r>
              <a:rPr lang="es-ES" sz="2200" b="0" i="0" dirty="0">
                <a:effectLst/>
              </a:rPr>
              <a:t> de la familia </a:t>
            </a:r>
            <a:r>
              <a:rPr lang="es-ES" sz="2200" b="0" i="0" dirty="0" err="1">
                <a:effectLst/>
              </a:rPr>
              <a:t>actinomycetaceae</a:t>
            </a:r>
            <a:r>
              <a:rPr lang="es-US" sz="2200" b="0" i="0" dirty="0">
                <a:effectLst/>
              </a:rPr>
              <a:t>. Los géneros </a:t>
            </a:r>
            <a:r>
              <a:rPr lang="es-US" sz="2200" b="0" i="0" dirty="0" err="1">
                <a:effectLst/>
              </a:rPr>
              <a:t>mycobacterium</a:t>
            </a:r>
            <a:r>
              <a:rPr lang="es-US" sz="2200" b="0" i="0" dirty="0">
                <a:effectLst/>
              </a:rPr>
              <a:t>, </a:t>
            </a:r>
            <a:r>
              <a:rPr lang="es-US" sz="2200" b="0" i="0" dirty="0" err="1">
                <a:effectLst/>
              </a:rPr>
              <a:t>corynebacyerium</a:t>
            </a:r>
            <a:r>
              <a:rPr lang="es-US" sz="2200" b="0" i="0" dirty="0">
                <a:effectLst/>
              </a:rPr>
              <a:t>, </a:t>
            </a:r>
            <a:r>
              <a:rPr lang="es-US" sz="2200" b="0" i="0" dirty="0" err="1">
                <a:effectLst/>
              </a:rPr>
              <a:t>rhodococcus</a:t>
            </a:r>
            <a:r>
              <a:rPr lang="es-US" sz="2200" b="0" i="0" dirty="0">
                <a:effectLst/>
              </a:rPr>
              <a:t> y </a:t>
            </a:r>
            <a:r>
              <a:rPr lang="es-US" sz="2200" b="0" i="0" dirty="0" err="1">
                <a:effectLst/>
              </a:rPr>
              <a:t>norcadia</a:t>
            </a:r>
            <a:r>
              <a:rPr lang="es-US" sz="2200" b="0" i="0" dirty="0">
                <a:effectLst/>
              </a:rPr>
              <a:t> pertenecen ala familia </a:t>
            </a:r>
            <a:r>
              <a:rPr lang="es-US" sz="2200" b="0" i="0" dirty="0" err="1">
                <a:effectLst/>
              </a:rPr>
              <a:t>Corynebacteriaceae</a:t>
            </a:r>
            <a:r>
              <a:rPr lang="es-US" sz="2200" b="0" i="0" dirty="0">
                <a:effectLst/>
              </a:rPr>
              <a:t> y el genero </a:t>
            </a:r>
            <a:r>
              <a:rPr lang="es-US" sz="2200" b="0" i="0" dirty="0" err="1">
                <a:effectLst/>
              </a:rPr>
              <a:t>dermatophils</a:t>
            </a:r>
            <a:r>
              <a:rPr lang="es-US" sz="2200" b="0" i="0" dirty="0">
                <a:effectLst/>
              </a:rPr>
              <a:t>. </a:t>
            </a:r>
            <a:br>
              <a:rPr lang="es-ES" sz="2200" dirty="0"/>
            </a:br>
            <a:r>
              <a:rPr lang="es-ES" sz="2200" b="0" i="0" dirty="0">
                <a:effectLst/>
              </a:rPr>
              <a:t>Los miembros del gen</a:t>
            </a:r>
            <a:r>
              <a:rPr lang="es-US" sz="2200" b="0" i="0" dirty="0">
                <a:effectLst/>
              </a:rPr>
              <a:t>ero </a:t>
            </a:r>
            <a:r>
              <a:rPr lang="es-ES" sz="2200" b="0" i="0" dirty="0" err="1">
                <a:effectLst/>
              </a:rPr>
              <a:t>norcadia</a:t>
            </a:r>
            <a:r>
              <a:rPr lang="es-ES" sz="2200" b="0" i="0" dirty="0">
                <a:effectLst/>
              </a:rPr>
              <a:t> están estrechamente relacionados con las especies de </a:t>
            </a:r>
            <a:r>
              <a:rPr lang="es-ES" sz="2200" b="0" i="0" dirty="0" err="1">
                <a:effectLst/>
              </a:rPr>
              <a:t>corynebacterium</a:t>
            </a:r>
            <a:r>
              <a:rPr lang="es-ES" sz="2200" b="0" i="0" dirty="0">
                <a:effectLst/>
              </a:rPr>
              <a:t>, </a:t>
            </a:r>
            <a:r>
              <a:rPr lang="es-ES" sz="2200" b="0" i="0" dirty="0" err="1">
                <a:effectLst/>
              </a:rPr>
              <a:t>mycobacterium</a:t>
            </a:r>
            <a:r>
              <a:rPr lang="es-ES" sz="2200" b="0" i="0" dirty="0">
                <a:effectLst/>
              </a:rPr>
              <a:t> y </a:t>
            </a:r>
            <a:r>
              <a:rPr lang="es-ES" sz="2200" b="0" i="0" dirty="0" err="1">
                <a:effectLst/>
              </a:rPr>
              <a:t>rhodococus</a:t>
            </a:r>
            <a:r>
              <a:rPr lang="es-ES" sz="2200" b="0" i="0" dirty="0">
                <a:effectLst/>
              </a:rPr>
              <a:t>, pero </a:t>
            </a:r>
            <a:r>
              <a:rPr lang="es-ES" sz="2200" b="0" i="0" dirty="0" err="1">
                <a:effectLst/>
              </a:rPr>
              <a:t>actinomyces</a:t>
            </a:r>
            <a:r>
              <a:rPr lang="es-ES" sz="2200" b="0" i="0" dirty="0">
                <a:effectLst/>
              </a:rPr>
              <a:t> se diferencia de estos en su relación ADN guanina / citosina y en la composición química de su pared celular.</a:t>
            </a:r>
          </a:p>
          <a:p>
            <a:pPr algn="just"/>
            <a:br>
              <a:rPr lang="es-ES" dirty="0"/>
            </a:b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3406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0975-52AD-49A3-8F5B-6A4D6E30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D1CD8-8A2B-474F-AF99-D5876B41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224" y="207353"/>
            <a:ext cx="8771559" cy="64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B87D-DE2E-4740-8835-7687CB8E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Diagnostico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0D66A-A70F-44D9-8B6F-08F39020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25" y="1885285"/>
            <a:ext cx="7796540" cy="39978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200" dirty="0"/>
              <a:t>Se puede realizar mediante un aislamiento bacteriano. La muestra colectada por aspiración de las lesiones cerradas, transferidas aun tubo estéril y transportadas al laboratorio en hielo. </a:t>
            </a:r>
          </a:p>
          <a:p>
            <a:pPr algn="just"/>
            <a:r>
              <a:rPr lang="es-MX" sz="2200" dirty="0"/>
              <a:t>Diagnóstico por sinología  lesiones</a:t>
            </a:r>
          </a:p>
          <a:p>
            <a:pPr algn="just"/>
            <a:r>
              <a:rPr lang="es-MX" sz="2200" dirty="0"/>
              <a:t>Por frotis de pus El material purulento de los abscesos puede contener los gránulos de azufre. Son teñidos con la técnica de </a:t>
            </a:r>
            <a:r>
              <a:rPr lang="es-MX" sz="2200" dirty="0" err="1"/>
              <a:t>gram</a:t>
            </a:r>
            <a:r>
              <a:rPr lang="es-MX" sz="2200" dirty="0"/>
              <a:t>, después de que han sido macerados en un solución al 10 % de hidróxido de sodio, revelan pequeños bastones y cocobacilos </a:t>
            </a:r>
            <a:r>
              <a:rPr lang="es-MX" sz="2200" dirty="0" err="1"/>
              <a:t>gram</a:t>
            </a:r>
            <a:r>
              <a:rPr lang="es-MX" sz="2200" dirty="0"/>
              <a:t> negativos, examinados bajo inmersión en alcohol</a:t>
            </a:r>
            <a:r>
              <a:rPr lang="es-MX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7A6D4-FE00-4A34-847D-5E00DC811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6" t="34864" r="52116" b="45640"/>
          <a:stretch/>
        </p:blipFill>
        <p:spPr>
          <a:xfrm>
            <a:off x="238230" y="763365"/>
            <a:ext cx="3012325" cy="2920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86DE5-07F4-4DB7-BC4D-51D53D01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31" t="8185" r="33884" b="72521"/>
          <a:stretch/>
        </p:blipFill>
        <p:spPr>
          <a:xfrm>
            <a:off x="238231" y="3749719"/>
            <a:ext cx="3012325" cy="27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8AE0-473F-449E-B65F-79175A7D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Diagnostico Diferencial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D6C7-6AE4-4A92-B1B9-81A9EC00B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Actinomicosis. </a:t>
            </a:r>
          </a:p>
          <a:p>
            <a:r>
              <a:rPr lang="es-MX" dirty="0"/>
              <a:t>Neoplasias. </a:t>
            </a:r>
          </a:p>
          <a:p>
            <a:r>
              <a:rPr lang="es-MX" dirty="0"/>
              <a:t>Tuberculosis.</a:t>
            </a:r>
          </a:p>
          <a:p>
            <a:r>
              <a:rPr lang="es-MX" dirty="0"/>
              <a:t>Dermatitis nodosa.</a:t>
            </a:r>
          </a:p>
          <a:p>
            <a:r>
              <a:rPr lang="es-MX" dirty="0" err="1"/>
              <a:t>Botriomicosis</a:t>
            </a:r>
            <a:r>
              <a:rPr lang="es-MX" dirty="0"/>
              <a:t>.</a:t>
            </a:r>
          </a:p>
          <a:p>
            <a:r>
              <a:rPr lang="es-MX" dirty="0"/>
              <a:t>Granuloma parasitario o por cuerpos extraños.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17F8E-90DE-4195-B11F-D222C5C8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68" y="2222909"/>
            <a:ext cx="4696071" cy="28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6CFD-D69C-42DC-A756-58998032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Tratamiento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D7911-3EA6-4601-ABEF-E070F060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560" y="1430086"/>
            <a:ext cx="7796540" cy="3997828"/>
          </a:xfrm>
        </p:spPr>
        <p:txBody>
          <a:bodyPr/>
          <a:lstStyle/>
          <a:p>
            <a:pPr algn="just"/>
            <a:r>
              <a:rPr lang="es-MX" dirty="0"/>
              <a:t>Aplicación de yoduro sódico intravenoso. 30g/450kg de peso corporal, esta dosis se repite a intervalos de 2 a 3 días hasta que aparezca el yodismo. </a:t>
            </a:r>
          </a:p>
          <a:p>
            <a:pPr algn="just"/>
            <a:r>
              <a:rPr lang="es-MX" dirty="0" err="1"/>
              <a:t>Tambien</a:t>
            </a:r>
            <a:r>
              <a:rPr lang="es-MX" dirty="0"/>
              <a:t> pueden utilizarse agentes sulfídicos antibióticos como tetraciclina, ampicilina o estreptomicina.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AC881-5BDA-4D52-A95F-77ED9192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991" y="1783080"/>
            <a:ext cx="2043449" cy="28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E810-41F2-45AA-B300-FE2BE771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Prevención y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7AB7C-2D19-4C37-897D-596A5DAD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652" y="1529550"/>
            <a:ext cx="7796540" cy="3997828"/>
          </a:xfrm>
        </p:spPr>
        <p:txBody>
          <a:bodyPr/>
          <a:lstStyle/>
          <a:p>
            <a:pPr algn="just"/>
            <a:r>
              <a:rPr lang="es-MX" b="0" i="0" dirty="0">
                <a:effectLst/>
                <a:latin typeface="arial" panose="020B0604020202020204" pitchFamily="34" charset="0"/>
              </a:rPr>
              <a:t>Examinar a los animales con problemas bucales. </a:t>
            </a:r>
          </a:p>
          <a:p>
            <a:pPr algn="just"/>
            <a:r>
              <a:rPr lang="es-MX" b="0" i="0" dirty="0">
                <a:effectLst/>
                <a:latin typeface="arial" panose="020B0604020202020204" pitchFamily="34" charset="0"/>
              </a:rPr>
              <a:t>Aislar al animal enfermo para su tratamiento. </a:t>
            </a:r>
          </a:p>
          <a:p>
            <a:pPr algn="just"/>
            <a:r>
              <a:rPr lang="es-MX" b="0" i="0" dirty="0">
                <a:effectLst/>
                <a:latin typeface="arial" panose="020B0604020202020204" pitchFamily="34" charset="0"/>
              </a:rPr>
              <a:t>No intentar el tratamiento en lesiones osificadas. </a:t>
            </a:r>
          </a:p>
          <a:p>
            <a:pPr algn="just"/>
            <a:r>
              <a:rPr lang="es-MX" b="0" i="0" dirty="0">
                <a:effectLst/>
                <a:latin typeface="arial" panose="020B0604020202020204" pitchFamily="34" charset="0"/>
              </a:rPr>
              <a:t>El desecho es la mejor alternativa</a:t>
            </a:r>
          </a:p>
          <a:p>
            <a:pPr algn="just"/>
            <a:r>
              <a:rPr lang="es-MX" dirty="0">
                <a:latin typeface="arial" panose="020B0604020202020204" pitchFamily="34" charset="0"/>
              </a:rPr>
              <a:t>Lavar y desinfectar comederos y bebederos </a:t>
            </a:r>
            <a:endParaRPr lang="es-MX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23758-EFE1-4695-8969-FD348C8B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997" y="3985315"/>
            <a:ext cx="3581693" cy="26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3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531F2D-C6E9-4C14-BB40-D620553ABCEB}"/>
              </a:ext>
            </a:extLst>
          </p:cNvPr>
          <p:cNvSpPr/>
          <p:nvPr/>
        </p:nvSpPr>
        <p:spPr>
          <a:xfrm>
            <a:off x="1399818" y="1194806"/>
            <a:ext cx="71978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Actinomicosis</a:t>
            </a:r>
            <a:endParaRPr lang="es-MX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E344D-56BD-4565-8A4C-2D264EF0E0C6}"/>
              </a:ext>
            </a:extLst>
          </p:cNvPr>
          <p:cNvSpPr txBox="1"/>
          <p:nvPr/>
        </p:nvSpPr>
        <p:spPr>
          <a:xfrm>
            <a:off x="2670517" y="4093534"/>
            <a:ext cx="465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Sinonimia </a:t>
            </a:r>
          </a:p>
          <a:p>
            <a:pPr algn="ctr"/>
            <a:r>
              <a:rPr lang="es-MX" sz="2400" dirty="0"/>
              <a:t>Quijada abombada </a:t>
            </a:r>
          </a:p>
          <a:p>
            <a:pPr algn="ctr"/>
            <a:r>
              <a:rPr lang="es-MX" sz="2400" dirty="0"/>
              <a:t>Quijada aterronada </a:t>
            </a:r>
          </a:p>
          <a:p>
            <a:pPr algn="ctr"/>
            <a:r>
              <a:rPr lang="es-MX" sz="2400" dirty="0"/>
              <a:t>Mandíbula de caucho </a:t>
            </a:r>
          </a:p>
        </p:txBody>
      </p:sp>
    </p:spTree>
    <p:extLst>
      <p:ext uri="{BB962C8B-B14F-4D97-AF65-F5344CB8AC3E}">
        <p14:creationId xmlns:p14="http://schemas.microsoft.com/office/powerpoint/2010/main" val="153134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3C8E-3DF7-41A3-BA53-C24931C5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Etiología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65F1-92F1-4E4C-BB92-9FADB482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Agente: </a:t>
            </a:r>
            <a:r>
              <a:rPr lang="es-MX" i="1" dirty="0" err="1"/>
              <a:t>Actinomyces</a:t>
            </a:r>
            <a:r>
              <a:rPr lang="es-MX" i="1" dirty="0"/>
              <a:t> </a:t>
            </a:r>
            <a:r>
              <a:rPr lang="es-MX" i="1" dirty="0" err="1"/>
              <a:t>Bovis</a:t>
            </a:r>
            <a:r>
              <a:rPr lang="es-MX" i="1" dirty="0"/>
              <a:t> bacilo Gram positivo </a:t>
            </a:r>
            <a:r>
              <a:rPr lang="es-MX" dirty="0"/>
              <a:t>Es una bacteria alargada, de crecimiento preferentemente anaerobio. tiende a formar filamentos ramificados en los tejidos del huésped</a:t>
            </a:r>
            <a:r>
              <a:rPr lang="es-MX" i="1" dirty="0"/>
              <a:t> </a:t>
            </a:r>
          </a:p>
          <a:p>
            <a:pPr algn="just"/>
            <a:r>
              <a:rPr lang="es-MX" dirty="0"/>
              <a:t>Familia: </a:t>
            </a:r>
            <a:r>
              <a:rPr lang="es-MX" dirty="0" err="1"/>
              <a:t>Actinomycetaceae</a:t>
            </a:r>
            <a:r>
              <a:rPr lang="es-MX" dirty="0"/>
              <a:t> </a:t>
            </a:r>
          </a:p>
          <a:p>
            <a:pPr algn="just"/>
            <a:r>
              <a:rPr lang="es-MX" dirty="0"/>
              <a:t>Genero: </a:t>
            </a:r>
            <a:r>
              <a:rPr lang="es-MX" i="1" dirty="0" err="1"/>
              <a:t>Actinomyces</a:t>
            </a:r>
            <a:r>
              <a:rPr lang="es-MX" i="1" dirty="0"/>
              <a:t> </a:t>
            </a:r>
          </a:p>
          <a:p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C3B2B-4EBF-4C19-9304-22865D396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77" y="4051030"/>
            <a:ext cx="3731979" cy="24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2ACE-427E-4EB7-923F-EBF212D3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Epidemiologia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EAC8-EE05-4040-ABAB-0F6AEF0F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968" y="2064417"/>
            <a:ext cx="7796540" cy="3997828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Especies afectadas: Bovinos</a:t>
            </a:r>
          </a:p>
          <a:p>
            <a:pPr algn="just"/>
            <a:r>
              <a:rPr lang="es-MX" dirty="0"/>
              <a:t>Morbilidad y mortalidad: Ambas son bajas </a:t>
            </a:r>
          </a:p>
          <a:p>
            <a:pPr algn="just"/>
            <a:r>
              <a:rPr lang="es-MX" dirty="0"/>
              <a:t>Transmisión: la bacteria entra por medio de heridas o lesiones en la cavidad oral, estas lesiones de la cavidad oral pueden ser por las astillas de la madera o a través de una picadura por los bordes sin pulir de la madera en los tablones laterales.</a:t>
            </a:r>
          </a:p>
          <a:p>
            <a:pPr algn="just"/>
            <a:r>
              <a:rPr lang="es-MX" dirty="0"/>
              <a:t>No zoonótica </a:t>
            </a:r>
          </a:p>
          <a:p>
            <a:pPr algn="just"/>
            <a:r>
              <a:rPr lang="es-MX" dirty="0"/>
              <a:t>Periodo de incubación: irregular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EF003-03F5-4F05-953C-30B60CFC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71" y="1644153"/>
            <a:ext cx="2995179" cy="19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5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9799-3BB1-4A6B-A942-3A4849AB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Distribución geográfica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10BDC-08EA-4069-8ECC-7B382231D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595" y="2052619"/>
            <a:ext cx="6022636" cy="3997325"/>
          </a:xfrm>
        </p:spPr>
      </p:pic>
    </p:spTree>
    <p:extLst>
      <p:ext uri="{BB962C8B-B14F-4D97-AF65-F5344CB8AC3E}">
        <p14:creationId xmlns:p14="http://schemas.microsoft.com/office/powerpoint/2010/main" val="2350750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2EA1-315D-4C04-B090-D8F9D2C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Patogenia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1B2E-43DF-4F4D-B018-7A1AF1C8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371" y="1885285"/>
            <a:ext cx="7796540" cy="3997828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El agente llega a los tejido profundos a través de heridas/lesiones de la mucosa y/o periostio alveolar.</a:t>
            </a:r>
          </a:p>
          <a:p>
            <a:pPr algn="just"/>
            <a:r>
              <a:rPr lang="es-MX" dirty="0"/>
              <a:t>Luego por vía linfática o hemática es trasladado a la esponja de los huesos vecinos.</a:t>
            </a:r>
          </a:p>
          <a:p>
            <a:pPr algn="just"/>
            <a:r>
              <a:rPr lang="es-MX" dirty="0"/>
              <a:t>La parte externa del hueso sufre de periostitis osificante y en la parte interna se produce una lisis hasta llegar aun esqueleto esponjoso</a:t>
            </a:r>
          </a:p>
          <a:p>
            <a:pPr algn="just"/>
            <a:r>
              <a:rPr lang="es-MX" dirty="0"/>
              <a:t>Se produce en los maxilares osteomielitis rarefacciones como característica de la lesión destaca su índole granulomatosos, que son los llamados gránulos de azufre, que parecen como arena o algún material granular, tanto en el punto de origen como en los órganos que invade</a:t>
            </a:r>
          </a:p>
        </p:txBody>
      </p:sp>
    </p:spTree>
    <p:extLst>
      <p:ext uri="{BB962C8B-B14F-4D97-AF65-F5344CB8AC3E}">
        <p14:creationId xmlns:p14="http://schemas.microsoft.com/office/powerpoint/2010/main" val="258155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B4D75-66B2-3B48-BF41-3A1942CD7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820" y="1437180"/>
            <a:ext cx="5220739" cy="3978882"/>
          </a:xfrm>
        </p:spPr>
        <p:txBody>
          <a:bodyPr>
            <a:noAutofit/>
          </a:bodyPr>
          <a:lstStyle/>
          <a:p>
            <a:pPr algn="just"/>
            <a:r>
              <a:rPr lang="es-US" sz="1800" dirty="0"/>
              <a:t>Taxonomía: </a:t>
            </a:r>
          </a:p>
          <a:p>
            <a:pPr algn="just"/>
            <a:r>
              <a:rPr lang="es-US" sz="1800" dirty="0"/>
              <a:t>Genero: </a:t>
            </a:r>
            <a:r>
              <a:rPr lang="es-US" sz="1800" i="1" dirty="0" err="1"/>
              <a:t>Actinomyces</a:t>
            </a:r>
            <a:endParaRPr lang="es-US" sz="1800" i="1" dirty="0"/>
          </a:p>
          <a:p>
            <a:pPr algn="just"/>
            <a:r>
              <a:rPr lang="es-US" sz="1800" dirty="0"/>
              <a:t>Familia: </a:t>
            </a:r>
            <a:r>
              <a:rPr lang="es-US" sz="1800" i="1" dirty="0" err="1"/>
              <a:t>Actinomycetaceae</a:t>
            </a:r>
            <a:r>
              <a:rPr lang="es-US" sz="1800" i="1" dirty="0"/>
              <a:t>. </a:t>
            </a:r>
          </a:p>
          <a:p>
            <a:pPr algn="just"/>
            <a:r>
              <a:rPr lang="es-US" sz="1800" dirty="0"/>
              <a:t>Bacterias Gram positivas +, anaerobias y algunas especies son anaerobias facultativas </a:t>
            </a:r>
          </a:p>
          <a:p>
            <a:pPr algn="just"/>
            <a:r>
              <a:rPr lang="es-US" sz="1800" dirty="0"/>
              <a:t>Hábitat: esta presente en las membranas de las mucosas del animal huésped, a menudo dentro de la cavidad naso- faríngea.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5BBC9E-6EE3-F441-B923-4DAF0723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106" y="1512004"/>
            <a:ext cx="3776970" cy="31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6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0488-D51D-4964-A54B-5B432831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Manifestaciones clínicas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8A62-FE15-4F4A-90A9-4EFC58FC4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456" y="1688338"/>
            <a:ext cx="7796540" cy="3997828"/>
          </a:xfrm>
        </p:spPr>
        <p:txBody>
          <a:bodyPr/>
          <a:lstStyle/>
          <a:p>
            <a:pPr algn="just"/>
            <a:r>
              <a:rPr lang="es-MX" dirty="0"/>
              <a:t>Cuando la bacteria coloniza la mandíbula esta sufre una deformación dura e indolora que aumenta de tamaño. Los huesos mas afectados son: mandíbula, maxilar, huesos platinos y cornetes. </a:t>
            </a:r>
          </a:p>
          <a:p>
            <a:pPr algn="just"/>
            <a:r>
              <a:rPr lang="es-MX" dirty="0"/>
              <a:t>Se forman orificios alrededor del cual se desarrolla el típico granuloma fungiforme, de color rojo oscuro que excreta pus </a:t>
            </a:r>
          </a:p>
          <a:p>
            <a:pPr algn="just"/>
            <a:r>
              <a:rPr lang="es-MX" dirty="0"/>
              <a:t>La ingestión se ve limitada y hay perdida de peso.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6215F-0E41-4DED-B2FD-0462108A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12" y="4262238"/>
            <a:ext cx="3743488" cy="248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E20A-51D5-441F-86EA-705F2518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984" y="1667934"/>
            <a:ext cx="7796540" cy="3997828"/>
          </a:xfrm>
        </p:spPr>
        <p:txBody>
          <a:bodyPr/>
          <a:lstStyle/>
          <a:p>
            <a:pPr algn="just"/>
            <a:r>
              <a:rPr lang="es-MX" dirty="0"/>
              <a:t>Hay salivación </a:t>
            </a:r>
          </a:p>
          <a:p>
            <a:pPr algn="just"/>
            <a:r>
              <a:rPr lang="es-MX" dirty="0"/>
              <a:t>Se desvían los dientes, se cae el alimento ya que el cierre no es igual.</a:t>
            </a:r>
          </a:p>
          <a:p>
            <a:pPr algn="just"/>
            <a:r>
              <a:rPr lang="es-MX" dirty="0"/>
              <a:t>Evidente desgarro de la mucosa oral o la lengua.</a:t>
            </a:r>
          </a:p>
          <a:p>
            <a:pPr algn="just"/>
            <a:r>
              <a:rPr lang="es-MX" dirty="0"/>
              <a:t>Puede haber estenosis nasal y con ello dificultad respiratoria.</a:t>
            </a:r>
          </a:p>
          <a:p>
            <a:pPr algn="just"/>
            <a:r>
              <a:rPr lang="es-MX" dirty="0"/>
              <a:t>La mandíbula y el maxilar son afectados a nivel del </a:t>
            </a:r>
            <a:r>
              <a:rPr lang="es-MX" dirty="0" err="1"/>
              <a:t>tecero</a:t>
            </a:r>
            <a:r>
              <a:rPr lang="es-MX" dirty="0"/>
              <a:t> y cuarto molar. </a:t>
            </a:r>
          </a:p>
          <a:p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52481-DFA3-41EC-86AD-7CCFC5997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2" t="27961" r="56867" b="12857"/>
          <a:stretch/>
        </p:blipFill>
        <p:spPr>
          <a:xfrm>
            <a:off x="0" y="4473526"/>
            <a:ext cx="3153427" cy="2384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A0D63-F2C4-49B8-9CA0-C9DC71D43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474"/>
            <a:ext cx="3213778" cy="2089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0200E-C5D0-4055-B9F9-75CDB6AF2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0" y="-18292"/>
            <a:ext cx="3147928" cy="24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5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5D84-1C91-4466-AFF9-CA258955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Lesiones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3BA0-D6E4-49C7-A1DE-A02CB2F4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La invasión del periostio o de la medula ósea por </a:t>
            </a:r>
            <a:r>
              <a:rPr lang="es-MX" i="1" dirty="0"/>
              <a:t>A. </a:t>
            </a:r>
            <a:r>
              <a:rPr lang="es-MX" i="1" dirty="0" err="1"/>
              <a:t>Bovis</a:t>
            </a:r>
            <a:r>
              <a:rPr lang="es-MX" i="1" dirty="0"/>
              <a:t> </a:t>
            </a:r>
            <a:r>
              <a:rPr lang="es-MX" dirty="0"/>
              <a:t>se acompaña por una reacción inflamatoria, presencia de osteoporosis.</a:t>
            </a:r>
          </a:p>
          <a:p>
            <a:pPr algn="just"/>
            <a:r>
              <a:rPr lang="es-MX" dirty="0"/>
              <a:t>Formación de tejidos granulomatosos o granulación alrededor de la periferia, y se produce necrosis por licuefacción en el centro. </a:t>
            </a:r>
          </a:p>
          <a:p>
            <a:pPr algn="just"/>
            <a:r>
              <a:rPr lang="es-MX" dirty="0"/>
              <a:t>Se presenta afección adicional al hueso por ramificación o formación de túneles hasta que se forme una masa granulomatosa que es visible a simple vista.</a:t>
            </a:r>
          </a:p>
        </p:txBody>
      </p:sp>
    </p:spTree>
    <p:extLst>
      <p:ext uri="{BB962C8B-B14F-4D97-AF65-F5344CB8AC3E}">
        <p14:creationId xmlns:p14="http://schemas.microsoft.com/office/powerpoint/2010/main" val="302870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68E196-AD08-48BF-BFC6-2EBDE33EF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419" y="267286"/>
            <a:ext cx="5102132" cy="3821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52A34-B8CA-4C1B-8738-FAEF2F0A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51" y="3205304"/>
            <a:ext cx="5102133" cy="35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1FDB-E9E0-41F0-90B6-E43B778C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Diagnostico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AE978-2D5A-4F6C-AEC6-666A01BA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847" y="2075647"/>
            <a:ext cx="7796540" cy="399782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El diagnostico se puede realizar por: </a:t>
            </a:r>
          </a:p>
          <a:p>
            <a:pPr algn="just"/>
            <a:r>
              <a:rPr lang="es-MX" dirty="0"/>
              <a:t>Signos clínicos</a:t>
            </a:r>
          </a:p>
          <a:p>
            <a:pPr algn="just"/>
            <a:r>
              <a:rPr lang="es-MX" dirty="0"/>
              <a:t>Examen microscópico de la pus de los abscesos </a:t>
            </a:r>
          </a:p>
          <a:p>
            <a:pPr algn="just"/>
            <a:r>
              <a:rPr lang="es-MX" dirty="0"/>
              <a:t>Observación de los gránulos con tinción Gram </a:t>
            </a:r>
          </a:p>
          <a:p>
            <a:pPr algn="just"/>
            <a:r>
              <a:rPr lang="es-MX" dirty="0"/>
              <a:t>Aislamiento bacteriano </a:t>
            </a:r>
          </a:p>
          <a:p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5CDEF-BC3C-4294-A2F1-3F831F5A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6" y="589772"/>
            <a:ext cx="3151905" cy="259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9CB40-511D-47EC-8EA2-0C426FF7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56" y="3189481"/>
            <a:ext cx="184115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EC13-7B50-4250-926F-62157A6B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Diagnostico diferencial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1C8FC-A727-4EF9-A446-49E13A78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946" y="1430086"/>
            <a:ext cx="6920916" cy="3997828"/>
          </a:xfrm>
        </p:spPr>
        <p:txBody>
          <a:bodyPr/>
          <a:lstStyle/>
          <a:p>
            <a:pPr algn="just"/>
            <a:r>
              <a:rPr lang="es-MX" dirty="0" err="1"/>
              <a:t>Actinobacilosis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Abscesos causados por bacterias piógenas. </a:t>
            </a:r>
          </a:p>
          <a:p>
            <a:pPr algn="just"/>
            <a:r>
              <a:rPr lang="es-MX" dirty="0"/>
              <a:t>Neoplasias ósea.</a:t>
            </a:r>
          </a:p>
          <a:p>
            <a:pPr algn="just"/>
            <a:r>
              <a:rPr lang="es-MX" dirty="0"/>
              <a:t> En forma rara con </a:t>
            </a:r>
            <a:r>
              <a:rPr lang="es-MX" dirty="0" err="1"/>
              <a:t>coccidiomicosis</a:t>
            </a:r>
            <a:endParaRPr lang="es-MX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1052A-A58E-4309-B56C-70A9D1DE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" y="3885949"/>
            <a:ext cx="4587032" cy="27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43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E0B-8802-46A8-9E0D-B8249978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Tratamiento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F2F6-CC31-4404-8A84-0A16C8C93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Para el caso de infecciones precozmente iniciar tratamiento, con estreptomicina 11mg/kg tres veces al día durante 5 días. </a:t>
            </a:r>
          </a:p>
          <a:p>
            <a:pPr algn="just"/>
            <a:r>
              <a:rPr lang="es-MX" dirty="0"/>
              <a:t>Los casos bien arraigados pero que todavía no drenan, deben ser tratados durante un tiempo de 14 a 30 días. </a:t>
            </a:r>
          </a:p>
          <a:p>
            <a:pPr algn="just"/>
            <a:r>
              <a:rPr lang="es-MX" dirty="0"/>
              <a:t>Las vacas con granulomas cutáneos de gran tamaño y con drenaje requiere terapia de larga duración durante 1 o 2 meses con estreptomicina y penicilina.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85D77-4424-485C-B18E-1463E14C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9" y="134667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2D7AC-5D44-4584-8FC7-2315C13E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9" y="3472529"/>
            <a:ext cx="2143124" cy="30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8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32B6-AFEB-4F86-AE35-ACC3CE87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Prevención y control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D978D-CCD9-481F-94B6-A5D3D8A2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65" y="1885285"/>
            <a:ext cx="8477948" cy="469410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2236A-BCA2-4A46-8B37-64DCA854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269" y="2581566"/>
            <a:ext cx="7796540" cy="3997828"/>
          </a:xfrm>
        </p:spPr>
        <p:txBody>
          <a:bodyPr/>
          <a:lstStyle/>
          <a:p>
            <a:r>
              <a:rPr lang="es-MX" dirty="0"/>
              <a:t>Tener limpieza y desinfección de los comederos, bebederos y demás instalaciones. En especial con animales jóvenes que les están brotando los dientes.</a:t>
            </a:r>
          </a:p>
          <a:p>
            <a:r>
              <a:rPr lang="es-MX" dirty="0"/>
              <a:t>Realizar revisiones bucales seguidas.</a:t>
            </a:r>
          </a:p>
          <a:p>
            <a:r>
              <a:rPr lang="es-MX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4637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D9EA-9BB3-46AC-91CA-74F0CCE2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Bibliografía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735-3EDE-4CC4-BC9F-16C9F6E3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885285"/>
            <a:ext cx="8948278" cy="4164659"/>
          </a:xfrm>
        </p:spPr>
        <p:txBody>
          <a:bodyPr>
            <a:normAutofit fontScale="85000" lnSpcReduction="10000"/>
          </a:bodyPr>
          <a:lstStyle/>
          <a:p>
            <a:r>
              <a:rPr lang="es-MX" dirty="0" err="1"/>
              <a:t>Clinical</a:t>
            </a:r>
            <a:r>
              <a:rPr lang="es-MX" dirty="0"/>
              <a:t> </a:t>
            </a:r>
            <a:r>
              <a:rPr lang="es-MX" dirty="0" err="1"/>
              <a:t>Veterinary</a:t>
            </a:r>
            <a:r>
              <a:rPr lang="es-MX" dirty="0"/>
              <a:t> </a:t>
            </a:r>
            <a:r>
              <a:rPr lang="es-MX" dirty="0" err="1"/>
              <a:t>Microbiology</a:t>
            </a:r>
            <a:endParaRPr lang="es-MX" dirty="0"/>
          </a:p>
          <a:p>
            <a:r>
              <a:rPr lang="es-MX" dirty="0"/>
              <a:t>Gustav </a:t>
            </a:r>
            <a:r>
              <a:rPr lang="es-MX" dirty="0" err="1"/>
              <a:t>Rosenberger</a:t>
            </a:r>
            <a:r>
              <a:rPr lang="es-MX" dirty="0"/>
              <a:t>.; medicina interna y cirugía del bovino, 4 </a:t>
            </a:r>
            <a:r>
              <a:rPr lang="es-MX" dirty="0" err="1"/>
              <a:t>ed</a:t>
            </a:r>
            <a:r>
              <a:rPr lang="es-MX" dirty="0"/>
              <a:t>, volumen 1. </a:t>
            </a:r>
            <a:r>
              <a:rPr lang="es-MX" dirty="0" err="1"/>
              <a:t>Inter-médico</a:t>
            </a:r>
            <a:r>
              <a:rPr lang="es-MX" dirty="0"/>
              <a:t>, Buenos aires, República de Argentina. 2. Wiesner. Adam.;</a:t>
            </a:r>
          </a:p>
          <a:p>
            <a:r>
              <a:rPr lang="es-MX" dirty="0"/>
              <a:t> Enfermedades del Ganado Bovino 1 </a:t>
            </a:r>
            <a:r>
              <a:rPr lang="es-MX" dirty="0" err="1"/>
              <a:t>ed</a:t>
            </a:r>
            <a:r>
              <a:rPr lang="es-MX" dirty="0"/>
              <a:t>, Acribia, Zaragoza, España, 1973. 3. W.J Gibbons.; Medicina y Cirugía de los Bovinos, la Prensa Medica, Mexicana 1984. 4. William C. </a:t>
            </a:r>
            <a:r>
              <a:rPr lang="es-MX" dirty="0" err="1"/>
              <a:t>Rebhum</a:t>
            </a:r>
            <a:r>
              <a:rPr lang="es-MX" dirty="0"/>
              <a:t>.;</a:t>
            </a:r>
          </a:p>
          <a:p>
            <a:r>
              <a:rPr lang="es-MX" dirty="0"/>
              <a:t> Enfermedades del Ganado Lechero Acribia, Zaragoza, España, 1999. 5. D.C </a:t>
            </a:r>
            <a:r>
              <a:rPr lang="es-MX" dirty="0" err="1"/>
              <a:t>Blood</a:t>
            </a:r>
            <a:r>
              <a:rPr lang="es-MX" dirty="0"/>
              <a:t>.; </a:t>
            </a:r>
          </a:p>
          <a:p>
            <a:r>
              <a:rPr lang="es-MX" dirty="0"/>
              <a:t>Medicina Veterinaria, Interamericana, México, 5 </a:t>
            </a:r>
            <a:r>
              <a:rPr lang="es-MX" dirty="0" err="1"/>
              <a:t>ed</a:t>
            </a:r>
            <a:r>
              <a:rPr lang="es-MX" dirty="0"/>
              <a:t>, 1988. 6. </a:t>
            </a:r>
            <a:r>
              <a:rPr lang="es-MX" dirty="0" err="1"/>
              <a:t>Gerrit</a:t>
            </a:r>
            <a:r>
              <a:rPr lang="es-MX" dirty="0"/>
              <a:t> </a:t>
            </a:r>
            <a:r>
              <a:rPr lang="es-MX" dirty="0" err="1"/>
              <a:t>Dirksen</a:t>
            </a:r>
            <a:r>
              <a:rPr lang="es-MX" dirty="0"/>
              <a:t>.;</a:t>
            </a:r>
          </a:p>
          <a:p>
            <a:r>
              <a:rPr lang="es-MX" dirty="0"/>
              <a:t> Medicina Interna y Cirugía del Bovino, volumen II, 4 </a:t>
            </a:r>
            <a:r>
              <a:rPr lang="es-MX" dirty="0" err="1"/>
              <a:t>ed</a:t>
            </a:r>
            <a:r>
              <a:rPr lang="es-MX" dirty="0"/>
              <a:t>, inter-Médica, Buenos Aires-Argentina, 2005.</a:t>
            </a:r>
          </a:p>
        </p:txBody>
      </p:sp>
    </p:spTree>
    <p:extLst>
      <p:ext uri="{BB962C8B-B14F-4D97-AF65-F5344CB8AC3E}">
        <p14:creationId xmlns:p14="http://schemas.microsoft.com/office/powerpoint/2010/main" val="354354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0BFD7-CE01-4DC5-A69C-DB150657B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3" t="39982" r="32961" b="5837"/>
          <a:stretch/>
        </p:blipFill>
        <p:spPr>
          <a:xfrm>
            <a:off x="2366571" y="161880"/>
            <a:ext cx="7796539" cy="653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F0B94-3073-9445-A649-CFD53C693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430086"/>
            <a:ext cx="7796540" cy="3997828"/>
          </a:xfrm>
        </p:spPr>
        <p:txBody>
          <a:bodyPr/>
          <a:lstStyle/>
          <a:p>
            <a:pPr marL="0" indent="0" algn="just">
              <a:buNone/>
            </a:pPr>
            <a:r>
              <a:rPr lang="es-US" dirty="0"/>
              <a:t>Las infecciones causadas por Estos organismos tienen a ser endógenas en especial las especies de </a:t>
            </a:r>
            <a:r>
              <a:rPr lang="es-US" dirty="0" err="1"/>
              <a:t>actinomyces</a:t>
            </a:r>
            <a:r>
              <a:rPr lang="es-US" dirty="0"/>
              <a:t> suelen causar </a:t>
            </a:r>
            <a:r>
              <a:rPr lang="es-US" dirty="0" err="1"/>
              <a:t>granulomatosis</a:t>
            </a:r>
            <a:r>
              <a:rPr lang="es-US" dirty="0"/>
              <a:t>  en el tejido del animal. No se han identificado factores específicos de especies de actinomices de importancia veterinaria </a:t>
            </a:r>
          </a:p>
        </p:txBody>
      </p:sp>
    </p:spTree>
    <p:extLst>
      <p:ext uri="{BB962C8B-B14F-4D97-AF65-F5344CB8AC3E}">
        <p14:creationId xmlns:p14="http://schemas.microsoft.com/office/powerpoint/2010/main" val="209483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552A73-AA40-47F0-8C67-AD63CD591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3" t="7774" r="31053" b="16915"/>
          <a:stretch/>
        </p:blipFill>
        <p:spPr>
          <a:xfrm>
            <a:off x="1730326" y="0"/>
            <a:ext cx="8229599" cy="67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CE945-021A-48C8-82E0-81C179BB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43" y="569324"/>
            <a:ext cx="5026855" cy="5023002"/>
          </a:xfrm>
        </p:spPr>
        <p:txBody>
          <a:bodyPr/>
          <a:lstStyle/>
          <a:p>
            <a:pPr algn="just"/>
            <a:r>
              <a:rPr lang="es-US" dirty="0"/>
              <a:t>Taxonomía.</a:t>
            </a:r>
          </a:p>
          <a:p>
            <a:pPr algn="just"/>
            <a:r>
              <a:rPr lang="es-US" dirty="0"/>
              <a:t>Genero: </a:t>
            </a:r>
            <a:r>
              <a:rPr lang="es-US" i="1" dirty="0" err="1"/>
              <a:t>Actinobacillus</a:t>
            </a:r>
            <a:r>
              <a:rPr lang="es-US" dirty="0"/>
              <a:t> </a:t>
            </a:r>
          </a:p>
          <a:p>
            <a:pPr algn="just"/>
            <a:r>
              <a:rPr lang="es-US" dirty="0"/>
              <a:t>Familia: </a:t>
            </a:r>
            <a:r>
              <a:rPr lang="es-US" i="1" dirty="0" err="1"/>
              <a:t>Pasteorellaceae</a:t>
            </a:r>
            <a:r>
              <a:rPr lang="es-US" i="1" dirty="0"/>
              <a:t> </a:t>
            </a:r>
          </a:p>
          <a:p>
            <a:pPr algn="just"/>
            <a:r>
              <a:rPr lang="es-US" dirty="0"/>
              <a:t>Bacterias Gram negativas, no móviles y no formadoras de esporas. Ovales o en forma de </a:t>
            </a:r>
            <a:r>
              <a:rPr lang="es-US" dirty="0" err="1"/>
              <a:t>baston</a:t>
            </a:r>
            <a:r>
              <a:rPr lang="es-US" dirty="0"/>
              <a:t>. </a:t>
            </a:r>
          </a:p>
          <a:p>
            <a:pPr algn="just"/>
            <a:r>
              <a:rPr lang="es-US" dirty="0"/>
              <a:t>Hábitat: es </a:t>
            </a:r>
            <a:r>
              <a:rPr lang="es-MX" dirty="0"/>
              <a:t>principalmente las membranas mucosas del tracto respiratorio superior y la cavidad oral de sus huéspedes. No sobreviven bien en el medio ambiente. </a:t>
            </a:r>
            <a:endParaRPr lang="es-US" dirty="0"/>
          </a:p>
          <a:p>
            <a:endParaRPr lang="es-MX" dirty="0"/>
          </a:p>
        </p:txBody>
      </p:sp>
      <p:pic>
        <p:nvPicPr>
          <p:cNvPr id="2052" name="Picture 4" descr="Actinobacillus - Encyclopedia of Life">
            <a:extLst>
              <a:ext uri="{FF2B5EF4-FFF2-40B4-BE49-F238E27FC236}">
                <a16:creationId xmlns:a16="http://schemas.microsoft.com/office/drawing/2014/main" id="{F5B15DE9-CB8E-4893-A7E8-67D645DE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34" y="1287194"/>
            <a:ext cx="3614455" cy="35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3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E398-A868-4DE0-B041-6C11D706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Generalidades de </a:t>
            </a:r>
            <a:r>
              <a:rPr lang="es-MX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Actinobacillus</a:t>
            </a:r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D1059-562B-44A0-A8DF-82B45A8B90C4}"/>
              </a:ext>
            </a:extLst>
          </p:cNvPr>
          <p:cNvSpPr txBox="1"/>
          <p:nvPr/>
        </p:nvSpPr>
        <p:spPr>
          <a:xfrm>
            <a:off x="1749548" y="1885285"/>
            <a:ext cx="90122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  <a:p>
            <a:pPr algn="just"/>
            <a:r>
              <a:rPr lang="es-MX" sz="2000" dirty="0"/>
              <a:t>Las especies de </a:t>
            </a:r>
            <a:r>
              <a:rPr lang="es-MX" sz="2000" dirty="0" err="1"/>
              <a:t>Actinobacillus</a:t>
            </a:r>
            <a:r>
              <a:rPr lang="es-MX" sz="2000" dirty="0"/>
              <a:t> son bacilos gran negativos, de tamaño mediano, exigentes y anaerobios facultativamente (0,3–0,5 × 0,6–1,4 µm) que pueden producir formas cocales en medios sólidos habituales, pero formas más largas en caldos de suero o azúcar. Los organismos pueden presentar tinción bipolar. </a:t>
            </a:r>
          </a:p>
          <a:p>
            <a:pPr algn="just"/>
            <a:r>
              <a:rPr lang="es-MX" sz="2000" dirty="0"/>
              <a:t>No son móviles, no forman esporas, no son resistentes a los ácidos, son indol negativos, generalmente oxidasa positivos, reducen los nitratos y producen beta-galactosidasa. Las especies de </a:t>
            </a:r>
            <a:r>
              <a:rPr lang="es-MX" sz="2000" dirty="0" err="1"/>
              <a:t>actinobacillus</a:t>
            </a:r>
            <a:r>
              <a:rPr lang="es-MX" sz="2000" dirty="0"/>
              <a:t> fermentan los carbohidratos en 24 horas sin producir gas 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63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8C5E8-EE03-4E51-966E-9B71BFC1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4" t="7775" r="32961" b="56720"/>
          <a:stretch/>
        </p:blipFill>
        <p:spPr>
          <a:xfrm>
            <a:off x="1654637" y="872196"/>
            <a:ext cx="8882726" cy="49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7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9FCD2CA8B6DF4698DC90019ABEDDFE" ma:contentTypeVersion="7" ma:contentTypeDescription="Crear nuevo documento." ma:contentTypeScope="" ma:versionID="d417dd179be87230b4bd25bcec48da07">
  <xsd:schema xmlns:xsd="http://www.w3.org/2001/XMLSchema" xmlns:xs="http://www.w3.org/2001/XMLSchema" xmlns:p="http://schemas.microsoft.com/office/2006/metadata/properties" xmlns:ns2="b6a851d9-8ab2-414a-9f15-adb502767ba9" targetNamespace="http://schemas.microsoft.com/office/2006/metadata/properties" ma:root="true" ma:fieldsID="d5203559c21a091414bda388f34037d6" ns2:_="">
    <xsd:import namespace="b6a851d9-8ab2-414a-9f15-adb502767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851d9-8ab2-414a-9f15-adb502767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CC06DC-7D02-471D-A78F-E8737F96EF5B}"/>
</file>

<file path=customXml/itemProps2.xml><?xml version="1.0" encoding="utf-8"?>
<ds:datastoreItem xmlns:ds="http://schemas.openxmlformats.org/officeDocument/2006/customXml" ds:itemID="{6BF46537-68D5-4823-BD95-DC7F0B6EFC95}"/>
</file>

<file path=customXml/itemProps3.xml><?xml version="1.0" encoding="utf-8"?>
<ds:datastoreItem xmlns:ds="http://schemas.openxmlformats.org/officeDocument/2006/customXml" ds:itemID="{8F06AC66-5BAA-4289-A21E-97F83A1E655A}"/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1572</Words>
  <Application>Microsoft Office PowerPoint</Application>
  <PresentationFormat>Widescreen</PresentationFormat>
  <Paragraphs>141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Aharoni</vt:lpstr>
      <vt:lpstr>Arial</vt:lpstr>
      <vt:lpstr>Arial</vt:lpstr>
      <vt:lpstr>Calibri</vt:lpstr>
      <vt:lpstr>MS Shell Dlg 2</vt:lpstr>
      <vt:lpstr>Wingdings</vt:lpstr>
      <vt:lpstr>Wingdings 3</vt:lpstr>
      <vt:lpstr>Madison</vt:lpstr>
      <vt:lpstr>Enfermedades causadas por Actinobacillus y Actinomyces. </vt:lpstr>
      <vt:lpstr>Generalidades.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Generalidades de Actinobacillus  </vt:lpstr>
      <vt:lpstr>PowerPoint Presentation</vt:lpstr>
      <vt:lpstr>PowerPoint Presentation</vt:lpstr>
      <vt:lpstr>PowerPoint Presentation</vt:lpstr>
      <vt:lpstr>PowerPoint Presentation</vt:lpstr>
      <vt:lpstr>Etiología.</vt:lpstr>
      <vt:lpstr>Epidemiologia </vt:lpstr>
      <vt:lpstr>Distribución  Geográfica.   </vt:lpstr>
      <vt:lpstr>Transmisión</vt:lpstr>
      <vt:lpstr>Manifestaciones clínicas </vt:lpstr>
      <vt:lpstr>PowerPoint Presentation</vt:lpstr>
      <vt:lpstr>Lesiones</vt:lpstr>
      <vt:lpstr>PowerPoint Presentation</vt:lpstr>
      <vt:lpstr>Diagnostico </vt:lpstr>
      <vt:lpstr>Diagnostico Diferencial </vt:lpstr>
      <vt:lpstr>Tratamiento </vt:lpstr>
      <vt:lpstr>Prevención y control </vt:lpstr>
      <vt:lpstr>PowerPoint Presentation</vt:lpstr>
      <vt:lpstr>Etiología </vt:lpstr>
      <vt:lpstr>Epidemiologia </vt:lpstr>
      <vt:lpstr>Distribución geográfica </vt:lpstr>
      <vt:lpstr>Patogenia </vt:lpstr>
      <vt:lpstr>Manifestaciones clínicas</vt:lpstr>
      <vt:lpstr>PowerPoint Presentation</vt:lpstr>
      <vt:lpstr>Lesiones </vt:lpstr>
      <vt:lpstr>PowerPoint Presentation</vt:lpstr>
      <vt:lpstr>Diagnostico </vt:lpstr>
      <vt:lpstr>Diagnostico diferencial </vt:lpstr>
      <vt:lpstr>Tratamiento </vt:lpstr>
      <vt:lpstr>Prevención y control 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Enfermedades causadas por Actinobacilos y Actynomyces. </dc:title>
  <dc:creator>Arielle Jasso</dc:creator>
  <cp:lastModifiedBy>Ari</cp:lastModifiedBy>
  <cp:revision>68</cp:revision>
  <dcterms:created xsi:type="dcterms:W3CDTF">2020-10-08T19:11:19Z</dcterms:created>
  <dcterms:modified xsi:type="dcterms:W3CDTF">2020-10-15T17:50:17Z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0x0101001D9FCD2CA8B6DF4698DC90019ABEDDFE</vt:lpwstr>
  </property>
</Properties>
</file>