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A2BB-FA00-45DA-92AC-DA7CF22C27D8}" type="datetimeFigureOut">
              <a:rPr lang="es-PA" smtClean="0"/>
              <a:t>16/11/20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6B3F-BF5B-4621-9F3D-ADA593181F6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135166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A2BB-FA00-45DA-92AC-DA7CF22C27D8}" type="datetimeFigureOut">
              <a:rPr lang="es-PA" smtClean="0"/>
              <a:t>16/11/20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6B3F-BF5B-4621-9F3D-ADA593181F6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961278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A2BB-FA00-45DA-92AC-DA7CF22C27D8}" type="datetimeFigureOut">
              <a:rPr lang="es-PA" smtClean="0"/>
              <a:t>16/11/20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6B3F-BF5B-4621-9F3D-ADA593181F6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027792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A2BB-FA00-45DA-92AC-DA7CF22C27D8}" type="datetimeFigureOut">
              <a:rPr lang="es-PA" smtClean="0"/>
              <a:t>16/11/20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6B3F-BF5B-4621-9F3D-ADA593181F6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05704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A2BB-FA00-45DA-92AC-DA7CF22C27D8}" type="datetimeFigureOut">
              <a:rPr lang="es-PA" smtClean="0"/>
              <a:t>16/11/20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6B3F-BF5B-4621-9F3D-ADA593181F6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958789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A2BB-FA00-45DA-92AC-DA7CF22C27D8}" type="datetimeFigureOut">
              <a:rPr lang="es-PA" smtClean="0"/>
              <a:t>16/11/20</a:t>
            </a:fld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6B3F-BF5B-4621-9F3D-ADA593181F6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655374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A2BB-FA00-45DA-92AC-DA7CF22C27D8}" type="datetimeFigureOut">
              <a:rPr lang="es-PA" smtClean="0"/>
              <a:t>16/11/20</a:t>
            </a:fld>
            <a:endParaRPr lang="es-PA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6B3F-BF5B-4621-9F3D-ADA593181F6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950793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A2BB-FA00-45DA-92AC-DA7CF22C27D8}" type="datetimeFigureOut">
              <a:rPr lang="es-PA" smtClean="0"/>
              <a:t>16/11/20</a:t>
            </a:fld>
            <a:endParaRPr lang="es-PA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6B3F-BF5B-4621-9F3D-ADA593181F6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513860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A2BB-FA00-45DA-92AC-DA7CF22C27D8}" type="datetimeFigureOut">
              <a:rPr lang="es-PA" smtClean="0"/>
              <a:t>16/11/20</a:t>
            </a:fld>
            <a:endParaRPr lang="es-PA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6B3F-BF5B-4621-9F3D-ADA593181F6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107751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A2BB-FA00-45DA-92AC-DA7CF22C27D8}" type="datetimeFigureOut">
              <a:rPr lang="es-PA" smtClean="0"/>
              <a:t>16/11/20</a:t>
            </a:fld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6B3F-BF5B-4621-9F3D-ADA593181F6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555380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3A2BB-FA00-45DA-92AC-DA7CF22C27D8}" type="datetimeFigureOut">
              <a:rPr lang="es-PA" smtClean="0"/>
              <a:t>16/11/20</a:t>
            </a:fld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86B3F-BF5B-4621-9F3D-ADA593181F6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66140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A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3A2BB-FA00-45DA-92AC-DA7CF22C27D8}" type="datetimeFigureOut">
              <a:rPr lang="es-PA" smtClean="0"/>
              <a:t>16/11/20</a:t>
            </a:fld>
            <a:endParaRPr lang="es-PA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86B3F-BF5B-4621-9F3D-ADA593181F6B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60209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03031"/>
            <a:ext cx="12191999" cy="6858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1840606" y="569671"/>
            <a:ext cx="9221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A" sz="3600" b="1" dirty="0" smtClean="0">
                <a:latin typeface="Algerian" panose="04020705040A02060702" pitchFamily="82" charset="0"/>
              </a:rPr>
              <a:t>¿cuál </a:t>
            </a:r>
            <a:r>
              <a:rPr lang="es-PA" sz="3600" b="1" dirty="0">
                <a:latin typeface="Algerian" panose="04020705040A02060702" pitchFamily="82" charset="0"/>
              </a:rPr>
              <a:t>es la diferencia entre </a:t>
            </a:r>
            <a:endParaRPr lang="es-PA" sz="3600" b="1" dirty="0" smtClean="0">
              <a:latin typeface="Algerian" panose="04020705040A02060702" pitchFamily="82" charset="0"/>
            </a:endParaRPr>
          </a:p>
          <a:p>
            <a:pPr algn="ctr"/>
            <a:r>
              <a:rPr lang="es-PA" sz="3600" b="1" dirty="0" smtClean="0">
                <a:latin typeface="Algerian" panose="04020705040A02060702" pitchFamily="82" charset="0"/>
              </a:rPr>
              <a:t>lenguaje </a:t>
            </a:r>
            <a:r>
              <a:rPr lang="es-PA" sz="3600" b="1" dirty="0">
                <a:latin typeface="Algerian" panose="04020705040A02060702" pitchFamily="82" charset="0"/>
              </a:rPr>
              <a:t>literal y </a:t>
            </a:r>
            <a:r>
              <a:rPr lang="es-PA" sz="3600" b="1" dirty="0" smtClean="0">
                <a:latin typeface="Algerian" panose="04020705040A02060702" pitchFamily="82" charset="0"/>
              </a:rPr>
              <a:t>figurado</a:t>
            </a:r>
            <a:r>
              <a:rPr lang="es-PA" altLang="zh-CN" sz="3600" b="1" dirty="0" smtClean="0">
                <a:latin typeface="Algerian" panose="04020705040A02060702" pitchFamily="82" charset="0"/>
              </a:rPr>
              <a:t>?</a:t>
            </a:r>
            <a:endParaRPr lang="es-PA" sz="3600" b="1" dirty="0">
              <a:latin typeface="Algerian" panose="04020705040A02060702" pitchFamily="82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1221347" y="2256557"/>
            <a:ext cx="101506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2400" b="1" dirty="0">
                <a:latin typeface="Arial Rounded MT Bold" panose="020F0704030504030204" pitchFamily="34" charset="0"/>
              </a:rPr>
              <a:t>El lenguaje literal </a:t>
            </a:r>
            <a:r>
              <a:rPr lang="es-PA" sz="2400" dirty="0">
                <a:latin typeface="Arial Rounded MT Bold" panose="020F0704030504030204" pitchFamily="34" charset="0"/>
              </a:rPr>
              <a:t>hace referencia a las expresiones que tienen un sentido real y directo. </a:t>
            </a:r>
            <a:r>
              <a:rPr lang="es-PA" sz="2400" dirty="0" smtClean="0">
                <a:latin typeface="Arial Rounded MT Bold" panose="020F0704030504030204" pitchFamily="34" charset="0"/>
              </a:rPr>
              <a:t> Este tipo de lenguaje encontramos </a:t>
            </a:r>
            <a:r>
              <a:rPr lang="es-PA" sz="2400" dirty="0">
                <a:latin typeface="Arial Rounded MT Bold" panose="020F0704030504030204" pitchFamily="34" charset="0"/>
              </a:rPr>
              <a:t>en los documentos oficiales, científicos o jurídicos, etc. </a:t>
            </a:r>
            <a:endParaRPr lang="es-PA" sz="2400" dirty="0" smtClean="0">
              <a:latin typeface="Arial Rounded MT Bold" panose="020F0704030504030204" pitchFamily="34" charset="0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3369" y="3813266"/>
            <a:ext cx="3933855" cy="2150507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1221347" y="3813266"/>
            <a:ext cx="40090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PA" sz="2400" b="1" dirty="0">
                <a:latin typeface="Arial Rounded MT Bold" panose="020F0704030504030204" pitchFamily="34" charset="0"/>
              </a:rPr>
              <a:t>El lenguaje </a:t>
            </a:r>
            <a:r>
              <a:rPr lang="es-PA" sz="2400" b="1" dirty="0" smtClean="0">
                <a:latin typeface="Arial Rounded MT Bold" panose="020F0704030504030204" pitchFamily="34" charset="0"/>
              </a:rPr>
              <a:t>figurado </a:t>
            </a:r>
            <a:r>
              <a:rPr lang="es-PA" sz="2400" dirty="0">
                <a:latin typeface="Arial Rounded MT Bold" panose="020F0704030504030204" pitchFamily="34" charset="0"/>
              </a:rPr>
              <a:t>hace </a:t>
            </a:r>
            <a:r>
              <a:rPr lang="es-PA" sz="2400" dirty="0" smtClean="0">
                <a:latin typeface="Arial Rounded MT Bold" panose="020F0704030504030204" pitchFamily="34" charset="0"/>
              </a:rPr>
              <a:t>referencia</a:t>
            </a:r>
            <a:r>
              <a:rPr lang="en-US" sz="2400" dirty="0" smtClean="0">
                <a:latin typeface="Arial Rounded MT Bold" panose="020F0704030504030204" pitchFamily="34" charset="0"/>
              </a:rPr>
              <a:t> </a:t>
            </a:r>
            <a:r>
              <a:rPr lang="en-US" sz="2400" dirty="0">
                <a:latin typeface="Arial Rounded MT Bold" panose="020F0704030504030204" pitchFamily="34" charset="0"/>
              </a:rPr>
              <a:t>a </a:t>
            </a:r>
            <a:r>
              <a:rPr lang="en-US" sz="2400" dirty="0" err="1">
                <a:latin typeface="Arial Rounded MT Bold" panose="020F0704030504030204" pitchFamily="34" charset="0"/>
              </a:rPr>
              <a:t>otro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tipo</a:t>
            </a:r>
            <a:r>
              <a:rPr lang="en-US" sz="2400" dirty="0">
                <a:latin typeface="Arial Rounded MT Bold" panose="020F0704030504030204" pitchFamily="34" charset="0"/>
              </a:rPr>
              <a:t> de </a:t>
            </a:r>
            <a:r>
              <a:rPr lang="en-US" sz="2400" dirty="0" err="1">
                <a:latin typeface="Arial Rounded MT Bold" panose="020F0704030504030204" pitchFamily="34" charset="0"/>
              </a:rPr>
              <a:t>concepto</a:t>
            </a:r>
            <a:r>
              <a:rPr lang="en-US" sz="2400" dirty="0">
                <a:latin typeface="Arial Rounded MT Bold" panose="020F0704030504030204" pitchFamily="34" charset="0"/>
              </a:rPr>
              <a:t>. Lo </a:t>
            </a:r>
            <a:r>
              <a:rPr lang="en-US" sz="2400" dirty="0" err="1">
                <a:latin typeface="Arial Rounded MT Bold" panose="020F0704030504030204" pitchFamily="34" charset="0"/>
              </a:rPr>
              <a:t>podemos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encontrar</a:t>
            </a:r>
            <a:r>
              <a:rPr lang="en-US" sz="2400" dirty="0">
                <a:latin typeface="Arial Rounded MT Bold" panose="020F0704030504030204" pitchFamily="34" charset="0"/>
              </a:rPr>
              <a:t> en </a:t>
            </a:r>
            <a:r>
              <a:rPr lang="en-US" sz="2400" dirty="0" err="1">
                <a:latin typeface="Arial Rounded MT Bold" panose="020F0704030504030204" pitchFamily="34" charset="0"/>
              </a:rPr>
              <a:t>poesías</a:t>
            </a:r>
            <a:r>
              <a:rPr lang="en-US" sz="2400" dirty="0">
                <a:latin typeface="Arial Rounded MT Bold" panose="020F0704030504030204" pitchFamily="34" charset="0"/>
              </a:rPr>
              <a:t>, </a:t>
            </a:r>
            <a:r>
              <a:rPr lang="en-US" sz="2400" dirty="0" err="1">
                <a:latin typeface="Arial Rounded MT Bold" panose="020F0704030504030204" pitchFamily="34" charset="0"/>
              </a:rPr>
              <a:t>obras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literarias</a:t>
            </a:r>
            <a:r>
              <a:rPr lang="en-US" sz="2400" dirty="0">
                <a:latin typeface="Arial Rounded MT Bold" panose="020F0704030504030204" pitchFamily="34" charset="0"/>
              </a:rPr>
              <a:t> y en la </a:t>
            </a:r>
            <a:r>
              <a:rPr lang="en-US" sz="2400" dirty="0" err="1">
                <a:latin typeface="Arial Rounded MT Bold" panose="020F0704030504030204" pitchFamily="34" charset="0"/>
              </a:rPr>
              <a:t>vida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cotidiana</a:t>
            </a:r>
            <a:r>
              <a:rPr lang="en-US" sz="2400" dirty="0">
                <a:latin typeface="Arial Rounded MT Bold" panose="020F0704030504030204" pitchFamily="34" charset="0"/>
              </a:rPr>
              <a:t>.</a:t>
            </a:r>
          </a:p>
          <a:p>
            <a:endParaRPr lang="es-PA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5813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68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宋体</vt:lpstr>
      <vt:lpstr>Algerian</vt:lpstr>
      <vt:lpstr>Arial</vt:lpstr>
      <vt:lpstr>Arial Rounded MT Bold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Yuqing  Zhong</dc:creator>
  <cp:lastModifiedBy>Cristian Ruiz</cp:lastModifiedBy>
  <cp:revision>10</cp:revision>
  <dcterms:created xsi:type="dcterms:W3CDTF">2020-11-13T18:46:23Z</dcterms:created>
  <dcterms:modified xsi:type="dcterms:W3CDTF">2020-11-17T04:12:09Z</dcterms:modified>
</cp:coreProperties>
</file>