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94540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8695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2662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2278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4701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29430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5185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3207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7880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71283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09376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3B770-019E-4EC1-854C-299EEDBC5EB6}" type="datetimeFigureOut">
              <a:rPr lang="es-PA" smtClean="0"/>
              <a:t>15/11/20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EC102-7966-4CDB-8166-307FC77B3C72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2276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386366" y="440728"/>
            <a:ext cx="100712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 smtClean="0">
                <a:latin typeface="Algerian" panose="04020705040A02060702" pitchFamily="82" charset="0"/>
              </a:rPr>
              <a:t>Aliteración:</a:t>
            </a:r>
          </a:p>
          <a:p>
            <a:r>
              <a:rPr lang="es-PA" sz="2400" dirty="0" smtClean="0">
                <a:latin typeface="Arial Rounded MT Bold" panose="020F0704030504030204" pitchFamily="34" charset="0"/>
              </a:rPr>
              <a:t>Consiste en la relación de un mismo sonido o sonido similares, sobre todo consonántico, en una misma fase u oración con la finalidad de producir cierto efecto sonoro </a:t>
            </a:r>
            <a:endParaRPr lang="es-PA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86366" y="2331075"/>
            <a:ext cx="1159098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dirty="0">
                <a:latin typeface="Arial Rounded MT Bold" panose="020F0704030504030204" pitchFamily="34" charset="0"/>
              </a:rPr>
              <a:t>Los trabalenguas son el género donde reina la aliteración, por ejemplo:</a:t>
            </a:r>
          </a:p>
          <a:p>
            <a:endParaRPr lang="es-PA" sz="2000" dirty="0">
              <a:latin typeface="Arial Rounded MT Bold" panose="020F0704030504030204" pitchFamily="34" charset="0"/>
            </a:endParaRPr>
          </a:p>
          <a:p>
            <a:r>
              <a:rPr lang="es-PA" dirty="0">
                <a:latin typeface="Arial Rounded MT Bold" panose="020F0704030504030204" pitchFamily="34" charset="0"/>
              </a:rPr>
              <a:t>(1) Tres tristes tigres triscaban trigo en un trigal.</a:t>
            </a:r>
          </a:p>
          <a:p>
            <a:endParaRPr lang="es-PA" dirty="0">
              <a:latin typeface="Arial Rounded MT Bold" panose="020F0704030504030204" pitchFamily="34" charset="0"/>
            </a:endParaRPr>
          </a:p>
          <a:p>
            <a:r>
              <a:rPr lang="es-PA" dirty="0">
                <a:latin typeface="Arial Rounded MT Bold" panose="020F0704030504030204" pitchFamily="34" charset="0"/>
              </a:rPr>
              <a:t>En poesía, algunos versos juegan con esta figura, como en el siguiente ejemplo del poeta uruguayo Julio Herrera y Reissig:</a:t>
            </a:r>
          </a:p>
          <a:p>
            <a:endParaRPr lang="es-PA" dirty="0">
              <a:latin typeface="Arial Rounded MT Bold" panose="020F0704030504030204" pitchFamily="34" charset="0"/>
            </a:endParaRPr>
          </a:p>
          <a:p>
            <a:r>
              <a:rPr lang="es-PA" dirty="0" smtClean="0">
                <a:latin typeface="Arial Rounded MT Bold" panose="020F0704030504030204" pitchFamily="34" charset="0"/>
              </a:rPr>
              <a:t>                                          (2</a:t>
            </a:r>
            <a:r>
              <a:rPr lang="es-PA" dirty="0">
                <a:latin typeface="Arial Rounded MT Bold" panose="020F0704030504030204" pitchFamily="34" charset="0"/>
              </a:rPr>
              <a:t>) Úrsula punza la boyuna yunta;</a:t>
            </a:r>
          </a:p>
          <a:p>
            <a:r>
              <a:rPr lang="es-PA" dirty="0" smtClean="0">
                <a:latin typeface="Arial Rounded MT Bold" panose="020F0704030504030204" pitchFamily="34" charset="0"/>
              </a:rPr>
              <a:t>                                                 la </a:t>
            </a:r>
            <a:r>
              <a:rPr lang="es-PA" dirty="0">
                <a:latin typeface="Arial Rounded MT Bold" panose="020F0704030504030204" pitchFamily="34" charset="0"/>
              </a:rPr>
              <a:t>lujuria perfuma con su fruta,</a:t>
            </a:r>
          </a:p>
          <a:p>
            <a:r>
              <a:rPr lang="es-PA" dirty="0" smtClean="0">
                <a:latin typeface="Arial Rounded MT Bold" panose="020F0704030504030204" pitchFamily="34" charset="0"/>
              </a:rPr>
              <a:t>                                                 la </a:t>
            </a:r>
            <a:r>
              <a:rPr lang="es-PA" dirty="0">
                <a:latin typeface="Arial Rounded MT Bold" panose="020F0704030504030204" pitchFamily="34" charset="0"/>
              </a:rPr>
              <a:t>púbera frescura de la ruta</a:t>
            </a:r>
          </a:p>
          <a:p>
            <a:r>
              <a:rPr lang="es-PA" dirty="0" smtClean="0">
                <a:latin typeface="Arial Rounded MT Bold" panose="020F0704030504030204" pitchFamily="34" charset="0"/>
              </a:rPr>
              <a:t>                                                  por </a:t>
            </a:r>
            <a:r>
              <a:rPr lang="es-PA" dirty="0">
                <a:latin typeface="Arial Rounded MT Bold" panose="020F0704030504030204" pitchFamily="34" charset="0"/>
              </a:rPr>
              <a:t>donde ondula la venusta junta</a:t>
            </a:r>
            <a:r>
              <a:rPr lang="es-PA" dirty="0" smtClean="0">
                <a:latin typeface="Arial Rounded MT Bold" panose="020F0704030504030204" pitchFamily="34" charset="0"/>
              </a:rPr>
              <a:t>.</a:t>
            </a:r>
          </a:p>
          <a:p>
            <a:endParaRPr lang="es-PA" dirty="0" smtClean="0">
              <a:latin typeface="Arial Rounded MT Bold" panose="020F0704030504030204" pitchFamily="34" charset="0"/>
            </a:endParaRPr>
          </a:p>
          <a:p>
            <a:r>
              <a:rPr lang="es-PA" dirty="0" smtClean="0">
                <a:latin typeface="Arial Rounded MT Bold" panose="020F0704030504030204" pitchFamily="34" charset="0"/>
              </a:rPr>
              <a:t>                                                                                           </a:t>
            </a:r>
            <a:r>
              <a:rPr lang="es-PA" dirty="0" smtClean="0">
                <a:latin typeface="Arial Rounded MT Bold" panose="020F0704030504030204" pitchFamily="34" charset="0"/>
              </a:rPr>
              <a:t> </a:t>
            </a:r>
            <a:r>
              <a:rPr lang="es-PA" sz="1600" dirty="0" smtClean="0">
                <a:latin typeface="Arial Rounded MT Bold" panose="020F0704030504030204" pitchFamily="34" charset="0"/>
              </a:rPr>
              <a:t>Herrera </a:t>
            </a:r>
            <a:r>
              <a:rPr lang="es-PA" sz="1600" dirty="0">
                <a:latin typeface="Arial Rounded MT Bold" panose="020F0704030504030204" pitchFamily="34" charset="0"/>
              </a:rPr>
              <a:t>y Reissig, Solo verde-amarillo para flauta, Llave de U</a:t>
            </a:r>
          </a:p>
        </p:txBody>
      </p:sp>
    </p:spTree>
    <p:extLst>
      <p:ext uri="{BB962C8B-B14F-4D97-AF65-F5344CB8AC3E}">
        <p14:creationId xmlns:p14="http://schemas.microsoft.com/office/powerpoint/2010/main" val="3720492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126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Cristian Ruiz</cp:lastModifiedBy>
  <cp:revision>4</cp:revision>
  <dcterms:created xsi:type="dcterms:W3CDTF">2020-11-13T18:50:04Z</dcterms:created>
  <dcterms:modified xsi:type="dcterms:W3CDTF">2020-11-15T23:41:10Z</dcterms:modified>
</cp:coreProperties>
</file>