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Comunicazione nella madrelingua</a:t>
            </a:r>
          </a:p>
        </c:rich>
      </c:tx>
      <c:layout>
        <c:manualLayout>
          <c:xMode val="edge"/>
          <c:yMode val="edge"/>
          <c:x val="0.37077855902777779"/>
          <c:y val="1.41111111111111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0.25925925925925924</c:v>
                </c:pt>
                <c:pt idx="1">
                  <c:v>0.59259259259259256</c:v>
                </c:pt>
                <c:pt idx="2">
                  <c:v>0.1111111111111111</c:v>
                </c:pt>
                <c:pt idx="3">
                  <c:v>3.7037037037037035E-2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65-4E50-B7B5-D3D919EEB06A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0.38461538461538464</c:v>
                </c:pt>
                <c:pt idx="1">
                  <c:v>0.19230769230769232</c:v>
                </c:pt>
                <c:pt idx="2">
                  <c:v>0.34615384615384615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65-4E50-B7B5-D3D919EEB06A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0.32</c:v>
                </c:pt>
                <c:pt idx="1">
                  <c:v>0.24</c:v>
                </c:pt>
                <c:pt idx="2">
                  <c:v>0.36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65-4E50-B7B5-D3D919EEB06A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0.1875</c:v>
                </c:pt>
                <c:pt idx="2">
                  <c:v>0.6875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A65-4E50-B7B5-D3D919EEB06A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0.16666666666666666</c:v>
                </c:pt>
                <c:pt idx="1">
                  <c:v>0.55555555555555558</c:v>
                </c:pt>
                <c:pt idx="2">
                  <c:v>0.27777777777777779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65-4E50-B7B5-D3D919EEB06A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0.47058823529411764</c:v>
                </c:pt>
                <c:pt idx="1">
                  <c:v>0.47058823529411764</c:v>
                </c:pt>
                <c:pt idx="2">
                  <c:v>0</c:v>
                </c:pt>
                <c:pt idx="3">
                  <c:v>5.8823529411764705E-2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65-4E50-B7B5-D3D919EEB06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9420496"/>
        <c:axId val="229422064"/>
      </c:barChart>
      <c:catAx>
        <c:axId val="229420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29422064"/>
        <c:crosses val="autoZero"/>
        <c:auto val="1"/>
        <c:lblAlgn val="ctr"/>
        <c:lblOffset val="100"/>
        <c:noMultiLvlLbl val="0"/>
      </c:catAx>
      <c:valAx>
        <c:axId val="229422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942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Consapevolezza ed espressione culturale (potenzialità)</a:t>
            </a:r>
          </a:p>
        </c:rich>
      </c:tx>
      <c:layout>
        <c:manualLayout>
          <c:xMode val="edge"/>
          <c:yMode val="edge"/>
          <c:x val="0.2927550347222222"/>
          <c:y val="1.88148148148148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0.25925925925925924</c:v>
                </c:pt>
                <c:pt idx="1">
                  <c:v>0.55555555555555558</c:v>
                </c:pt>
                <c:pt idx="2">
                  <c:v>0.18518518518518517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D3-411F-9EA0-DEA3FF7FF5FE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0.34615384615384615</c:v>
                </c:pt>
                <c:pt idx="1">
                  <c:v>0.5</c:v>
                </c:pt>
                <c:pt idx="2">
                  <c:v>0.11538461538461539</c:v>
                </c:pt>
                <c:pt idx="3">
                  <c:v>3.8461538461538464E-2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11F-9EA0-DEA3FF7FF5FE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0.32</c:v>
                </c:pt>
                <c:pt idx="2">
                  <c:v>0.4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D3-411F-9EA0-DEA3FF7FF5FE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0.25</c:v>
                </c:pt>
                <c:pt idx="2">
                  <c:v>0.625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D3-411F-9EA0-DEA3FF7FF5FE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0.22222222222222221</c:v>
                </c:pt>
                <c:pt idx="1">
                  <c:v>0.72222222222222221</c:v>
                </c:pt>
                <c:pt idx="2">
                  <c:v>5.5555555555555552E-2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D3-411F-9EA0-DEA3FF7FF5FE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0.41176470588235292</c:v>
                </c:pt>
                <c:pt idx="1">
                  <c:v>0.52941176470588236</c:v>
                </c:pt>
                <c:pt idx="2">
                  <c:v>5.8823529411764705E-2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8D3-411F-9EA0-DEA3FF7FF5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1419432"/>
        <c:axId val="231419824"/>
      </c:barChart>
      <c:catAx>
        <c:axId val="231419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1419824"/>
        <c:crosses val="autoZero"/>
        <c:auto val="1"/>
        <c:lblAlgn val="ctr"/>
        <c:lblOffset val="100"/>
        <c:noMultiLvlLbl val="0"/>
      </c:catAx>
      <c:valAx>
        <c:axId val="23141982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314194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Comunicazione nelle lingue straniere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0.22222222222222221</c:v>
                </c:pt>
                <c:pt idx="1">
                  <c:v>0.44444444444444442</c:v>
                </c:pt>
                <c:pt idx="2">
                  <c:v>0.29629629629629628</c:v>
                </c:pt>
                <c:pt idx="3">
                  <c:v>3.7037037037037035E-2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6E-4E22-9525-E972026B02FB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0.19230769230769232</c:v>
                </c:pt>
                <c:pt idx="1">
                  <c:v>0.26923076923076922</c:v>
                </c:pt>
                <c:pt idx="2">
                  <c:v>0.46153846153846156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6E-4E22-9525-E972026B02FB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0.12</c:v>
                </c:pt>
                <c:pt idx="1">
                  <c:v>0.4</c:v>
                </c:pt>
                <c:pt idx="2">
                  <c:v>0.32</c:v>
                </c:pt>
                <c:pt idx="3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6E-4E22-9525-E972026B02FB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0.25</c:v>
                </c:pt>
                <c:pt idx="2">
                  <c:v>0.625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6E-4E22-9525-E972026B02FB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0.22222222222222221</c:v>
                </c:pt>
                <c:pt idx="1">
                  <c:v>0.55555555555555558</c:v>
                </c:pt>
                <c:pt idx="2">
                  <c:v>0.22222222222222221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6E-4E22-9525-E972026B02FB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0.41176470588235292</c:v>
                </c:pt>
                <c:pt idx="1">
                  <c:v>0.52941176470588236</c:v>
                </c:pt>
                <c:pt idx="2">
                  <c:v>0</c:v>
                </c:pt>
                <c:pt idx="3">
                  <c:v>5.8823529411764705E-2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6E-4E22-9525-E972026B02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9425592"/>
        <c:axId val="229424808"/>
      </c:barChart>
      <c:catAx>
        <c:axId val="229425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29424808"/>
        <c:crosses val="autoZero"/>
        <c:auto val="1"/>
        <c:lblAlgn val="ctr"/>
        <c:lblOffset val="100"/>
        <c:noMultiLvlLbl val="0"/>
      </c:catAx>
      <c:valAx>
        <c:axId val="22942480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9425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Competenza matematica e</a:t>
            </a:r>
          </a:p>
          <a:p>
            <a:pPr>
              <a:defRPr/>
            </a:pPr>
            <a:r>
              <a:rPr lang="it-IT"/>
              <a:t>competenze di base in scienza e tecnologia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0.25925925925925924</c:v>
                </c:pt>
                <c:pt idx="1">
                  <c:v>0.59259259259259256</c:v>
                </c:pt>
                <c:pt idx="2">
                  <c:v>0.14814814814814814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FB-44A5-9414-9574BBA4B86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0.26923076923076922</c:v>
                </c:pt>
                <c:pt idx="1">
                  <c:v>0.34615384615384615</c:v>
                </c:pt>
                <c:pt idx="2">
                  <c:v>0.30769230769230771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FB-44A5-9414-9574BBA4B869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0.28000000000000003</c:v>
                </c:pt>
                <c:pt idx="2">
                  <c:v>0.44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FB-44A5-9414-9574BBA4B869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0.3125</c:v>
                </c:pt>
                <c:pt idx="2">
                  <c:v>0.5625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FB-44A5-9414-9574BBA4B869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0.1111111111111111</c:v>
                </c:pt>
                <c:pt idx="1">
                  <c:v>0.5</c:v>
                </c:pt>
                <c:pt idx="2">
                  <c:v>0.3888888888888889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FB-44A5-9414-9574BBA4B869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0.35294117647058826</c:v>
                </c:pt>
                <c:pt idx="1">
                  <c:v>0.41176470588235292</c:v>
                </c:pt>
                <c:pt idx="2">
                  <c:v>0.23529411764705882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3FB-44A5-9414-9574BBA4B86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9418536"/>
        <c:axId val="229424024"/>
      </c:barChart>
      <c:catAx>
        <c:axId val="229418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29424024"/>
        <c:crosses val="autoZero"/>
        <c:auto val="1"/>
        <c:lblAlgn val="ctr"/>
        <c:lblOffset val="100"/>
        <c:noMultiLvlLbl val="0"/>
      </c:catAx>
      <c:valAx>
        <c:axId val="22942402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9418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Competenze digitali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0.22222222222222221</c:v>
                </c:pt>
                <c:pt idx="1">
                  <c:v>0.55555555555555558</c:v>
                </c:pt>
                <c:pt idx="2">
                  <c:v>0.22222222222222221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CD-4E33-98FB-C52407E304E7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0.34615384615384615</c:v>
                </c:pt>
                <c:pt idx="1">
                  <c:v>0.34615384615384615</c:v>
                </c:pt>
                <c:pt idx="2">
                  <c:v>0.23076923076923078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CD-4E33-98FB-C52407E304E7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0.28000000000000003</c:v>
                </c:pt>
                <c:pt idx="2">
                  <c:v>0.44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CD-4E33-98FB-C52407E304E7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</c:v>
                </c:pt>
                <c:pt idx="1">
                  <c:v>6.25E-2</c:v>
                </c:pt>
                <c:pt idx="2">
                  <c:v>0.9375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CD-4E33-98FB-C52407E304E7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0.22222222222222221</c:v>
                </c:pt>
                <c:pt idx="1">
                  <c:v>0.61111111111111116</c:v>
                </c:pt>
                <c:pt idx="2">
                  <c:v>0.16666666666666666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CD-4E33-98FB-C52407E304E7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0.23529411764705882</c:v>
                </c:pt>
                <c:pt idx="1">
                  <c:v>0.52941176470588236</c:v>
                </c:pt>
                <c:pt idx="2">
                  <c:v>0.11764705882352941</c:v>
                </c:pt>
                <c:pt idx="3">
                  <c:v>0.11764705882352941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CD-4E33-98FB-C52407E304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9420888"/>
        <c:axId val="229421280"/>
      </c:barChart>
      <c:catAx>
        <c:axId val="229420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29421280"/>
        <c:crosses val="autoZero"/>
        <c:auto val="1"/>
        <c:lblAlgn val="ctr"/>
        <c:lblOffset val="100"/>
        <c:noMultiLvlLbl val="0"/>
      </c:catAx>
      <c:valAx>
        <c:axId val="22942128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9420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Imparare ad imparare</a:t>
            </a:r>
          </a:p>
        </c:rich>
      </c:tx>
      <c:layout>
        <c:manualLayout>
          <c:xMode val="edge"/>
          <c:yMode val="edge"/>
          <c:x val="0.42101041666666666"/>
          <c:y val="2.11666666666666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0.22222222222222221</c:v>
                </c:pt>
                <c:pt idx="1">
                  <c:v>0.44444444444444442</c:v>
                </c:pt>
                <c:pt idx="2">
                  <c:v>0.33333333333333331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7D-47C6-9087-9A3B77CCD5F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0.30769230769230771</c:v>
                </c:pt>
                <c:pt idx="1">
                  <c:v>0.34615384615384615</c:v>
                </c:pt>
                <c:pt idx="2">
                  <c:v>0.26923076923076922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7D-47C6-9087-9A3B77CCD5F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0.28000000000000003</c:v>
                </c:pt>
                <c:pt idx="2">
                  <c:v>0.44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7D-47C6-9087-9A3B77CCD5FF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0.3125</c:v>
                </c:pt>
                <c:pt idx="2">
                  <c:v>0.5625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7D-47C6-9087-9A3B77CCD5FF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0.1111111111111111</c:v>
                </c:pt>
                <c:pt idx="1">
                  <c:v>0.55555555555555558</c:v>
                </c:pt>
                <c:pt idx="2">
                  <c:v>0.33333333333333331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C7D-47C6-9087-9A3B77CCD5FF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0.47058823529411764</c:v>
                </c:pt>
                <c:pt idx="1">
                  <c:v>0.29411764705882354</c:v>
                </c:pt>
                <c:pt idx="2">
                  <c:v>0.17647058823529413</c:v>
                </c:pt>
                <c:pt idx="3">
                  <c:v>5.8823529411764705E-2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C7D-47C6-9087-9A3B77CCD5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9423632"/>
        <c:axId val="231417864"/>
      </c:barChart>
      <c:catAx>
        <c:axId val="22942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1417864"/>
        <c:crosses val="autoZero"/>
        <c:auto val="1"/>
        <c:lblAlgn val="ctr"/>
        <c:lblOffset val="100"/>
        <c:noMultiLvlLbl val="0"/>
      </c:catAx>
      <c:valAx>
        <c:axId val="2314178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2942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Competenze sociali e civiche</a:t>
            </a:r>
          </a:p>
        </c:rich>
      </c:tx>
      <c:layout>
        <c:manualLayout>
          <c:xMode val="edge"/>
          <c:yMode val="edge"/>
          <c:x val="0.38573263888888887"/>
          <c:y val="9.185185185185185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0.37037037037037035</c:v>
                </c:pt>
                <c:pt idx="1">
                  <c:v>0.44444444444444442</c:v>
                </c:pt>
                <c:pt idx="2">
                  <c:v>0.18518518518518517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0F-44F1-9644-ACBE4E146DCE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0.38461538461538464</c:v>
                </c:pt>
                <c:pt idx="1">
                  <c:v>0.42307692307692307</c:v>
                </c:pt>
                <c:pt idx="2">
                  <c:v>0.11538461538461539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0F-44F1-9644-ACBE4E146DCE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0.48</c:v>
                </c:pt>
                <c:pt idx="2">
                  <c:v>0.24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00F-44F1-9644-ACBE4E146DCE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0.625</c:v>
                </c:pt>
                <c:pt idx="2">
                  <c:v>0.25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00F-44F1-9644-ACBE4E146DCE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0.16666666666666666</c:v>
                </c:pt>
                <c:pt idx="1">
                  <c:v>0.61111111111111116</c:v>
                </c:pt>
                <c:pt idx="2">
                  <c:v>0.22222222222222221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00F-44F1-9644-ACBE4E146DCE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0.47058823529411764</c:v>
                </c:pt>
                <c:pt idx="1">
                  <c:v>0.29411764705882354</c:v>
                </c:pt>
                <c:pt idx="2">
                  <c:v>0.17647058823529413</c:v>
                </c:pt>
                <c:pt idx="3">
                  <c:v>5.8823529411764705E-2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00F-44F1-9644-ACBE4E146D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1421000"/>
        <c:axId val="231417472"/>
      </c:barChart>
      <c:catAx>
        <c:axId val="231421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1417472"/>
        <c:crosses val="autoZero"/>
        <c:auto val="1"/>
        <c:lblAlgn val="ctr"/>
        <c:lblOffset val="100"/>
        <c:noMultiLvlLbl val="0"/>
      </c:catAx>
      <c:valAx>
        <c:axId val="23141747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31421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Spirito di iniziativa e imprenditorialità </a:t>
            </a:r>
          </a:p>
        </c:rich>
      </c:tx>
      <c:layout>
        <c:manualLayout>
          <c:xMode val="edge"/>
          <c:yMode val="edge"/>
          <c:x val="0.33391840277777779"/>
          <c:y val="1.153703703703703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0.25925925925925924</c:v>
                </c:pt>
                <c:pt idx="1">
                  <c:v>0.44444444444444442</c:v>
                </c:pt>
                <c:pt idx="2">
                  <c:v>0.29629629629629628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EF-41BD-A62D-3DAEB2F38901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0.26923076923076922</c:v>
                </c:pt>
                <c:pt idx="1">
                  <c:v>0.38461538461538464</c:v>
                </c:pt>
                <c:pt idx="2">
                  <c:v>0.23076923076923078</c:v>
                </c:pt>
                <c:pt idx="3">
                  <c:v>0.11538461538461539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EF-41BD-A62D-3DAEB2F38901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0.2</c:v>
                </c:pt>
                <c:pt idx="2">
                  <c:v>0.52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EF-41BD-A62D-3DAEB2F38901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0.3125</c:v>
                </c:pt>
                <c:pt idx="2">
                  <c:v>0.5625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3EF-41BD-A62D-3DAEB2F38901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0.16666666666666666</c:v>
                </c:pt>
                <c:pt idx="1">
                  <c:v>0.5</c:v>
                </c:pt>
                <c:pt idx="2">
                  <c:v>0.33333333333333331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EF-41BD-A62D-3DAEB2F38901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0.47058823529411764</c:v>
                </c:pt>
                <c:pt idx="1">
                  <c:v>0.29411764705882354</c:v>
                </c:pt>
                <c:pt idx="2">
                  <c:v>0.17647058823529413</c:v>
                </c:pt>
                <c:pt idx="3">
                  <c:v>5.8823529411764705E-2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3EF-41BD-A62D-3DAEB2F3890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1416296"/>
        <c:axId val="231415512"/>
      </c:barChart>
      <c:catAx>
        <c:axId val="231416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1415512"/>
        <c:crosses val="autoZero"/>
        <c:auto val="1"/>
        <c:lblAlgn val="ctr"/>
        <c:lblOffset val="100"/>
        <c:noMultiLvlLbl val="0"/>
      </c:catAx>
      <c:valAx>
        <c:axId val="2314155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31416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it-IT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Consapevolezza ed espressione culturale (identità)</a:t>
            </a:r>
          </a:p>
        </c:rich>
      </c:tx>
      <c:layout>
        <c:manualLayout>
          <c:xMode val="edge"/>
          <c:yMode val="edge"/>
          <c:x val="0.3029722222222222"/>
          <c:y val="6.907407407407407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0.25925925925925924</c:v>
                </c:pt>
                <c:pt idx="1">
                  <c:v>0.55555555555555558</c:v>
                </c:pt>
                <c:pt idx="2">
                  <c:v>0.18518518518518517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8B-46B8-9AA0-8C78AACE75E3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0.34615384615384615</c:v>
                </c:pt>
                <c:pt idx="1">
                  <c:v>0.26923076923076922</c:v>
                </c:pt>
                <c:pt idx="2">
                  <c:v>0.30769230769230771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8B-46B8-9AA0-8C78AACE75E3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0.32</c:v>
                </c:pt>
                <c:pt idx="2">
                  <c:v>0.4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8B-46B8-9AA0-8C78AACE75E3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0.375</c:v>
                </c:pt>
                <c:pt idx="2">
                  <c:v>0.5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8B-46B8-9AA0-8C78AACE75E3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0.33333333333333331</c:v>
                </c:pt>
                <c:pt idx="1">
                  <c:v>0.22222222222222221</c:v>
                </c:pt>
                <c:pt idx="2">
                  <c:v>0.44444444444444442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8B-46B8-9AA0-8C78AACE75E3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0.23529411764705882</c:v>
                </c:pt>
                <c:pt idx="1">
                  <c:v>0.58823529411764708</c:v>
                </c:pt>
                <c:pt idx="2">
                  <c:v>0.17647058823529413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8B-46B8-9AA0-8C78AACE75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1416688"/>
        <c:axId val="231422176"/>
      </c:barChart>
      <c:catAx>
        <c:axId val="23141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1422176"/>
        <c:crosses val="autoZero"/>
        <c:auto val="1"/>
        <c:lblAlgn val="ctr"/>
        <c:lblOffset val="100"/>
        <c:noMultiLvlLbl val="0"/>
      </c:catAx>
      <c:valAx>
        <c:axId val="231422176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3141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Consapevolezza ed espressione culturale (orientamento)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3A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0.25925925925925924</c:v>
                </c:pt>
                <c:pt idx="1">
                  <c:v>0.55555555555555558</c:v>
                </c:pt>
                <c:pt idx="2">
                  <c:v>0.18518518518518517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FC-45C2-9E19-CEAD52128909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Foglio1!$C$2:$C$5</c:f>
              <c:numCache>
                <c:formatCode>0%</c:formatCode>
                <c:ptCount val="4"/>
                <c:pt idx="0">
                  <c:v>0.34615384615384615</c:v>
                </c:pt>
                <c:pt idx="1">
                  <c:v>0.26923076923076922</c:v>
                </c:pt>
                <c:pt idx="2">
                  <c:v>0.30769230769230771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FC-45C2-9E19-CEAD52128909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3C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Foglio1!$D$2:$D$5</c:f>
              <c:numCache>
                <c:formatCode>0%</c:formatCode>
                <c:ptCount val="4"/>
                <c:pt idx="0">
                  <c:v>0.28000000000000003</c:v>
                </c:pt>
                <c:pt idx="1">
                  <c:v>0.32</c:v>
                </c:pt>
                <c:pt idx="2">
                  <c:v>0.4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FC-45C2-9E19-CEAD52128909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3D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Foglio1!$E$2:$E$5</c:f>
              <c:numCache>
                <c:formatCode>0%</c:formatCode>
                <c:ptCount val="4"/>
                <c:pt idx="0">
                  <c:v>0.125</c:v>
                </c:pt>
                <c:pt idx="1">
                  <c:v>0.375</c:v>
                </c:pt>
                <c:pt idx="2">
                  <c:v>0.5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FC-45C2-9E19-CEAD52128909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3E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Foglio1!$F$2:$F$5</c:f>
              <c:numCache>
                <c:formatCode>0%</c:formatCode>
                <c:ptCount val="4"/>
                <c:pt idx="0">
                  <c:v>0.44444444444444442</c:v>
                </c:pt>
                <c:pt idx="1">
                  <c:v>0.27777777777777779</c:v>
                </c:pt>
                <c:pt idx="2">
                  <c:v>0.27777777777777779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FC-45C2-9E19-CEAD52128909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3F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Foglio1!$A$2:$A$5</c:f>
              <c:strCache>
                <c:ptCount val="4"/>
                <c:pt idx="0">
                  <c:v>A - AVANZATO</c:v>
                </c:pt>
                <c:pt idx="1">
                  <c:v>B - INTERMEDIO</c:v>
                </c:pt>
                <c:pt idx="2">
                  <c:v>C - BASE</c:v>
                </c:pt>
                <c:pt idx="3">
                  <c:v>D - INIZIALE</c:v>
                </c:pt>
              </c:strCache>
            </c:strRef>
          </c:cat>
          <c:val>
            <c:numRef>
              <c:f>Foglio1!$G$2:$G$5</c:f>
              <c:numCache>
                <c:formatCode>0%</c:formatCode>
                <c:ptCount val="4"/>
                <c:pt idx="0">
                  <c:v>0.41176470588235292</c:v>
                </c:pt>
                <c:pt idx="1">
                  <c:v>0.47058823529411764</c:v>
                </c:pt>
                <c:pt idx="2">
                  <c:v>5.8823529411764705E-2</c:v>
                </c:pt>
                <c:pt idx="3">
                  <c:v>5.8823529411764705E-2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BFC-45C2-9E19-CEAD521289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1418256"/>
        <c:axId val="231418648"/>
      </c:barChart>
      <c:catAx>
        <c:axId val="23141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1418648"/>
        <c:crosses val="autoZero"/>
        <c:auto val="1"/>
        <c:lblAlgn val="ctr"/>
        <c:lblOffset val="100"/>
        <c:noMultiLvlLbl val="0"/>
      </c:catAx>
      <c:valAx>
        <c:axId val="23141864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31418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1944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9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4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67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184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6490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1714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7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4367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6/22/2021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9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6/22/2021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856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7280" y="1092200"/>
            <a:ext cx="10058400" cy="3258312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R DARLING" panose="02000000000000000000" pitchFamily="2" charset="0"/>
              </a:rPr>
              <a:t>CERTIFICAZIONE DELLE COMPETENZE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97280" y="4655312"/>
            <a:ext cx="10058400" cy="1143000"/>
          </a:xfrm>
          <a:noFill/>
        </p:spPr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latin typeface="Frankfurter Venetian TT" panose="040B0500000000000000" pitchFamily="82" charset="0"/>
              </a:rPr>
              <a:t>SCUOLA SECONDARIA DI PRIMO GRADO</a:t>
            </a:r>
          </a:p>
          <a:p>
            <a:pPr algn="ctr"/>
            <a:r>
              <a:rPr lang="it-IT" sz="3200" b="1" dirty="0">
                <a:solidFill>
                  <a:schemeClr val="accent2">
                    <a:lumMod val="75000"/>
                  </a:schemeClr>
                </a:solidFill>
                <a:latin typeface="Frankfurter Venetian TT" panose="040B0500000000000000" pitchFamily="82" charset="0"/>
              </a:rPr>
              <a:t>A.S. 2020/2021</a:t>
            </a:r>
          </a:p>
        </p:txBody>
      </p:sp>
    </p:spTree>
    <p:extLst>
      <p:ext uri="{BB962C8B-B14F-4D97-AF65-F5344CB8AC3E}">
        <p14:creationId xmlns:p14="http://schemas.microsoft.com/office/powerpoint/2010/main" val="1745811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659943"/>
              </p:ext>
            </p:extLst>
          </p:nvPr>
        </p:nvGraphicFramePr>
        <p:xfrm>
          <a:off x="254000" y="8255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F7F83023-92AA-4384-97EE-64FD06F96E4F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1928973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0000000-0008-0000-09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8507425"/>
              </p:ext>
            </p:extLst>
          </p:nvPr>
        </p:nvGraphicFramePr>
        <p:xfrm>
          <a:off x="342900" y="8001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620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ico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911009"/>
              </p:ext>
            </p:extLst>
          </p:nvPr>
        </p:nvGraphicFramePr>
        <p:xfrm>
          <a:off x="151300" y="636586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7161AAF4-04BB-4D0B-919A-407F320FD12B}"/>
              </a:ext>
            </a:extLst>
          </p:cNvPr>
          <p:cNvSpPr/>
          <p:nvPr/>
        </p:nvSpPr>
        <p:spPr>
          <a:xfrm>
            <a:off x="2387600" y="155613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338251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6091459"/>
              </p:ext>
            </p:extLst>
          </p:nvPr>
        </p:nvGraphicFramePr>
        <p:xfrm>
          <a:off x="278300" y="8001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451AE64E-DF44-442D-BF4E-4722708907E5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248422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3579634"/>
              </p:ext>
            </p:extLst>
          </p:nvPr>
        </p:nvGraphicFramePr>
        <p:xfrm>
          <a:off x="392600" y="7366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FDB26E26-7A1A-4C64-A89F-5E057973CC0A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3665311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261620"/>
              </p:ext>
            </p:extLst>
          </p:nvPr>
        </p:nvGraphicFramePr>
        <p:xfrm>
          <a:off x="291550" y="7747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548569AB-CABD-4736-863E-E0B1144ACED9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321941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5474025"/>
              </p:ext>
            </p:extLst>
          </p:nvPr>
        </p:nvGraphicFramePr>
        <p:xfrm>
          <a:off x="278300" y="7493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823B64CC-FAC8-4B71-BC24-3A70B03F9A61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507740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662195"/>
              </p:ext>
            </p:extLst>
          </p:nvPr>
        </p:nvGraphicFramePr>
        <p:xfrm>
          <a:off x="304800" y="8763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43D55D4E-B778-4F38-89AC-4C5CDC3AB41F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396882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8890494"/>
              </p:ext>
            </p:extLst>
          </p:nvPr>
        </p:nvGraphicFramePr>
        <p:xfrm>
          <a:off x="190500" y="9144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84E2D7CA-1DE6-42DF-80EE-0186A44B1A91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24280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4793037"/>
              </p:ext>
            </p:extLst>
          </p:nvPr>
        </p:nvGraphicFramePr>
        <p:xfrm>
          <a:off x="152400" y="825500"/>
          <a:ext cx="11520000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90615065-3BCC-4085-8352-388A6159AB7D}"/>
              </a:ext>
            </a:extLst>
          </p:cNvPr>
          <p:cNvSpPr/>
          <p:nvPr/>
        </p:nvSpPr>
        <p:spPr>
          <a:xfrm>
            <a:off x="2387600" y="146735"/>
            <a:ext cx="78867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SCUOLA SECONDARIA A.S. 2020/2021 - CERTIFICAZIONE DELLE COMPETENZE</a:t>
            </a:r>
          </a:p>
        </p:txBody>
      </p:sp>
    </p:spTree>
    <p:extLst>
      <p:ext uri="{BB962C8B-B14F-4D97-AF65-F5344CB8AC3E}">
        <p14:creationId xmlns:p14="http://schemas.microsoft.com/office/powerpoint/2010/main" val="42876522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</TotalTime>
  <Words>175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 DARLING</vt:lpstr>
      <vt:lpstr>Calibri</vt:lpstr>
      <vt:lpstr>Calibri Light</vt:lpstr>
      <vt:lpstr>Frankfurter Venetian TT</vt:lpstr>
      <vt:lpstr>Retrospettivo</vt:lpstr>
      <vt:lpstr>CERTIFICAZIONE DELLE COMPETENZE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CERTIFICAZIONE DELLE COMPETENZE</dc:title>
  <dc:creator>pro2544</dc:creator>
  <cp:lastModifiedBy>rosaria</cp:lastModifiedBy>
  <cp:revision>6</cp:revision>
  <dcterms:created xsi:type="dcterms:W3CDTF">2020-06-24T08:39:51Z</dcterms:created>
  <dcterms:modified xsi:type="dcterms:W3CDTF">2021-06-22T19:26:20Z</dcterms:modified>
</cp:coreProperties>
</file>