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5" r:id="rId5"/>
    <p:sldId id="258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5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72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40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51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99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2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91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22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7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17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85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1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B527-2575-4B78-A408-8367FC0B2353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9E97-3D11-4F38-861D-17E745C0BD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70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509" y="4369768"/>
            <a:ext cx="9144000" cy="1655762"/>
          </a:xfrm>
        </p:spPr>
        <p:txBody>
          <a:bodyPr/>
          <a:lstStyle/>
          <a:p>
            <a:r>
              <a:rPr lang="es-ES" dirty="0" smtClean="0"/>
              <a:t>Ing. Carmen Elizabeth </a:t>
            </a:r>
            <a:r>
              <a:rPr lang="es-ES" dirty="0"/>
              <a:t>R</a:t>
            </a:r>
            <a:r>
              <a:rPr lang="es-ES" dirty="0" smtClean="0"/>
              <a:t>ocha Crespo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86" y="349738"/>
            <a:ext cx="3223443" cy="322344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76113" y="1439550"/>
            <a:ext cx="1163977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Elaboración de </a:t>
            </a:r>
            <a:br>
              <a:rPr lang="es-ES" dirty="0" smtClean="0"/>
            </a:br>
            <a:r>
              <a:rPr lang="es-ES" dirty="0" smtClean="0"/>
              <a:t>Mapas conceptuales CMAPTOOLS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302" y="642963"/>
            <a:ext cx="1850061" cy="18068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509" y="4165283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16" y="1292881"/>
            <a:ext cx="7083490" cy="4990641"/>
          </a:xfrm>
        </p:spPr>
      </p:pic>
      <p:sp>
        <p:nvSpPr>
          <p:cNvPr id="7" name="Rectángulo 6"/>
          <p:cNvSpPr/>
          <p:nvPr/>
        </p:nvSpPr>
        <p:spPr>
          <a:xfrm>
            <a:off x="928784" y="523440"/>
            <a:ext cx="10156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/>
              <a:t>los mapas conceptuales en forma de araña</a:t>
            </a:r>
          </a:p>
        </p:txBody>
      </p:sp>
    </p:spTree>
    <p:extLst>
      <p:ext uri="{BB962C8B-B14F-4D97-AF65-F5344CB8AC3E}">
        <p14:creationId xmlns:p14="http://schemas.microsoft.com/office/powerpoint/2010/main" val="14731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46" y="1437997"/>
            <a:ext cx="6512566" cy="4351338"/>
          </a:xfrm>
        </p:spPr>
      </p:pic>
      <p:sp>
        <p:nvSpPr>
          <p:cNvPr id="7" name="Rectángulo 6"/>
          <p:cNvSpPr/>
          <p:nvPr/>
        </p:nvSpPr>
        <p:spPr>
          <a:xfrm>
            <a:off x="773641" y="365125"/>
            <a:ext cx="889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/>
              <a:t>L</a:t>
            </a:r>
            <a:r>
              <a:rPr lang="es-ES" sz="4400" b="1" dirty="0" smtClean="0"/>
              <a:t>os </a:t>
            </a:r>
            <a:r>
              <a:rPr lang="es-ES" sz="4400" b="1" dirty="0"/>
              <a:t>mapas conceptuales secuenciales</a:t>
            </a:r>
          </a:p>
        </p:txBody>
      </p:sp>
    </p:spTree>
    <p:extLst>
      <p:ext uri="{BB962C8B-B14F-4D97-AF65-F5344CB8AC3E}">
        <p14:creationId xmlns:p14="http://schemas.microsoft.com/office/powerpoint/2010/main" val="3990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Cmaptools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Permite crear mapas </a:t>
            </a:r>
          </a:p>
          <a:p>
            <a:endParaRPr lang="es-ES" dirty="0"/>
          </a:p>
          <a:p>
            <a:r>
              <a:rPr lang="es-ES" dirty="0"/>
              <a:t>Como imagen  estáticos</a:t>
            </a:r>
          </a:p>
          <a:p>
            <a:endParaRPr lang="es-ES" dirty="0"/>
          </a:p>
          <a:p>
            <a:r>
              <a:rPr lang="es-ES" dirty="0"/>
              <a:t>Como pagina web  dinámicos interactivos</a:t>
            </a:r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4311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Cmaptools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1" y="3364551"/>
            <a:ext cx="5042961" cy="3255002"/>
          </a:xfrm>
        </p:spPr>
      </p:pic>
      <p:sp>
        <p:nvSpPr>
          <p:cNvPr id="4" name="Rectángulo 3"/>
          <p:cNvSpPr/>
          <p:nvPr/>
        </p:nvSpPr>
        <p:spPr>
          <a:xfrm>
            <a:off x="838200" y="1274173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/>
              <a:t>permite agregar recursos</a:t>
            </a:r>
          </a:p>
          <a:p>
            <a:endParaRPr lang="es-ES" sz="2800" dirty="0"/>
          </a:p>
          <a:p>
            <a:r>
              <a:rPr lang="es-ES" sz="2800" dirty="0"/>
              <a:t>imágenes</a:t>
            </a:r>
          </a:p>
          <a:p>
            <a:r>
              <a:rPr lang="es-ES" sz="2800" dirty="0"/>
              <a:t>páginas web</a:t>
            </a:r>
          </a:p>
          <a:p>
            <a:r>
              <a:rPr lang="es-ES" sz="2800" dirty="0"/>
              <a:t>archivos </a:t>
            </a:r>
            <a:r>
              <a:rPr lang="es-ES" sz="2800" dirty="0" err="1"/>
              <a:t>word</a:t>
            </a:r>
            <a:r>
              <a:rPr lang="es-ES" sz="2800" dirty="0"/>
              <a:t>, </a:t>
            </a:r>
            <a:r>
              <a:rPr lang="es-ES" sz="2800" dirty="0" err="1"/>
              <a:t>pdf</a:t>
            </a:r>
            <a:endParaRPr lang="es-ES" sz="2800" dirty="0"/>
          </a:p>
          <a:p>
            <a:r>
              <a:rPr lang="es-ES" sz="2800" dirty="0"/>
              <a:t>videos</a:t>
            </a:r>
          </a:p>
          <a:p>
            <a:r>
              <a:rPr lang="es-ES" sz="2800" dirty="0"/>
              <a:t>sonido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39" y="12243"/>
            <a:ext cx="5664948" cy="37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ingCmap_01_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9" y="548920"/>
            <a:ext cx="3413162" cy="576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reateCmap_02_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12" y="558538"/>
            <a:ext cx="5954975" cy="57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Definiciones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Que es una mapa conceptual</a:t>
            </a:r>
            <a:r>
              <a:rPr lang="es-ES" dirty="0" smtClean="0"/>
              <a:t>? </a:t>
            </a:r>
          </a:p>
          <a:p>
            <a:pPr lvl="1"/>
            <a:r>
              <a:rPr lang="es-ES" dirty="0"/>
              <a:t>Los mapas conceptuales son herramientas gráficas para organizar y </a:t>
            </a:r>
            <a:r>
              <a:rPr lang="es-ES" dirty="0" smtClean="0"/>
              <a:t>representar </a:t>
            </a:r>
            <a:r>
              <a:rPr lang="es-ES" dirty="0"/>
              <a:t>el </a:t>
            </a:r>
            <a:r>
              <a:rPr lang="es-ES" dirty="0" smtClean="0"/>
              <a:t>conocimiento</a:t>
            </a:r>
          </a:p>
          <a:p>
            <a:pPr lvl="1"/>
            <a:r>
              <a:rPr lang="es-ES" dirty="0" smtClean="0"/>
              <a:t>Esta basado en la teoría del aprendizaje significativo de David Ausubel</a:t>
            </a:r>
          </a:p>
          <a:p>
            <a:pPr lvl="1"/>
            <a:r>
              <a:rPr lang="es-ES" dirty="0" smtClean="0"/>
              <a:t>Esta implementado por Josep Novak en el programa Cmaptools</a:t>
            </a:r>
          </a:p>
          <a:p>
            <a:pPr lvl="1"/>
            <a:r>
              <a:rPr lang="es-ES" dirty="0" smtClean="0"/>
              <a:t>Formado por objetos o unidades fundamentales como los conceptos, palabras de enlace y proposiciones, líneas y flechas.  </a:t>
            </a:r>
          </a:p>
        </p:txBody>
      </p:sp>
    </p:spTree>
    <p:extLst>
      <p:ext uri="{BB962C8B-B14F-4D97-AF65-F5344CB8AC3E}">
        <p14:creationId xmlns:p14="http://schemas.microsoft.com/office/powerpoint/2010/main" val="72281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51"/>
            <a:ext cx="12231389" cy="6577071"/>
          </a:xfrm>
        </p:spPr>
      </p:pic>
    </p:spTree>
    <p:extLst>
      <p:ext uri="{BB962C8B-B14F-4D97-AF65-F5344CB8AC3E}">
        <p14:creationId xmlns:p14="http://schemas.microsoft.com/office/powerpoint/2010/main" val="42911037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6131" y="0"/>
            <a:ext cx="3070034" cy="1325563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Cmaptools</a:t>
            </a:r>
            <a:endParaRPr lang="es-ES" sz="4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1" y="0"/>
            <a:ext cx="9649858" cy="6791516"/>
          </a:xfrm>
        </p:spPr>
      </p:pic>
    </p:spTree>
    <p:extLst>
      <p:ext uri="{BB962C8B-B14F-4D97-AF65-F5344CB8AC3E}">
        <p14:creationId xmlns:p14="http://schemas.microsoft.com/office/powerpoint/2010/main" val="21072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Elementos fundamentales de un mapa conceptual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Conceptos</a:t>
            </a:r>
            <a:r>
              <a:rPr lang="es-ES" dirty="0" smtClean="0"/>
              <a:t> </a:t>
            </a:r>
            <a:r>
              <a:rPr lang="es-ES" dirty="0"/>
              <a:t>Hacen referencia a </a:t>
            </a:r>
            <a:r>
              <a:rPr lang="es-ES" dirty="0" smtClean="0"/>
              <a:t>acontecimientos, ideas, atributos, eventos </a:t>
            </a:r>
            <a:r>
              <a:rPr lang="es-ES" dirty="0"/>
              <a:t>y </a:t>
            </a:r>
            <a:r>
              <a:rPr lang="es-ES" dirty="0" smtClean="0"/>
              <a:t>objetos</a:t>
            </a:r>
            <a:r>
              <a:rPr lang="es-ES" dirty="0"/>
              <a:t> </a:t>
            </a:r>
            <a:endParaRPr lang="es-ES" dirty="0" smtClean="0"/>
          </a:p>
          <a:p>
            <a:r>
              <a:rPr lang="es-ES" b="1" dirty="0" smtClean="0"/>
              <a:t>Palabras de enlace </a:t>
            </a:r>
            <a:r>
              <a:rPr lang="es-ES" dirty="0"/>
              <a:t>Son las palabras que se utilizan para vincular los conceptos y representar el tipo de relación que se establece entre ellos. Son los verbos, preposiciones, conjunciones, adverbios </a:t>
            </a:r>
            <a:endParaRPr lang="es-ES" dirty="0" smtClean="0"/>
          </a:p>
          <a:p>
            <a:r>
              <a:rPr lang="es-ES" b="1" dirty="0" smtClean="0"/>
              <a:t>Proposiciones</a:t>
            </a:r>
            <a:r>
              <a:rPr lang="es-ES" dirty="0" smtClean="0"/>
              <a:t> </a:t>
            </a:r>
            <a:r>
              <a:rPr lang="es-ES" dirty="0"/>
              <a:t>Forman una unidad semántica que consta de dos o más conceptos unidos por palabras enlace.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714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152" y="365125"/>
            <a:ext cx="7050795" cy="132556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Representación de los conceptos</a:t>
            </a:r>
            <a:br>
              <a:rPr lang="es-ES" b="1" dirty="0" smtClean="0"/>
            </a:br>
            <a:r>
              <a:rPr lang="es-ES" b="1" dirty="0" smtClean="0"/>
              <a:t>de un mapa conceptual</a:t>
            </a:r>
            <a:endParaRPr lang="es-ES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9710"/>
            <a:ext cx="4971543" cy="2610060"/>
          </a:xfrm>
        </p:spPr>
      </p:pic>
      <p:sp>
        <p:nvSpPr>
          <p:cNvPr id="4" name="Rectángulo 3"/>
          <p:cNvSpPr/>
          <p:nvPr/>
        </p:nvSpPr>
        <p:spPr>
          <a:xfrm>
            <a:off x="359636" y="1614740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b="1" dirty="0"/>
              <a:t>conceptos</a:t>
            </a:r>
          </a:p>
          <a:p>
            <a:endParaRPr lang="es-ES" dirty="0"/>
          </a:p>
          <a:p>
            <a:r>
              <a:rPr lang="es-ES" sz="3200" dirty="0" smtClean="0"/>
              <a:t>nodos</a:t>
            </a:r>
            <a:endParaRPr lang="es-ES" sz="3200" dirty="0"/>
          </a:p>
          <a:p>
            <a:r>
              <a:rPr lang="es-ES" sz="3200" dirty="0" smtClean="0"/>
              <a:t>círculos</a:t>
            </a:r>
            <a:endParaRPr lang="es-ES" sz="3200" dirty="0"/>
          </a:p>
          <a:p>
            <a:r>
              <a:rPr lang="es-ES" sz="3200" dirty="0"/>
              <a:t>cuadrados</a:t>
            </a:r>
          </a:p>
          <a:p>
            <a:r>
              <a:rPr lang="es-ES" sz="3200" dirty="0" err="1"/>
              <a:t>ovalos</a:t>
            </a:r>
            <a:endParaRPr lang="es-ES" sz="3200" dirty="0"/>
          </a:p>
        </p:txBody>
      </p:sp>
      <p:sp>
        <p:nvSpPr>
          <p:cNvPr id="6" name="Rectángulo 5"/>
          <p:cNvSpPr/>
          <p:nvPr/>
        </p:nvSpPr>
        <p:spPr>
          <a:xfrm>
            <a:off x="479277" y="45078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/>
              <a:t>ideas</a:t>
            </a:r>
          </a:p>
          <a:p>
            <a:r>
              <a:rPr lang="es-ES" sz="2800" dirty="0"/>
              <a:t>atributos</a:t>
            </a:r>
          </a:p>
          <a:p>
            <a:r>
              <a:rPr lang="es-ES" sz="2800" dirty="0"/>
              <a:t>eventos</a:t>
            </a:r>
          </a:p>
          <a:p>
            <a:r>
              <a:rPr lang="es-ES" sz="2800" dirty="0"/>
              <a:t>acontecimientos</a:t>
            </a:r>
          </a:p>
          <a:p>
            <a:r>
              <a:rPr lang="es-ES" sz="2800" dirty="0"/>
              <a:t>objetos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68" y="2788866"/>
            <a:ext cx="4627436" cy="27610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86" y="3382563"/>
            <a:ext cx="4529268" cy="30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24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241" y="129757"/>
            <a:ext cx="4941109" cy="1325563"/>
          </a:xfrm>
        </p:spPr>
        <p:txBody>
          <a:bodyPr/>
          <a:lstStyle/>
          <a:p>
            <a:r>
              <a:rPr lang="es-ES" b="1" dirty="0" smtClean="0"/>
              <a:t>Representación de </a:t>
            </a:r>
            <a:br>
              <a:rPr lang="es-ES" b="1" dirty="0" smtClean="0"/>
            </a:br>
            <a:r>
              <a:rPr lang="es-ES" b="1" dirty="0" smtClean="0"/>
              <a:t>palabras de enlace</a:t>
            </a:r>
            <a:endParaRPr lang="es-ES" b="1" dirty="0"/>
          </a:p>
        </p:txBody>
      </p:sp>
      <p:sp>
        <p:nvSpPr>
          <p:cNvPr id="4" name="Rectángulo 3"/>
          <p:cNvSpPr/>
          <p:nvPr/>
        </p:nvSpPr>
        <p:spPr>
          <a:xfrm>
            <a:off x="512241" y="1425839"/>
            <a:ext cx="7282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líneas</a:t>
            </a:r>
            <a:endParaRPr lang="es-ES" sz="2400" dirty="0"/>
          </a:p>
          <a:p>
            <a:r>
              <a:rPr lang="es-ES" sz="2400" dirty="0"/>
              <a:t>con flecha</a:t>
            </a:r>
          </a:p>
          <a:p>
            <a:r>
              <a:rPr lang="es-ES" sz="2400" dirty="0"/>
              <a:t>sin flecha</a:t>
            </a:r>
          </a:p>
          <a:p>
            <a:r>
              <a:rPr lang="es-ES" sz="2400" dirty="0" smtClean="0"/>
              <a:t>según </a:t>
            </a:r>
            <a:r>
              <a:rPr lang="es-ES" sz="2400" dirty="0"/>
              <a:t>la </a:t>
            </a:r>
            <a:r>
              <a:rPr lang="es-ES" sz="2400" dirty="0" smtClean="0"/>
              <a:t>jerarquía</a:t>
            </a:r>
            <a:endParaRPr lang="es-ES" sz="2400" dirty="0"/>
          </a:p>
        </p:txBody>
      </p:sp>
      <p:sp>
        <p:nvSpPr>
          <p:cNvPr id="5" name="Rectángulo 4"/>
          <p:cNvSpPr/>
          <p:nvPr/>
        </p:nvSpPr>
        <p:spPr>
          <a:xfrm>
            <a:off x="8780444" y="4919875"/>
            <a:ext cx="2599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verbo </a:t>
            </a:r>
          </a:p>
          <a:p>
            <a:endParaRPr lang="es-E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88" y="473726"/>
            <a:ext cx="4498011" cy="3800819"/>
          </a:xfrm>
          <a:prstGeom prst="rect">
            <a:avLst/>
          </a:prstGeom>
        </p:spPr>
      </p:pic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1" y="2941798"/>
            <a:ext cx="6533003" cy="3761746"/>
          </a:xfrm>
        </p:spPr>
      </p:pic>
    </p:spTree>
    <p:extLst>
      <p:ext uri="{BB962C8B-B14F-4D97-AF65-F5344CB8AC3E}">
        <p14:creationId xmlns:p14="http://schemas.microsoft.com/office/powerpoint/2010/main" val="4129101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Proposiciones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90" y="2257975"/>
            <a:ext cx="6773220" cy="3486637"/>
          </a:xfrm>
        </p:spPr>
      </p:pic>
      <p:sp>
        <p:nvSpPr>
          <p:cNvPr id="8" name="Rectángulo 7"/>
          <p:cNvSpPr/>
          <p:nvPr/>
        </p:nvSpPr>
        <p:spPr>
          <a:xfrm>
            <a:off x="599233" y="3244334"/>
            <a:ext cx="3590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/>
              <a:t>relaciones significativas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32040" y="4309807"/>
            <a:ext cx="2392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unidad semántica</a:t>
            </a:r>
          </a:p>
        </p:txBody>
      </p:sp>
    </p:spTree>
    <p:extLst>
      <p:ext uri="{BB962C8B-B14F-4D97-AF65-F5344CB8AC3E}">
        <p14:creationId xmlns:p14="http://schemas.microsoft.com/office/powerpoint/2010/main" val="2295844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Los mapas conceptuales son jerárquicos</a:t>
            </a:r>
            <a:endParaRPr lang="es-ES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996281"/>
            <a:ext cx="3981450" cy="401002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2476500"/>
            <a:ext cx="1885950" cy="190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423987"/>
            <a:ext cx="3981450" cy="40100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3001" y="3331517"/>
            <a:ext cx="362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De lo general a lo particular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48538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164</Words>
  <Application>Microsoft Office PowerPoint</Application>
  <PresentationFormat>Panorámica</PresentationFormat>
  <Paragraphs>52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Definiciones</vt:lpstr>
      <vt:lpstr>Presentación de PowerPoint</vt:lpstr>
      <vt:lpstr>Cmaptools</vt:lpstr>
      <vt:lpstr>Elementos fundamentales de un mapa conceptual</vt:lpstr>
      <vt:lpstr>Representación de los conceptos de un mapa conceptual</vt:lpstr>
      <vt:lpstr>Representación de  palabras de enlace</vt:lpstr>
      <vt:lpstr>Proposiciones</vt:lpstr>
      <vt:lpstr>Los mapas conceptuales son jerárquicos</vt:lpstr>
      <vt:lpstr>Presentación de PowerPoint</vt:lpstr>
      <vt:lpstr>Presentación de PowerPoint</vt:lpstr>
      <vt:lpstr>Cmaptools</vt:lpstr>
      <vt:lpstr>Cmaptools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Elaboracion de mapas conceptuales con Cmaptools</dc:title>
  <dc:creator>Admin</dc:creator>
  <cp:lastModifiedBy>Admin</cp:lastModifiedBy>
  <cp:revision>36</cp:revision>
  <dcterms:created xsi:type="dcterms:W3CDTF">2021-04-05T16:09:07Z</dcterms:created>
  <dcterms:modified xsi:type="dcterms:W3CDTF">2022-05-23T19:25:27Z</dcterms:modified>
</cp:coreProperties>
</file>