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41205214486526E-2"/>
          <c:y val="0.13113309047532729"/>
          <c:w val="0.967117589571027"/>
          <c:h val="0.725272849800314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INFANZIA 2021/22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1.49465501949883E-3"/>
                  <c:y val="1.3923891497435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42-4E25-A6B5-6EB8C867EB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0.55000000000000004</c:v>
                </c:pt>
                <c:pt idx="1">
                  <c:v>0.4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2-471A-96D9-1E73414534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PRIMA PRIMARIA 2022/23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Lbl>
              <c:idx val="0"/>
              <c:layout>
                <c:manualLayout>
                  <c:x val="1.6441205214486526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42-4E25-A6B5-6EB8C867EBAF}"/>
                </c:ext>
              </c:extLst>
            </c:dLbl>
            <c:dLbl>
              <c:idx val="1"/>
              <c:layout>
                <c:manualLayout>
                  <c:x val="1.3451895175488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42-4E25-A6B5-6EB8C867EBAF}"/>
                </c:ext>
              </c:extLst>
            </c:dLbl>
            <c:dLbl>
              <c:idx val="2"/>
              <c:layout>
                <c:manualLayout>
                  <c:x val="1.0462585136491316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42-4E25-A6B5-6EB8C867EB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0.53</c:v>
                </c:pt>
                <c:pt idx="1">
                  <c:v>0.44</c:v>
                </c:pt>
                <c:pt idx="2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A72-471A-96D9-1E734145343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 PRIMARIA 2023/24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2A72-471A-96D9-1E734145343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TERZA PRIMARIA 2024/25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2A72-471A-96D9-1E734145343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QUARTA PRIMARIA 2025/26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4-2A72-471A-96D9-1E734145343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QUINTA PRIMARIA 2026/27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8-2A72-471A-96D9-1E73414534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724736"/>
        <c:axId val="144726272"/>
      </c:barChart>
      <c:catAx>
        <c:axId val="14472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0070C0"/>
                </a:solidFill>
                <a:latin typeface="Algerian" panose="04020705040A02060702" pitchFamily="82" charset="0"/>
              </a:defRPr>
            </a:pPr>
            <a:endParaRPr lang="it-IT"/>
          </a:p>
        </c:txPr>
        <c:crossAx val="144726272"/>
        <c:crosses val="autoZero"/>
        <c:auto val="1"/>
        <c:lblAlgn val="ctr"/>
        <c:lblOffset val="100"/>
        <c:noMultiLvlLbl val="0"/>
      </c:catAx>
      <c:valAx>
        <c:axId val="1447262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44724736"/>
        <c:crosses val="autoZero"/>
        <c:crossBetween val="between"/>
      </c:valAx>
      <c:spPr>
        <a:solidFill>
          <a:schemeClr val="accent3">
            <a:lumMod val="20000"/>
            <a:lumOff val="80000"/>
          </a:schemeClr>
        </a:solidFill>
      </c:spPr>
    </c:plotArea>
    <c:legend>
      <c:legendPos val="t"/>
      <c:layout>
        <c:manualLayout>
          <c:xMode val="edge"/>
          <c:yMode val="edge"/>
          <c:x val="0"/>
          <c:y val="1.683630052019917E-2"/>
          <c:w val="0.96782678572437353"/>
          <c:h val="0.10644999020873949"/>
        </c:manualLayout>
      </c:layout>
      <c:overlay val="0"/>
      <c:txPr>
        <a:bodyPr/>
        <a:lstStyle/>
        <a:p>
          <a:pPr>
            <a:defRPr sz="1200" b="1">
              <a:solidFill>
                <a:srgbClr val="0070C0"/>
              </a:solidFill>
            </a:defRPr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39"/>
    </mc:Choice>
    <mc:Fallback>
      <c:style val="39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441205214486526E-2"/>
          <c:y val="0.13113309047532729"/>
          <c:w val="0.967117589571027"/>
          <c:h val="0.725272849800314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INFANZIA 2022/23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1.49465501949883E-3"/>
                  <c:y val="1.3923891497435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A42-4E25-A6B5-6EB8C867EB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0.32</c:v>
                </c:pt>
                <c:pt idx="1">
                  <c:v>0.48</c:v>
                </c:pt>
                <c:pt idx="2">
                  <c:v>0.18</c:v>
                </c:pt>
                <c:pt idx="3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A72-471A-96D9-1E734145343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PRIMA PRIMARIA 2023/24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6441205214486526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42-4E25-A6B5-6EB8C867EBAF}"/>
                </c:ext>
              </c:extLst>
            </c:dLbl>
            <c:dLbl>
              <c:idx val="1"/>
              <c:layout>
                <c:manualLayout>
                  <c:x val="1.3451895175488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A42-4E25-A6B5-6EB8C867EBAF}"/>
                </c:ext>
              </c:extLst>
            </c:dLbl>
            <c:dLbl>
              <c:idx val="2"/>
              <c:layout>
                <c:manualLayout>
                  <c:x val="1.0462585136491316E-2"/>
                  <c:y val="2.32064858290599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42-4E25-A6B5-6EB8C867EB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2A72-471A-96D9-1E734145343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SECONDA PRIMARIA 2024/25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Sheet1!$D$2:$D$5</c:f>
              <c:numCache>
                <c:formatCode>0%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2A72-471A-96D9-1E734145343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TERZA PRIMARIA 2025/26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2A72-471A-96D9-1E734145343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QUARTA PRIMARIA 2026/27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Sheet1!$F$2:$F$5</c:f>
              <c:numCache>
                <c:formatCode>0%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4-2A72-471A-96D9-1E734145343B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QUINTA PRIMARIA 2027/28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Sheet1!$A$2:$A$5</c:f>
              <c:strCache>
                <c:ptCount val="4"/>
                <c:pt idx="0">
                  <c:v>AVANZATO</c:v>
                </c:pt>
                <c:pt idx="1">
                  <c:v>INTERMEDIO</c:v>
                </c:pt>
                <c:pt idx="2">
                  <c:v>BASE</c:v>
                </c:pt>
                <c:pt idx="3">
                  <c:v>PRIMA ACQUISIZIONE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8-2A72-471A-96D9-1E73414534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44724736"/>
        <c:axId val="144726272"/>
      </c:barChart>
      <c:catAx>
        <c:axId val="144724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rgbClr val="0070C0"/>
                </a:solidFill>
                <a:latin typeface="Algerian" panose="04020705040A02060702" pitchFamily="82" charset="0"/>
              </a:defRPr>
            </a:pPr>
            <a:endParaRPr lang="it-IT"/>
          </a:p>
        </c:txPr>
        <c:crossAx val="144726272"/>
        <c:crosses val="autoZero"/>
        <c:auto val="1"/>
        <c:lblAlgn val="ctr"/>
        <c:lblOffset val="100"/>
        <c:noMultiLvlLbl val="0"/>
      </c:catAx>
      <c:valAx>
        <c:axId val="14472627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44724736"/>
        <c:crosses val="autoZero"/>
        <c:crossBetween val="between"/>
      </c:valAx>
      <c:spPr>
        <a:solidFill>
          <a:schemeClr val="accent1">
            <a:lumMod val="20000"/>
            <a:lumOff val="80000"/>
          </a:schemeClr>
        </a:solidFill>
      </c:spPr>
    </c:plotArea>
    <c:legend>
      <c:legendPos val="t"/>
      <c:layout>
        <c:manualLayout>
          <c:xMode val="edge"/>
          <c:yMode val="edge"/>
          <c:x val="0"/>
          <c:y val="1.683630052019917E-2"/>
          <c:w val="0.96782678572437353"/>
          <c:h val="0.10644999020873949"/>
        </c:manualLayout>
      </c:layout>
      <c:overlay val="0"/>
      <c:txPr>
        <a:bodyPr/>
        <a:lstStyle/>
        <a:p>
          <a:pPr>
            <a:defRPr sz="1200" b="1">
              <a:solidFill>
                <a:srgbClr val="0070C0"/>
              </a:solidFill>
            </a:defRPr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10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88937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347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091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77421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710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107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758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98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8327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5968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318A844C-9C47-401F-8D75-D23E0833D087}" type="datetimeFigureOut">
              <a:rPr lang="it-IT" smtClean="0"/>
              <a:pPr/>
              <a:t>27/06/2023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08D10B6-D20A-4E96-A63D-E7EF07FD869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64888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2060"/>
                </a:solidFill>
                <a:latin typeface="Algerian" panose="04020705040A02060702" pitchFamily="82" charset="0"/>
              </a:rPr>
              <a:t>EVOLUZIONE DEGLI ESITI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INFANZIA - PRIMARIA</a:t>
            </a:r>
          </a:p>
        </p:txBody>
      </p:sp>
    </p:spTree>
    <p:extLst>
      <p:ext uri="{BB962C8B-B14F-4D97-AF65-F5344CB8AC3E}">
        <p14:creationId xmlns:p14="http://schemas.microsoft.com/office/powerpoint/2010/main" val="1705864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70C0"/>
                </a:solidFill>
                <a:latin typeface="Algerian" panose="04020705040A02060702" pitchFamily="82" charset="0"/>
              </a:rPr>
              <a:t>EVOLUZIONE DEGLI ESITI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799262"/>
              </p:ext>
            </p:extLst>
          </p:nvPr>
        </p:nvGraphicFramePr>
        <p:xfrm>
          <a:off x="460251" y="980728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2672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70C0"/>
                </a:solidFill>
                <a:latin typeface="Algerian" panose="04020705040A02060702" pitchFamily="82" charset="0"/>
              </a:rPr>
              <a:t>EVOLUZIONE DEGLI ESITI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1633061"/>
              </p:ext>
            </p:extLst>
          </p:nvPr>
        </p:nvGraphicFramePr>
        <p:xfrm>
          <a:off x="460251" y="980728"/>
          <a:ext cx="849694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97329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sce">
  <a:themeElements>
    <a:clrScheme name="Fasce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Fasc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asc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TM03090430[[fn=Fasce]]</Template>
  <TotalTime>92</TotalTime>
  <Words>20</Words>
  <Application>Microsoft Office PowerPoint</Application>
  <PresentationFormat>Presentazione su schermo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Algerian</vt:lpstr>
      <vt:lpstr>Corbel</vt:lpstr>
      <vt:lpstr>Wingdings</vt:lpstr>
      <vt:lpstr>Fasce</vt:lpstr>
      <vt:lpstr>EVOLUZIONE DEGLI ESITI</vt:lpstr>
      <vt:lpstr>EVOLUZIONE DEGLI ESITI</vt:lpstr>
      <vt:lpstr>EVOLUZIONE DEGLI ESITI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EVOLUZIONE DEGLI ESITI NEL TEMPO</dc:title>
  <dc:creator>conci</dc:creator>
  <cp:lastModifiedBy>conal</cp:lastModifiedBy>
  <cp:revision>13</cp:revision>
  <dcterms:created xsi:type="dcterms:W3CDTF">2018-06-22T16:32:15Z</dcterms:created>
  <dcterms:modified xsi:type="dcterms:W3CDTF">2023-06-27T15:11:33Z</dcterms:modified>
</cp:coreProperties>
</file>