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8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323624"/>
            <a:ext cx="7326392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Definición de litosfera</a:t>
            </a:r>
            <a:endParaRPr lang="en-US" sz="5249" dirty="0"/>
          </a:p>
        </p:txBody>
      </p:sp>
      <p:sp>
        <p:nvSpPr>
          <p:cNvPr id="7" name="Text 4"/>
          <p:cNvSpPr/>
          <p:nvPr/>
        </p:nvSpPr>
        <p:spPr>
          <a:xfrm>
            <a:off x="2037993" y="3490079"/>
            <a:ext cx="1055441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La litosfera es la parte sólida y externa de la Tierra, compuesta por la corteza terrestre y la porción superior del manto. Esta capa es fundamental en la geología y se extiende hasta una profundidad promedio de aproximadamente 100 km. La litosfera es la base sobre la que se asientan los continentes, y su composición y estructura tienen un profundo impacto en la geografía y el entorno natural de la Tierra.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2037993" y="5533668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613" y="5541288"/>
            <a:ext cx="340162" cy="340162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2504480" y="5516999"/>
            <a:ext cx="1709618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by Cata San</a:t>
            </a:r>
            <a:endParaRPr lang="en-US" sz="2187" dirty="0"/>
          </a:p>
        </p:txBody>
      </p:sp>
      <p:pic>
        <p:nvPicPr>
          <p:cNvPr id="11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656880"/>
            <a:ext cx="760773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Composición de la litosfera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795593"/>
            <a:ext cx="1055441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La litosfera está compuesta principalmente por rocas y minerales. Esta capa se divide en dos partes: la corteza terrestre, que es la capa superior y más delgada, y la porción superior del manto que se encuentra debajo de la corteza. La corteza terrestre está compuesta principalmente por basalto y granito, mientras que la parte superior del manto consiste en roca sólida y rica en minerales como el olivino y el piroxeno.</a:t>
            </a:r>
            <a:endParaRPr lang="en-US" sz="1750" dirty="0"/>
          </a:p>
        </p:txBody>
      </p:sp>
      <p:pic>
        <p:nvPicPr>
          <p:cNvPr id="6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479238"/>
            <a:ext cx="684847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Estructura de la litosfera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617952"/>
            <a:ext cx="10554414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La estructura de la litosfera es heterogénea y varía en función de la ubicación geográfica. Los continentes están compuestos principalmente por corteza continental, que es más gruesa y menos densa que la corteza oceánica que compone los fondos marinos. La porción superior del manto, conocida como astenosfera, es parcialmente fundida y permite la movilidad de las placas tectónicas sobre ella, lo que da lugar a fenómenos como la deriva continental y la actividad sísmica y volcánica.</a:t>
            </a:r>
            <a:endParaRPr lang="en-US" sz="1750" dirty="0"/>
          </a:p>
        </p:txBody>
      </p:sp>
      <p:pic>
        <p:nvPicPr>
          <p:cNvPr id="6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487454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Interacción de la litosfera con otras capas de la Tierra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4320540"/>
            <a:ext cx="1055441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La litosfera interactúa con la atmósfera, la hidrosfera y la biosfera, influyendo de manera significativa en el clima y los procesos geológicos. Las placas tectónicas que componen la litosfera son la causa principal de terremotos y erupciones volcánicas. Además, la litosfera influye en la circulación de los océanos y en la formación de montañas y valles a lo largo del tiempo geológico.</a:t>
            </a:r>
            <a:endParaRPr lang="en-US" sz="1750" dirty="0"/>
          </a:p>
        </p:txBody>
      </p:sp>
      <p:pic>
        <p:nvPicPr>
          <p:cNvPr id="6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940481"/>
            <a:ext cx="972835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Procesos geológicos en la litosfera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25278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AEAEA"/>
          </a:solidFill>
          <a:ln/>
        </p:spPr>
      </p:sp>
      <p:sp>
        <p:nvSpPr>
          <p:cNvPr id="6" name="Text 4"/>
          <p:cNvSpPr/>
          <p:nvPr/>
        </p:nvSpPr>
        <p:spPr>
          <a:xfrm>
            <a:off x="2212062" y="3294459"/>
            <a:ext cx="1516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3329107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Placas Tectónicas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3809524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Las placas tectónicas en la litosfera se mueven constantemente, causando terremotos y formando cadenas montañosas.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5630228" y="325278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AEAEA"/>
          </a:solidFill>
          <a:ln/>
        </p:spPr>
      </p:sp>
      <p:sp>
        <p:nvSpPr>
          <p:cNvPr id="10" name="Text 8"/>
          <p:cNvSpPr/>
          <p:nvPr/>
        </p:nvSpPr>
        <p:spPr>
          <a:xfrm>
            <a:off x="5768221" y="3294459"/>
            <a:ext cx="22395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6352342" y="3329107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Erosión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6352342" y="3809524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La litosfera experimenta erosión debido a agentes externos como el viento, el agua y los glaciares.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9222462" y="325278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AEAEA"/>
          </a:solidFill>
          <a:ln/>
        </p:spPr>
      </p:sp>
      <p:sp>
        <p:nvSpPr>
          <p:cNvPr id="14" name="Text 12"/>
          <p:cNvSpPr/>
          <p:nvPr/>
        </p:nvSpPr>
        <p:spPr>
          <a:xfrm>
            <a:off x="9361051" y="3294459"/>
            <a:ext cx="22264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9944576" y="3329107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Formación de Montañas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9944576" y="4156710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Los procesos tectónicos en la litosfera conducen a la formación de montañas a través de la colisión y subducción de placas.</a:t>
            </a:r>
            <a:endParaRPr lang="en-US" sz="1750" dirty="0"/>
          </a:p>
        </p:txBody>
      </p:sp>
      <p:pic>
        <p:nvPicPr>
          <p:cNvPr id="17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487454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Importancia de la litosfera para la vida en la Tierra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4320540"/>
            <a:ext cx="1055441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La litosfera es fundamental para el desarrollo y sostenimiento de la vida en la Tierra. Proporciona el sustrato para que crezcan las plantas y los ecosistemas terrestres. A su vez, las interacciones entre la litosfera, la hidrosfera y la atmósfera tienen un impacto significativo en el clima, los suelos agrícolas y la disponibilidad de recursos naturales.</a:t>
            </a:r>
            <a:endParaRPr lang="en-US" sz="1750" dirty="0"/>
          </a:p>
        </p:txBody>
      </p:sp>
      <p:pic>
        <p:nvPicPr>
          <p:cNvPr id="6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18886" y="558641"/>
            <a:ext cx="9450229" cy="12687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4996"/>
              </a:lnSpc>
              <a:buNone/>
            </a:pPr>
            <a:r>
              <a:rPr lang="en-US" sz="399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Cambios y evolución de la litosfera a lo largo del tiempo</a:t>
            </a:r>
            <a:endParaRPr lang="en-US" sz="3997" dirty="0"/>
          </a:p>
        </p:txBody>
      </p:sp>
      <p:sp>
        <p:nvSpPr>
          <p:cNvPr id="6" name="Shape 3"/>
          <p:cNvSpPr/>
          <p:nvPr/>
        </p:nvSpPr>
        <p:spPr>
          <a:xfrm>
            <a:off x="4703088" y="2131814"/>
            <a:ext cx="40600" cy="5539026"/>
          </a:xfrm>
          <a:prstGeom prst="rect">
            <a:avLst/>
          </a:prstGeom>
          <a:solidFill>
            <a:srgbClr val="CCCCCB"/>
          </a:solidFill>
          <a:ln/>
        </p:spPr>
      </p:sp>
      <p:sp>
        <p:nvSpPr>
          <p:cNvPr id="7" name="Shape 4"/>
          <p:cNvSpPr/>
          <p:nvPr/>
        </p:nvSpPr>
        <p:spPr>
          <a:xfrm>
            <a:off x="4951690" y="2498467"/>
            <a:ext cx="710565" cy="40600"/>
          </a:xfrm>
          <a:prstGeom prst="rect">
            <a:avLst/>
          </a:prstGeom>
          <a:solidFill>
            <a:srgbClr val="CCCCCB"/>
          </a:solidFill>
          <a:ln/>
        </p:spPr>
      </p:sp>
      <p:sp>
        <p:nvSpPr>
          <p:cNvPr id="8" name="Shape 5"/>
          <p:cNvSpPr/>
          <p:nvPr/>
        </p:nvSpPr>
        <p:spPr>
          <a:xfrm>
            <a:off x="4494967" y="2290405"/>
            <a:ext cx="456724" cy="456724"/>
          </a:xfrm>
          <a:prstGeom prst="roundRect">
            <a:avLst>
              <a:gd name="adj" fmla="val 26671"/>
            </a:avLst>
          </a:prstGeom>
          <a:solidFill>
            <a:srgbClr val="EAEAEA"/>
          </a:solidFill>
          <a:ln/>
        </p:spPr>
      </p:sp>
      <p:sp>
        <p:nvSpPr>
          <p:cNvPr id="9" name="Text 6"/>
          <p:cNvSpPr/>
          <p:nvPr/>
        </p:nvSpPr>
        <p:spPr>
          <a:xfrm>
            <a:off x="4654034" y="2328386"/>
            <a:ext cx="138589" cy="3806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997"/>
              </a:lnSpc>
              <a:buNone/>
            </a:pPr>
            <a:r>
              <a:rPr lang="en-US" sz="2398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1</a:t>
            </a:r>
            <a:endParaRPr lang="en-US" sz="2398" dirty="0"/>
          </a:p>
        </p:txBody>
      </p:sp>
      <p:sp>
        <p:nvSpPr>
          <p:cNvPr id="10" name="Text 7"/>
          <p:cNvSpPr/>
          <p:nvPr/>
        </p:nvSpPr>
        <p:spPr>
          <a:xfrm>
            <a:off x="5839897" y="2334816"/>
            <a:ext cx="2537698" cy="3170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498"/>
              </a:lnSpc>
              <a:buNone/>
            </a:pPr>
            <a:r>
              <a:rPr lang="en-US" sz="1998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Deriva Continental</a:t>
            </a:r>
            <a:endParaRPr lang="en-US" sz="1998" dirty="0"/>
          </a:p>
        </p:txBody>
      </p:sp>
      <p:sp>
        <p:nvSpPr>
          <p:cNvPr id="11" name="Text 8"/>
          <p:cNvSpPr/>
          <p:nvPr/>
        </p:nvSpPr>
        <p:spPr>
          <a:xfrm>
            <a:off x="5839897" y="2773680"/>
            <a:ext cx="8029218" cy="974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558"/>
              </a:lnSpc>
              <a:buNone/>
            </a:pPr>
            <a:r>
              <a:rPr lang="en-US" sz="1599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En el pasado, los continentes estaban unidos en un supercontinente conocido como Pangea, que con el tiempo se fragmentó y derivó, dando lugar a la configuración actual de los continentes.</a:t>
            </a:r>
            <a:endParaRPr lang="en-US" sz="1599" dirty="0"/>
          </a:p>
        </p:txBody>
      </p:sp>
      <p:sp>
        <p:nvSpPr>
          <p:cNvPr id="12" name="Shape 9"/>
          <p:cNvSpPr/>
          <p:nvPr/>
        </p:nvSpPr>
        <p:spPr>
          <a:xfrm>
            <a:off x="4951690" y="4520744"/>
            <a:ext cx="710565" cy="40600"/>
          </a:xfrm>
          <a:prstGeom prst="rect">
            <a:avLst/>
          </a:prstGeom>
          <a:solidFill>
            <a:srgbClr val="CCCCCB"/>
          </a:solidFill>
          <a:ln/>
        </p:spPr>
      </p:sp>
      <p:sp>
        <p:nvSpPr>
          <p:cNvPr id="13" name="Shape 10"/>
          <p:cNvSpPr/>
          <p:nvPr/>
        </p:nvSpPr>
        <p:spPr>
          <a:xfrm>
            <a:off x="4494967" y="4312682"/>
            <a:ext cx="456724" cy="456724"/>
          </a:xfrm>
          <a:prstGeom prst="roundRect">
            <a:avLst>
              <a:gd name="adj" fmla="val 26671"/>
            </a:avLst>
          </a:prstGeom>
          <a:solidFill>
            <a:srgbClr val="EAEAEA"/>
          </a:solidFill>
          <a:ln/>
        </p:spPr>
      </p:sp>
      <p:sp>
        <p:nvSpPr>
          <p:cNvPr id="14" name="Text 11"/>
          <p:cNvSpPr/>
          <p:nvPr/>
        </p:nvSpPr>
        <p:spPr>
          <a:xfrm>
            <a:off x="4620935" y="4350663"/>
            <a:ext cx="204668" cy="3806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997"/>
              </a:lnSpc>
              <a:buNone/>
            </a:pPr>
            <a:r>
              <a:rPr lang="en-US" sz="2398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2</a:t>
            </a:r>
            <a:endParaRPr lang="en-US" sz="2398" dirty="0"/>
          </a:p>
        </p:txBody>
      </p:sp>
      <p:sp>
        <p:nvSpPr>
          <p:cNvPr id="15" name="Text 12"/>
          <p:cNvSpPr/>
          <p:nvPr/>
        </p:nvSpPr>
        <p:spPr>
          <a:xfrm>
            <a:off x="5839897" y="4357092"/>
            <a:ext cx="3818096" cy="3170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498"/>
              </a:lnSpc>
              <a:buNone/>
            </a:pPr>
            <a:r>
              <a:rPr lang="en-US" sz="1998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Evolución de los Ecosistemas</a:t>
            </a:r>
            <a:endParaRPr lang="en-US" sz="1998" dirty="0"/>
          </a:p>
        </p:txBody>
      </p:sp>
      <p:sp>
        <p:nvSpPr>
          <p:cNvPr id="16" name="Text 13"/>
          <p:cNvSpPr/>
          <p:nvPr/>
        </p:nvSpPr>
        <p:spPr>
          <a:xfrm>
            <a:off x="5839897" y="4795957"/>
            <a:ext cx="8029218" cy="6496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558"/>
              </a:lnSpc>
              <a:buNone/>
            </a:pPr>
            <a:r>
              <a:rPr lang="en-US" sz="1599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Los cambios en la litosfera han llevado a la evolución y extinción de diversos ecosistemas a lo largo de la historia geológica de la Tierra.</a:t>
            </a:r>
            <a:endParaRPr lang="en-US" sz="1599" dirty="0"/>
          </a:p>
        </p:txBody>
      </p:sp>
      <p:sp>
        <p:nvSpPr>
          <p:cNvPr id="17" name="Shape 14"/>
          <p:cNvSpPr/>
          <p:nvPr/>
        </p:nvSpPr>
        <p:spPr>
          <a:xfrm>
            <a:off x="4951690" y="6218218"/>
            <a:ext cx="710565" cy="40600"/>
          </a:xfrm>
          <a:prstGeom prst="rect">
            <a:avLst/>
          </a:prstGeom>
          <a:solidFill>
            <a:srgbClr val="CCCCCB"/>
          </a:solidFill>
          <a:ln/>
        </p:spPr>
      </p:sp>
      <p:sp>
        <p:nvSpPr>
          <p:cNvPr id="18" name="Shape 15"/>
          <p:cNvSpPr/>
          <p:nvPr/>
        </p:nvSpPr>
        <p:spPr>
          <a:xfrm>
            <a:off x="4494967" y="6010156"/>
            <a:ext cx="456724" cy="456724"/>
          </a:xfrm>
          <a:prstGeom prst="roundRect">
            <a:avLst>
              <a:gd name="adj" fmla="val 26671"/>
            </a:avLst>
          </a:prstGeom>
          <a:solidFill>
            <a:srgbClr val="EAEAEA"/>
          </a:solidFill>
          <a:ln/>
        </p:spPr>
      </p:sp>
      <p:sp>
        <p:nvSpPr>
          <p:cNvPr id="19" name="Text 16"/>
          <p:cNvSpPr/>
          <p:nvPr/>
        </p:nvSpPr>
        <p:spPr>
          <a:xfrm>
            <a:off x="4621530" y="6048137"/>
            <a:ext cx="203478" cy="3806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997"/>
              </a:lnSpc>
              <a:buNone/>
            </a:pPr>
            <a:r>
              <a:rPr lang="en-US" sz="2398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3</a:t>
            </a:r>
            <a:endParaRPr lang="en-US" sz="2398" dirty="0"/>
          </a:p>
        </p:txBody>
      </p:sp>
      <p:sp>
        <p:nvSpPr>
          <p:cNvPr id="20" name="Text 17"/>
          <p:cNvSpPr/>
          <p:nvPr/>
        </p:nvSpPr>
        <p:spPr>
          <a:xfrm>
            <a:off x="5839897" y="6054566"/>
            <a:ext cx="2774513" cy="3170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498"/>
              </a:lnSpc>
              <a:buNone/>
            </a:pPr>
            <a:r>
              <a:rPr lang="en-US" sz="1998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Formación de Relieve</a:t>
            </a:r>
            <a:endParaRPr lang="en-US" sz="1998" dirty="0"/>
          </a:p>
        </p:txBody>
      </p:sp>
      <p:sp>
        <p:nvSpPr>
          <p:cNvPr id="21" name="Text 18"/>
          <p:cNvSpPr/>
          <p:nvPr/>
        </p:nvSpPr>
        <p:spPr>
          <a:xfrm>
            <a:off x="5839897" y="6493431"/>
            <a:ext cx="8029218" cy="974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558"/>
              </a:lnSpc>
              <a:buNone/>
            </a:pPr>
            <a:r>
              <a:rPr lang="en-US" sz="1599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A lo largo de millones de años, la litosfera ha experimentado la formación y erosión de montañas, valles y cuencas debido a procesos tectónicos y la acción de agentes atmosféricos y líquidos.</a:t>
            </a:r>
            <a:endParaRPr lang="en-US" sz="1599" dirty="0"/>
          </a:p>
        </p:txBody>
      </p:sp>
      <p:pic>
        <p:nvPicPr>
          <p:cNvPr id="22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762720"/>
            <a:ext cx="805100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Conclusiones y puntos clave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07502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AEAEA"/>
          </a:solidFill>
          <a:ln/>
        </p:spPr>
      </p:sp>
      <p:sp>
        <p:nvSpPr>
          <p:cNvPr id="6" name="Text 4"/>
          <p:cNvSpPr/>
          <p:nvPr/>
        </p:nvSpPr>
        <p:spPr>
          <a:xfrm>
            <a:off x="2212062" y="3116699"/>
            <a:ext cx="1516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3151346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Capa Fundamental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3978950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La litosfera es una de las capas más fundamentales de la Tierra, determinando la topografía y el ambiente geológico del planeta.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5630228" y="307502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AEAEA"/>
          </a:solidFill>
          <a:ln/>
        </p:spPr>
      </p:sp>
      <p:sp>
        <p:nvSpPr>
          <p:cNvPr id="10" name="Text 8"/>
          <p:cNvSpPr/>
          <p:nvPr/>
        </p:nvSpPr>
        <p:spPr>
          <a:xfrm>
            <a:off x="5768221" y="3116699"/>
            <a:ext cx="22395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6352342" y="3151346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Impacto en la Vida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6352342" y="3631763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Los procesos en la litosfera tienen un impacto directo en la vida, el clima y los recursos naturales.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9222462" y="307502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AEAEA"/>
          </a:solidFill>
          <a:ln/>
        </p:spPr>
      </p:sp>
      <p:sp>
        <p:nvSpPr>
          <p:cNvPr id="14" name="Text 12"/>
          <p:cNvSpPr/>
          <p:nvPr/>
        </p:nvSpPr>
        <p:spPr>
          <a:xfrm>
            <a:off x="9361051" y="3116699"/>
            <a:ext cx="22264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9944576" y="3151346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Interacciones Complejas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9944576" y="3978950"/>
            <a:ext cx="264795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La interacción entre la litosfera y las demás capas terrestres da lugar a un sistema complejo de influencias cósmicas y geológicas en nuestro planeta.</a:t>
            </a:r>
            <a:endParaRPr lang="en-US" sz="1750" dirty="0"/>
          </a:p>
        </p:txBody>
      </p:sp>
      <p:pic>
        <p:nvPicPr>
          <p:cNvPr id="17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2024-03-19T18:41:33Z</dcterms:created>
  <dcterms:modified xsi:type="dcterms:W3CDTF">2024-03-19T18:41:33Z</dcterms:modified>
</cp:coreProperties>
</file>