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2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hyperlink" Target="https://gamma.app" TargetMode="External"/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8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9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2434709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6561"/>
              </a:lnSpc>
              <a:buNone/>
            </a:pPr>
            <a:r>
              <a:rPr lang="en-US" sz="5249" b="1" spc="-157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Introducción al ecosistema oceánico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6319599" y="4434364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 ecosistema oceánico es un sistema complejo que incluye vida acuática, recursos naturales y procesos ecológicos.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319599" y="5395079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219" y="5402699"/>
            <a:ext cx="340162" cy="34016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786086" y="5400556"/>
            <a:ext cx="1817846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3062"/>
              </a:lnSpc>
              <a:buNone/>
            </a:pPr>
            <a:r>
              <a:rPr lang="en-US" sz="2187" b="1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by Mai Toledo</a:t>
            </a:r>
            <a:endParaRPr lang="en-US" sz="2187" dirty="0"/>
          </a:p>
        </p:txBody>
      </p:sp>
      <p:pic>
        <p:nvPicPr>
          <p:cNvPr id="10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2470785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spc="-131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Conclusiones y llamado a la acción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6652855" y="4442698"/>
            <a:ext cx="714434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preservación de los océanos es fundamental para proteger la biodiversidad y asegurar el bienestar de las generaciones futuras. Es responsabilidad de todos contribuir a su conservación.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319599" y="4192786"/>
            <a:ext cx="44410" cy="1566029"/>
          </a:xfrm>
          <a:prstGeom prst="rect">
            <a:avLst/>
          </a:prstGeom>
          <a:solidFill>
            <a:srgbClr val="4950BC"/>
          </a:solidFill>
          <a:ln/>
        </p:spPr>
      </p:sp>
      <p:pic>
        <p:nvPicPr>
          <p:cNvPr id="8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469475"/>
            <a:ext cx="955107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spc="-131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Importancia del ecosistema oceánico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78178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08609" y="3823454"/>
            <a:ext cx="15871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2760107" y="3858101"/>
            <a:ext cx="26085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Diversidad Biológica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2760107" y="4338518"/>
            <a:ext cx="444400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Los océanos albergan una inmensa variedad de plantas, animales y microorganismos, algunos de los cuales son únicos y aún no catalogados.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426285" y="378178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573447" y="3823454"/>
            <a:ext cx="20550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8148399" y="3858101"/>
            <a:ext cx="246959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Equilibrio Climático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8148399" y="4338518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 océano juega un papel crucial en la regulación del clima global al absorber dióxido de carbono y liberar oxígeno.</a:t>
            </a:r>
            <a:endParaRPr lang="en-US" sz="1750" dirty="0"/>
          </a:p>
        </p:txBody>
      </p:sp>
      <p:pic>
        <p:nvPicPr>
          <p:cNvPr id="13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749868"/>
            <a:ext cx="1010793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spc="-131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Componentes del ecosistema oceánico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99966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Abióticos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4569023"/>
            <a:ext cx="500622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Factores no vivos como el agua, minerales, luz solar, temperatura y salinidad.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3806" y="399966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Bióticos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7593806" y="4569023"/>
            <a:ext cx="500622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Organismos vivos como fitoplancton, zooplancton, peces, ballenas y corales.</a:t>
            </a:r>
            <a:endParaRPr lang="en-US" sz="1750" dirty="0"/>
          </a:p>
        </p:txBody>
      </p:sp>
      <p:pic>
        <p:nvPicPr>
          <p:cNvPr id="9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438876"/>
            <a:ext cx="514921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spc="-131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Flora y fauna marina</a:t>
            </a:r>
            <a:endParaRPr lang="en-US" sz="4374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7993" y="3577590"/>
            <a:ext cx="444341" cy="44434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24410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Peces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4724519"/>
            <a:ext cx="511052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Desde diminutos peces tropicales hasta enormes tiburones ballena, los océanos son el hogar de una asombrosa variedad de peces.</a:t>
            </a:r>
            <a:endParaRPr lang="en-US" sz="1750" dirty="0"/>
          </a:p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768" y="3577590"/>
            <a:ext cx="444341" cy="44434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481768" y="424410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Corales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7481768" y="4724519"/>
            <a:ext cx="5110639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Los arrecifes de coral albergan una diversidad de vida, proporcionando hábitats para numerosas especies marinas.</a:t>
            </a:r>
            <a:endParaRPr lang="en-US" sz="1750" dirty="0"/>
          </a:p>
        </p:txBody>
      </p:sp>
      <p:pic>
        <p:nvPicPr>
          <p:cNvPr id="11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1862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62437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328863" y="3201710"/>
            <a:ext cx="9972675" cy="13120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166"/>
              </a:lnSpc>
              <a:buNone/>
            </a:pPr>
            <a:r>
              <a:rPr lang="en-US" sz="4133" b="1" spc="-124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Ciclos y procesos en el ecosistema oceánico</a:t>
            </a:r>
            <a:endParaRPr lang="en-US" sz="4133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3" y="4828699"/>
            <a:ext cx="4986338" cy="83974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538770" y="5983367"/>
            <a:ext cx="2761893" cy="328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583"/>
              </a:lnSpc>
              <a:buNone/>
            </a:pPr>
            <a:r>
              <a:rPr lang="en-US" sz="2066" b="1" spc="-62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Ciclos Biogeoquímicos</a:t>
            </a:r>
            <a:endParaRPr lang="en-US" sz="2066" dirty="0"/>
          </a:p>
        </p:txBody>
      </p:sp>
      <p:sp>
        <p:nvSpPr>
          <p:cNvPr id="8" name="Text 4"/>
          <p:cNvSpPr/>
          <p:nvPr/>
        </p:nvSpPr>
        <p:spPr>
          <a:xfrm>
            <a:off x="2538770" y="6437352"/>
            <a:ext cx="4566523" cy="10072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645"/>
              </a:lnSpc>
              <a:buNone/>
            </a:pPr>
            <a:r>
              <a:rPr lang="en-US" sz="1653" spc="-33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circulación del carbono, oxígeno, nitrógeno y otros elementos es vital para el equilibrio del ecosistema oceánico.</a:t>
            </a:r>
            <a:endParaRPr lang="en-US" sz="1653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4828699"/>
            <a:ext cx="4986338" cy="83974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525107" y="5983367"/>
            <a:ext cx="2629257" cy="328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583"/>
              </a:lnSpc>
              <a:buNone/>
            </a:pPr>
            <a:r>
              <a:rPr lang="en-US" sz="2066" b="1" spc="-62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Corrientes Oceánicas</a:t>
            </a:r>
            <a:endParaRPr lang="en-US" sz="2066" dirty="0"/>
          </a:p>
        </p:txBody>
      </p:sp>
      <p:sp>
        <p:nvSpPr>
          <p:cNvPr id="11" name="Text 6"/>
          <p:cNvSpPr/>
          <p:nvPr/>
        </p:nvSpPr>
        <p:spPr>
          <a:xfrm>
            <a:off x="7525107" y="6437352"/>
            <a:ext cx="4566523" cy="10072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645"/>
              </a:lnSpc>
              <a:buNone/>
            </a:pPr>
            <a:r>
              <a:rPr lang="en-US" sz="1653" spc="-33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Las corrientes transportan nutrientes, influencian el clima y afectan la distribución de la vida marina.</a:t>
            </a:r>
            <a:endParaRPr lang="en-US" sz="1653" dirty="0"/>
          </a:p>
        </p:txBody>
      </p:sp>
      <p:pic>
        <p:nvPicPr>
          <p:cNvPr id="12" name="Image 3" descr="preencoded.png">
            <a:hlinkClick r:id="rId5" tooltip="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805220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spc="-131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Amenazas y desafíos para el ecosistema oceánico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7293054" y="2638306"/>
            <a:ext cx="44410" cy="4785955"/>
          </a:xfrm>
          <a:prstGeom prst="roundRect">
            <a:avLst>
              <a:gd name="adj" fmla="val 225151"/>
            </a:avLst>
          </a:prstGeom>
          <a:solidFill>
            <a:srgbClr val="C0C1D7"/>
          </a:solidFill>
          <a:ln/>
        </p:spPr>
      </p:sp>
      <p:sp>
        <p:nvSpPr>
          <p:cNvPr id="6" name="Shape 4"/>
          <p:cNvSpPr/>
          <p:nvPr/>
        </p:nvSpPr>
        <p:spPr>
          <a:xfrm>
            <a:off x="6287631" y="3261777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C0C1D7"/>
          </a:solidFill>
          <a:ln/>
        </p:spPr>
      </p:sp>
      <p:sp>
        <p:nvSpPr>
          <p:cNvPr id="7" name="Shape 5"/>
          <p:cNvSpPr/>
          <p:nvPr/>
        </p:nvSpPr>
        <p:spPr>
          <a:xfrm>
            <a:off x="7065228" y="303407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235845" y="3075742"/>
            <a:ext cx="15871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7"/>
          <p:cNvSpPr/>
          <p:nvPr/>
        </p:nvSpPr>
        <p:spPr>
          <a:xfrm>
            <a:off x="3871198" y="308264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r"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Contaminación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2037993" y="3563064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Los desechos plásticos, la contaminación química y la sobrepesca amenazan la salud de los océanos.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7565172" y="4372630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C0C1D7"/>
          </a:solidFill>
          <a:ln/>
        </p:spPr>
      </p:sp>
      <p:sp>
        <p:nvSpPr>
          <p:cNvPr id="12" name="Shape 10"/>
          <p:cNvSpPr/>
          <p:nvPr/>
        </p:nvSpPr>
        <p:spPr>
          <a:xfrm>
            <a:off x="7065228" y="414492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212390" y="4186595"/>
            <a:ext cx="20550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2"/>
          <p:cNvSpPr/>
          <p:nvPr/>
        </p:nvSpPr>
        <p:spPr>
          <a:xfrm>
            <a:off x="8537258" y="4193500"/>
            <a:ext cx="276498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Calentamiento Global</a:t>
            </a:r>
            <a:endParaRPr lang="en-US" sz="2187" dirty="0"/>
          </a:p>
        </p:txBody>
      </p:sp>
      <p:sp>
        <p:nvSpPr>
          <p:cNvPr id="15" name="Text 13"/>
          <p:cNvSpPr/>
          <p:nvPr/>
        </p:nvSpPr>
        <p:spPr>
          <a:xfrm>
            <a:off x="8537258" y="4673918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 aumento de la temperatura del agua y la acidificación tienen impactos severos en los ecosistemas marinos.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6287631" y="5479197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C0C1D7"/>
          </a:solidFill>
          <a:ln/>
        </p:spPr>
      </p:sp>
      <p:sp>
        <p:nvSpPr>
          <p:cNvPr id="17" name="Shape 15"/>
          <p:cNvSpPr/>
          <p:nvPr/>
        </p:nvSpPr>
        <p:spPr>
          <a:xfrm>
            <a:off x="7065228" y="525149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207508" y="5293162"/>
            <a:ext cx="21538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3735824" y="5300067"/>
            <a:ext cx="235731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r"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Pérdida de Hábitat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2037993" y="5780484"/>
            <a:ext cx="40551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destrucción de manglares, arrecifes de coral y zonas costeras tiene consecuencias devastadoras para la vida marina.</a:t>
            </a:r>
            <a:endParaRPr lang="en-US" sz="1750" dirty="0"/>
          </a:p>
        </p:txBody>
      </p:sp>
      <p:pic>
        <p:nvPicPr>
          <p:cNvPr id="21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2250638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spc="-131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Conservación y protección del ecosistema oceánico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4490799" y="3972639"/>
            <a:ext cx="4542115" cy="2006203"/>
          </a:xfrm>
          <a:prstGeom prst="roundRect">
            <a:avLst>
              <a:gd name="adj" fmla="val 498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4720590" y="4202430"/>
            <a:ext cx="329338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Áreas Marinas Protegidas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4720590" y="4682847"/>
            <a:ext cx="408253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 establecimiento de AMPs ayuda a preservar ecosistemas vitales y proteger especies en peligro.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9255085" y="3972639"/>
            <a:ext cx="4542115" cy="2006203"/>
          </a:xfrm>
          <a:prstGeom prst="roundRect">
            <a:avLst>
              <a:gd name="adj" fmla="val 498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9484876" y="4202430"/>
            <a:ext cx="310205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Sostenibilidad Pesquera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9484876" y="4682847"/>
            <a:ext cx="408253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Prácticas pesqueras sostenibles son esenciales para evitar la sobreexplotación de recursos marinos.</a:t>
            </a:r>
            <a:endParaRPr lang="en-US" sz="1750" dirty="0"/>
          </a:p>
        </p:txBody>
      </p:sp>
      <p:pic>
        <p:nvPicPr>
          <p:cNvPr id="12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075021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spc="-131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Investigación y avances científicos en el ecosistema oceánico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4019193"/>
            <a:ext cx="10554414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5249"/>
              </a:lnSpc>
              <a:buNone/>
            </a:pPr>
            <a:r>
              <a:rPr lang="en-US" sz="5249" b="1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30K</a:t>
            </a:r>
            <a:endParaRPr lang="en-US" sz="5249" dirty="0"/>
          </a:p>
        </p:txBody>
      </p:sp>
      <p:sp>
        <p:nvSpPr>
          <p:cNvPr id="6" name="Text 4"/>
          <p:cNvSpPr/>
          <p:nvPr/>
        </p:nvSpPr>
        <p:spPr>
          <a:xfrm>
            <a:off x="6016704" y="4963358"/>
            <a:ext cx="259699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Especies Conocidas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037993" y="5443776"/>
            <a:ext cx="1055441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Aproximadamente 30,000 especies marinas han sido descubiertas, pero se estima que hay millones aún por descubrir.</a:t>
            </a:r>
            <a:endParaRPr lang="en-US" sz="1750" dirty="0"/>
          </a:p>
        </p:txBody>
      </p:sp>
      <p:pic>
        <p:nvPicPr>
          <p:cNvPr id="8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516624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spc="-131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Impacto del ecosistema oceánico en la vida humana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4349710"/>
            <a:ext cx="10554414" cy="1363147"/>
          </a:xfrm>
          <a:prstGeom prst="roundRect">
            <a:avLst>
              <a:gd name="adj" fmla="val 7335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2045613" y="4357330"/>
            <a:ext cx="10539174" cy="134790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2267783" y="4498181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Alimentación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41181" y="4498181"/>
            <a:ext cx="482143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Los océanos proporcionan una fuente crucial de alimento para miles de millones de personas en todo el mundo.</a:t>
            </a:r>
            <a:endParaRPr lang="en-US" sz="1750" dirty="0"/>
          </a:p>
        </p:txBody>
      </p:sp>
      <p:pic>
        <p:nvPicPr>
          <p:cNvPr id="9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2024-02-21T22:20:42Z</dcterms:created>
  <dcterms:modified xsi:type="dcterms:W3CDTF">2024-02-21T22:20:42Z</dcterms:modified>
</cp:coreProperties>
</file>