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312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9D8B-294F-4B7E-8100-26BB0E64AEB7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3DB8-88DD-4C1E-8D6C-842B4FC9D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6965" y="1375479"/>
            <a:ext cx="210154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General:</a:t>
            </a:r>
          </a:p>
          <a:p>
            <a:r>
              <a:rPr lang="es-MX" sz="1200" dirty="0" smtClean="0"/>
              <a:t>Elaborar el Plan de Internacionalización </a:t>
            </a:r>
            <a:endParaRPr lang="es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80820" y="2686910"/>
            <a:ext cx="20876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Especifico:</a:t>
            </a:r>
          </a:p>
          <a:p>
            <a:pPr algn="just"/>
            <a:r>
              <a:rPr lang="es-MX" sz="1200" dirty="0" smtClean="0"/>
              <a:t>Establecer comunicación con las autoridades universitarias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92044" y="4143380"/>
            <a:ext cx="2000264" cy="24929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Estratégico : </a:t>
            </a:r>
          </a:p>
          <a:p>
            <a:pPr algn="just"/>
            <a:r>
              <a:rPr lang="es-ES" sz="1200" dirty="0" smtClean="0"/>
              <a:t>Tener un instrumento que refleje y </a:t>
            </a:r>
            <a:r>
              <a:rPr lang="es-ES" sz="1200" dirty="0" err="1" smtClean="0"/>
              <a:t>operacionalice</a:t>
            </a:r>
            <a:r>
              <a:rPr lang="es-ES" sz="1200" dirty="0" smtClean="0"/>
              <a:t> la política institucional, orientada a incorporar la dimensión internacional en la cultura, la misión y la visión de la Institución, donde se proyectan las acciones que se deben cumplir para formar profesionales competentes en el contexto global. </a:t>
            </a:r>
            <a:endParaRPr lang="es-E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714612" y="5542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Enfoque  Estratégico</a:t>
            </a:r>
          </a:p>
        </p:txBody>
      </p:sp>
      <p:cxnSp>
        <p:nvCxnSpPr>
          <p:cNvPr id="11" name="10 Conector recto de flecha"/>
          <p:cNvCxnSpPr>
            <a:stCxn id="5" idx="1"/>
            <a:endCxn id="6" idx="3"/>
          </p:cNvCxnSpPr>
          <p:nvPr/>
        </p:nvCxnSpPr>
        <p:spPr>
          <a:xfrm rot="16200000" flipV="1">
            <a:off x="2181068" y="1686086"/>
            <a:ext cx="876689" cy="9018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5" idx="3"/>
            <a:endCxn id="8" idx="3"/>
          </p:cNvCxnSpPr>
          <p:nvPr/>
        </p:nvCxnSpPr>
        <p:spPr>
          <a:xfrm rot="5400000">
            <a:off x="1527642" y="3847201"/>
            <a:ext cx="2107341" cy="9780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0800000">
            <a:off x="2143109" y="3000372"/>
            <a:ext cx="92869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Disco magnético"/>
          <p:cNvSpPr/>
          <p:nvPr/>
        </p:nvSpPr>
        <p:spPr>
          <a:xfrm>
            <a:off x="3055926" y="4105280"/>
            <a:ext cx="1571636" cy="178595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 dirty="0" smtClean="0"/>
          </a:p>
          <a:p>
            <a:pPr algn="ctr"/>
            <a:r>
              <a:rPr lang="es-ES" sz="1400" dirty="0" smtClean="0"/>
              <a:t>LA DOCENCIA</a:t>
            </a:r>
          </a:p>
          <a:p>
            <a:pPr algn="ctr"/>
            <a:r>
              <a:rPr lang="es-ES" sz="1400" dirty="0" smtClean="0"/>
              <a:t>LA INVESTIGACIÓN</a:t>
            </a:r>
          </a:p>
          <a:p>
            <a:pPr algn="ctr"/>
            <a:r>
              <a:rPr lang="es-ES" sz="1400" dirty="0" smtClean="0"/>
              <a:t>LA EXTENSION</a:t>
            </a:r>
          </a:p>
          <a:p>
            <a:pPr algn="ctr"/>
            <a:r>
              <a:rPr lang="es-ES" sz="1400" dirty="0" smtClean="0"/>
              <a:t>LA GERENCIA Y ADMINISTRACIÓN </a:t>
            </a:r>
            <a:endParaRPr lang="es-ES" sz="1400" dirty="0"/>
          </a:p>
        </p:txBody>
      </p:sp>
      <p:sp>
        <p:nvSpPr>
          <p:cNvPr id="20" name="19 Llamada de flecha hacia abajo"/>
          <p:cNvSpPr/>
          <p:nvPr/>
        </p:nvSpPr>
        <p:spPr>
          <a:xfrm>
            <a:off x="3025764" y="3500438"/>
            <a:ext cx="1714512" cy="857256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Áreas de </a:t>
            </a:r>
            <a:r>
              <a:rPr lang="es-ES_tradnl" sz="1400" b="1" dirty="0" smtClean="0"/>
              <a:t>Internacionalización</a:t>
            </a:r>
            <a:endParaRPr lang="es-ES" sz="1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891222" y="107154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 Comisiones y subcomisiones</a:t>
            </a:r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929322" y="269080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Capacitación con expertos </a:t>
            </a:r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043622" y="422910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Confeccionar 1° borrador</a:t>
            </a:r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857884" y="5214950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Presentar el proyecto ante los órganos de gobierno</a:t>
            </a:r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Abrir corchete"/>
          <p:cNvSpPr/>
          <p:nvPr/>
        </p:nvSpPr>
        <p:spPr>
          <a:xfrm>
            <a:off x="5845184" y="500042"/>
            <a:ext cx="857256" cy="5715040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Flecha derecha"/>
          <p:cNvSpPr/>
          <p:nvPr/>
        </p:nvSpPr>
        <p:spPr>
          <a:xfrm>
            <a:off x="5105404" y="2722558"/>
            <a:ext cx="714380" cy="428628"/>
          </a:xfrm>
          <a:prstGeom prst="rightArrow">
            <a:avLst>
              <a:gd name="adj1" fmla="val 38148"/>
              <a:gd name="adj2" fmla="val 2925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Tareas</a:t>
            </a: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2714612" y="2428868"/>
            <a:ext cx="2428892" cy="10001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 Estratégico de Internacionalización</a:t>
            </a: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7358082" y="630218"/>
            <a:ext cx="1714512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Lineamientos generales del Plan de Internacionalización</a:t>
            </a:r>
            <a:endParaRPr lang="es-ES" sz="1200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7358082" y="1344598"/>
            <a:ext cx="1714512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Instalación de Comisiones (responsabilidades)</a:t>
            </a:r>
            <a:endParaRPr lang="es-ES" sz="1200" dirty="0"/>
          </a:p>
        </p:txBody>
      </p:sp>
      <p:sp>
        <p:nvSpPr>
          <p:cNvPr id="46" name="45 Rectángulo redondeado"/>
          <p:cNvSpPr/>
          <p:nvPr/>
        </p:nvSpPr>
        <p:spPr>
          <a:xfrm>
            <a:off x="7332682" y="2941634"/>
            <a:ext cx="1714512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Análisis documental y estadísticos</a:t>
            </a:r>
          </a:p>
          <a:p>
            <a:pPr algn="ctr"/>
            <a:r>
              <a:rPr lang="es-MX" sz="1200" dirty="0" smtClean="0"/>
              <a:t>Elaboración de FODA </a:t>
            </a:r>
            <a:endParaRPr lang="es-ES" sz="1200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7332682" y="2227254"/>
            <a:ext cx="1714512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Talleres y  Encuentros Interuniversitarios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7324744" y="4000504"/>
            <a:ext cx="1714512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Preparación del plan siguiendo los objetivos y políticas de internacionalización</a:t>
            </a:r>
            <a:endParaRPr lang="es-ES" sz="1200" dirty="0"/>
          </a:p>
        </p:txBody>
      </p:sp>
      <p:sp>
        <p:nvSpPr>
          <p:cNvPr id="49" name="48 Rectángulo redondeado"/>
          <p:cNvSpPr/>
          <p:nvPr/>
        </p:nvSpPr>
        <p:spPr>
          <a:xfrm>
            <a:off x="7358082" y="5214950"/>
            <a:ext cx="1714512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Discusión, Evaluación e Implementación  del Plan de Internacionalización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3"/>
          <p:cNvGrpSpPr>
            <a:grpSpLocks noChangeAspect="1"/>
          </p:cNvGrpSpPr>
          <p:nvPr/>
        </p:nvGrpSpPr>
        <p:grpSpPr bwMode="auto">
          <a:xfrm>
            <a:off x="214282" y="642918"/>
            <a:ext cx="8715436" cy="5508939"/>
            <a:chOff x="3782" y="1407"/>
            <a:chExt cx="7924" cy="4837"/>
          </a:xfrm>
        </p:grpSpPr>
        <p:sp>
          <p:nvSpPr>
            <p:cNvPr id="14340" name="AutoShape 4"/>
            <p:cNvSpPr>
              <a:spLocks noChangeAspect="1" noChangeArrowheads="1"/>
            </p:cNvSpPr>
            <p:nvPr/>
          </p:nvSpPr>
          <p:spPr bwMode="auto">
            <a:xfrm>
              <a:off x="3782" y="1470"/>
              <a:ext cx="7924" cy="4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9019" y="3791"/>
              <a:ext cx="2533" cy="50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UNIVERSIDAD INTERNACIONALIZADA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4019" y="3983"/>
              <a:ext cx="5000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ln w="762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6345" y="1784"/>
              <a:ext cx="1362" cy="2195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3843" y="1407"/>
              <a:ext cx="3533" cy="37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1. CULTURA INTERNACIONAL DE PROFESORES </a:t>
              </a:r>
              <a:endPara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6098" y="4041"/>
              <a:ext cx="1321" cy="104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3985" y="5086"/>
              <a:ext cx="3351" cy="398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3. GESTION DE LA  INTERNACIONALIZACIÓN </a:t>
              </a:r>
              <a:endPara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 flipH="1">
              <a:off x="7898" y="1783"/>
              <a:ext cx="1340" cy="22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286248" y="642918"/>
            <a:ext cx="4714876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 INTERNACIONALIZACIÓN DE LOS SERVICIOS ACADÉMICOS</a:t>
            </a:r>
            <a:endParaRPr kumimoji="0" lang="es-E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9" name="18 Llamada de flecha hacia arriba"/>
          <p:cNvSpPr/>
          <p:nvPr/>
        </p:nvSpPr>
        <p:spPr>
          <a:xfrm>
            <a:off x="107504" y="1092184"/>
            <a:ext cx="3117145" cy="2120792"/>
          </a:xfrm>
          <a:prstGeom prst="upArrowCallout">
            <a:avLst>
              <a:gd name="adj1" fmla="val 11028"/>
              <a:gd name="adj2" fmla="val 8728"/>
              <a:gd name="adj3" fmla="val 17889"/>
              <a:gd name="adj4" fmla="val 7677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MX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Fortalecer el bilingüismo y la participación en redes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MX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Estimular la carrera docente hacía la internacionalización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MX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Aumentar los recursos destinados a la internacionalización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MX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Fortalecer la producción intelectual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MX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Fortalecer la Internacionalización en la Institución 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1" name="20 Llamada de flecha hacia arriba"/>
          <p:cNvSpPr/>
          <p:nvPr/>
        </p:nvSpPr>
        <p:spPr>
          <a:xfrm>
            <a:off x="6170601" y="1117584"/>
            <a:ext cx="2857488" cy="2095392"/>
          </a:xfrm>
          <a:prstGeom prst="upArrowCallout">
            <a:avLst>
              <a:gd name="adj1" fmla="val 11028"/>
              <a:gd name="adj2" fmla="val 8728"/>
              <a:gd name="adj3" fmla="val 17889"/>
              <a:gd name="adj4" fmla="val 7677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Adecuar la infraestructura y la logística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Bilingüismo de empleados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Internacionalización de los programas para la exportación de servicios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Desarrollar  estrategias de exportación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Imagen y promoción </a:t>
            </a:r>
          </a:p>
        </p:txBody>
      </p:sp>
      <p:sp>
        <p:nvSpPr>
          <p:cNvPr id="23" name="22 Llamada de flecha a la izquierda"/>
          <p:cNvSpPr/>
          <p:nvPr/>
        </p:nvSpPr>
        <p:spPr>
          <a:xfrm>
            <a:off x="4143372" y="4357694"/>
            <a:ext cx="3957020" cy="1879618"/>
          </a:xfrm>
          <a:prstGeom prst="leftArrowCallout">
            <a:avLst>
              <a:gd name="adj1" fmla="val 11032"/>
              <a:gd name="adj2" fmla="val 9762"/>
              <a:gd name="adj3" fmla="val 16112"/>
              <a:gd name="adj4" fmla="val 8360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Promover la movilidad académica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Contar con la memoria histórica de la internacionalización de la Universidad.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Tener convenios internacionales activos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Buscar recursos de cooperación  ante fuentes financiadoras externas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Divulgar acciones y programas de internacionalización </a:t>
            </a:r>
          </a:p>
          <a:p>
            <a:pPr algn="just"/>
            <a:endParaRPr lang="es-ES" sz="12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883035" y="5542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263</Words>
  <Application>Microsoft Office PowerPoint</Application>
  <PresentationFormat>Presentación en pantalla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Direc.de Cooperacion</dc:creator>
  <cp:lastModifiedBy>Msc.Sanchez</cp:lastModifiedBy>
  <cp:revision>18</cp:revision>
  <dcterms:created xsi:type="dcterms:W3CDTF">2010-12-10T13:54:24Z</dcterms:created>
  <dcterms:modified xsi:type="dcterms:W3CDTF">2011-02-05T21:30:26Z</dcterms:modified>
</cp:coreProperties>
</file>