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09AA6E0-002F-40D4-A642-C14D6A7CA0CA}" type="datetimeFigureOut">
              <a:rPr lang="es-ES" smtClean="0"/>
              <a:pPr/>
              <a:t>28/05/2009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C183C99-1BE4-4FAA-80EA-DB5A29508E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dirty="0" smtClean="0"/>
              <a:t>EVOLUCIÓN DE LA PUBLICIDAD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33600" y="3143248"/>
            <a:ext cx="6560234" cy="1428752"/>
          </a:xfrm>
        </p:spPr>
        <p:txBody>
          <a:bodyPr/>
          <a:lstStyle/>
          <a:p>
            <a:pPr algn="ctr"/>
            <a:r>
              <a:rPr lang="es-PA" dirty="0" smtClean="0"/>
              <a:t>ENNIA DE LUQUE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27051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5368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1"/>
          </a:xfrm>
        </p:spPr>
        <p:txBody>
          <a:bodyPr>
            <a:noAutofit/>
          </a:bodyPr>
          <a:lstStyle/>
          <a:p>
            <a:r>
              <a:rPr lang="es-ES" sz="2800" dirty="0" smtClean="0"/>
              <a:t>La publicidad existe desde los </a:t>
            </a:r>
            <a:endParaRPr lang="es-ES" sz="2800" dirty="0" smtClean="0"/>
          </a:p>
          <a:p>
            <a:pPr>
              <a:buNone/>
            </a:pPr>
            <a:r>
              <a:rPr lang="es-ES" sz="2800" dirty="0" smtClean="0"/>
              <a:t>	orígenes </a:t>
            </a:r>
            <a:r>
              <a:rPr lang="es-ES" sz="2800" dirty="0" smtClean="0"/>
              <a:t>de la </a:t>
            </a:r>
            <a:r>
              <a:rPr lang="es-ES" sz="2800" dirty="0" smtClean="0"/>
              <a:t>civilización. </a:t>
            </a:r>
            <a:endParaRPr lang="es-ES" sz="2800" dirty="0" smtClean="0"/>
          </a:p>
          <a:p>
            <a:r>
              <a:rPr lang="es-ES" sz="2800" dirty="0" smtClean="0"/>
              <a:t>Desde que existen productos que comercializar ha habido la necesidad de comunicar la existencia de los mismos.</a:t>
            </a:r>
          </a:p>
          <a:p>
            <a:pPr algn="just"/>
            <a:r>
              <a:rPr lang="es-ES" sz="2800" dirty="0" smtClean="0"/>
              <a:t>L</a:t>
            </a:r>
            <a:r>
              <a:rPr lang="es-ES" sz="2800" dirty="0" smtClean="0"/>
              <a:t>a </a:t>
            </a:r>
            <a:r>
              <a:rPr lang="es-ES" sz="2800" dirty="0" smtClean="0"/>
              <a:t>forma más común de publicidad era la expresión oral. </a:t>
            </a:r>
          </a:p>
          <a:p>
            <a:pPr algn="just"/>
            <a:r>
              <a:rPr lang="es-ES" sz="2800" dirty="0" smtClean="0"/>
              <a:t>En Babilonia se encontró una tablilla de arcilla conteniente con inscripciones para un comerciante de ungüentos, un escribano y un zapatero que data del 3000 a.C. </a:t>
            </a:r>
          </a:p>
          <a:p>
            <a:pPr algn="just"/>
            <a:endParaRPr lang="es-ES" sz="2300" dirty="0"/>
          </a:p>
        </p:txBody>
      </p:sp>
      <p:sp>
        <p:nvSpPr>
          <p:cNvPr id="4" name="3 Rectángulo"/>
          <p:cNvSpPr/>
          <p:nvPr/>
        </p:nvSpPr>
        <p:spPr>
          <a:xfrm>
            <a:off x="928662" y="500042"/>
            <a:ext cx="7453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EVOLUCIÓN</a:t>
            </a:r>
            <a:r>
              <a:rPr lang="es-E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 LA PUBLICIDAD</a:t>
            </a:r>
            <a:endParaRPr lang="es-ES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214422"/>
            <a:ext cx="1976438" cy="170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EVOLUCIÓN </a:t>
            </a:r>
            <a:r>
              <a:rPr lang="es-ES" dirty="0" smtClean="0"/>
              <a:t>DE LA PUBLICIDAD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Civilización egipcia, es en Tebas donde aparecen los  primeros textos publicitarios.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frase encontrada en un papiro egipcio ha sido considerada como el primer reclamo publicitario del que se tiene memoria.</a:t>
            </a: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143512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357166"/>
            <a:ext cx="4714908" cy="128588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EVOLUCIÓN </a:t>
            </a:r>
            <a:r>
              <a:rPr lang="es-ES" dirty="0" smtClean="0"/>
              <a:t>DE LA PUBLICIDAD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Hacia 1821 </a:t>
            </a:r>
          </a:p>
          <a:p>
            <a:r>
              <a:rPr lang="es-ES" dirty="0" smtClean="0"/>
              <a:t>En las ruinas de Pompeya se encontró una gran variedad de anuncios de estilo </a:t>
            </a:r>
            <a:r>
              <a:rPr lang="es-ES" dirty="0" err="1" smtClean="0"/>
              <a:t>grafitti</a:t>
            </a:r>
            <a:r>
              <a:rPr lang="es-ES" dirty="0" smtClean="0"/>
              <a:t> que hablan de una rica tradición publicitaria en la que se pueden observar vendedores de vino, panaderos, joyeros, tejedores, entre otros. </a:t>
            </a:r>
          </a:p>
          <a:p>
            <a:endParaRPr lang="es-ES" dirty="0" smtClean="0"/>
          </a:p>
          <a:p>
            <a:r>
              <a:rPr lang="es-ES" dirty="0" smtClean="0"/>
              <a:t>En Roma y Grecia se inició el perfeccionamiento del pregonero, quien anunciaba de viva voz al público la llegada de embarcaciones cargadas de vinos, víveres y otros; en ocasiones se acompañaban por músicos para dar el tono adecuado para el pregón.</a:t>
            </a:r>
          </a:p>
          <a:p>
            <a:r>
              <a:rPr lang="es-ES" dirty="0" smtClean="0"/>
              <a:t>Eran contratados por comerciantes </a:t>
            </a:r>
          </a:p>
          <a:p>
            <a:pPr>
              <a:buNone/>
            </a:pPr>
            <a:r>
              <a:rPr lang="es-ES" dirty="0" smtClean="0"/>
              <a:t>	y por el estado. 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8155" y="357166"/>
            <a:ext cx="2109109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sz="2200" dirty="0" smtClean="0"/>
              <a:t/>
            </a:r>
            <a:br>
              <a:rPr lang="es-PA" sz="2200" dirty="0" smtClean="0"/>
            </a:br>
            <a:r>
              <a:rPr lang="es-PA" dirty="0" smtClean="0"/>
              <a:t>EDAD MEDIA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Autofit/>
          </a:bodyPr>
          <a:lstStyle/>
          <a:p>
            <a:r>
              <a:rPr lang="es-ES" sz="2000" dirty="0" smtClean="0"/>
              <a:t>En Francia, los dueños de las tabernas voceaban los vinos</a:t>
            </a:r>
          </a:p>
          <a:p>
            <a:r>
              <a:rPr lang="es-ES" sz="2000" dirty="0" smtClean="0"/>
              <a:t> y empleaban campanas y cuernos para atraer al cliente.</a:t>
            </a:r>
          </a:p>
          <a:p>
            <a:r>
              <a:rPr lang="es-ES" sz="2000" dirty="0" smtClean="0"/>
              <a:t>España, utilizaban tambores y gaitas</a:t>
            </a:r>
          </a:p>
          <a:p>
            <a:r>
              <a:rPr lang="es-ES" sz="2000" dirty="0" smtClean="0"/>
              <a:t>México los pregoneros empleaban los tambores para acompañar los avisos.  </a:t>
            </a:r>
          </a:p>
          <a:p>
            <a:r>
              <a:rPr lang="es-ES" sz="2000" dirty="0" smtClean="0"/>
              <a:t>Con la Imprenta de Gutenberg nace la parte de la publicidad quien se ocupa de mostrar su invento a un grupo de mercaderes de Aquisgrán. </a:t>
            </a:r>
          </a:p>
          <a:p>
            <a:r>
              <a:rPr lang="es-ES" sz="2000" dirty="0" smtClean="0"/>
              <a:t>Con la crónica mundial de Núremberg, figuran una serie de almanaques que contienen las primeras formas de publicidad. </a:t>
            </a:r>
          </a:p>
          <a:p>
            <a:r>
              <a:rPr lang="es-ES" sz="2000" dirty="0" smtClean="0"/>
              <a:t>En 1453 surge la llamada Biblia Gutenberg y los famosos almanaques se convierten en los primeros periódicos impresos.</a:t>
            </a:r>
          </a:p>
          <a:p>
            <a:r>
              <a:rPr lang="es-ES" sz="2000" dirty="0" smtClean="0"/>
              <a:t>La imprenta permitió la difusión más extensa de los mensajes publicitarios </a:t>
            </a:r>
          </a:p>
          <a:p>
            <a:r>
              <a:rPr lang="es-ES" sz="2000" dirty="0" smtClean="0"/>
              <a:t>Con la aparición de nuevas ciudades, la publicidad se consolida como instrumento de comunicación. </a:t>
            </a:r>
            <a:br>
              <a:rPr lang="es-ES" sz="2000" dirty="0" smtClean="0"/>
            </a:b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357166"/>
            <a:ext cx="1267729" cy="18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PUBLICIDAD MODERNA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72343"/>
          </a:xfrm>
        </p:spPr>
        <p:txBody>
          <a:bodyPr>
            <a:noAutofit/>
          </a:bodyPr>
          <a:lstStyle/>
          <a:p>
            <a:r>
              <a:rPr lang="es-ES" sz="2300" dirty="0" smtClean="0"/>
              <a:t>Evoluciona en Estados Unidos y Gran Bretaña a finales del siglo XVIII durante la época de la revolución industrial. </a:t>
            </a:r>
          </a:p>
          <a:p>
            <a:r>
              <a:rPr lang="es-ES" sz="2300" dirty="0" smtClean="0"/>
              <a:t>Aparecen los agentes de publicidad.</a:t>
            </a:r>
          </a:p>
          <a:p>
            <a:r>
              <a:rPr lang="es-ES" sz="2300" dirty="0" smtClean="0"/>
              <a:t>El primero de ellos a </a:t>
            </a:r>
            <a:r>
              <a:rPr lang="es-ES" sz="2300" dirty="0" err="1" smtClean="0"/>
              <a:t>Volney</a:t>
            </a:r>
            <a:r>
              <a:rPr lang="es-ES" sz="2300" dirty="0" smtClean="0"/>
              <a:t> B. Palmer, en 1841, como agente publicitario inauguró en Filadelfia una oficina con la cual obtuvo un considerable éxito. </a:t>
            </a:r>
          </a:p>
          <a:p>
            <a:r>
              <a:rPr lang="es-ES" sz="2300" dirty="0" smtClean="0"/>
              <a:t>Siglo XX, </a:t>
            </a:r>
          </a:p>
          <a:p>
            <a:r>
              <a:rPr lang="es-ES" sz="2300" dirty="0" smtClean="0"/>
              <a:t>las agencias se profesionalizan y seleccionan con mayor rigurosidad los medios donde colocar la publicidad. </a:t>
            </a:r>
          </a:p>
          <a:p>
            <a:r>
              <a:rPr lang="es-ES" sz="2300" dirty="0" smtClean="0"/>
              <a:t>La creatividad comienza a ser un factor </a:t>
            </a:r>
          </a:p>
          <a:p>
            <a:pPr>
              <a:buNone/>
            </a:pPr>
            <a:r>
              <a:rPr lang="es-ES" sz="2300" dirty="0" smtClean="0"/>
              <a:t>	importante a la hora de elaborar un anuncio. </a:t>
            </a:r>
          </a:p>
          <a:p>
            <a:r>
              <a:rPr lang="es-ES" sz="2300" dirty="0" smtClean="0"/>
              <a:t>En los años 30 nace una famosa técnica </a:t>
            </a:r>
          </a:p>
          <a:p>
            <a:pPr>
              <a:buNone/>
            </a:pPr>
            <a:r>
              <a:rPr lang="es-ES" sz="2300" dirty="0" smtClean="0"/>
              <a:t>	creativa: el </a:t>
            </a:r>
            <a:r>
              <a:rPr lang="es-ES" sz="2300" dirty="0" err="1" smtClean="0"/>
              <a:t>brainstorming</a:t>
            </a:r>
            <a:r>
              <a:rPr lang="es-ES" sz="2300" dirty="0" smtClean="0"/>
              <a:t>.</a:t>
            </a:r>
            <a:endParaRPr lang="es-ES" sz="23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143512"/>
            <a:ext cx="1905001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smtClean="0"/>
              <a:t>PUBLICIDAD EN LA ACTUALIDAD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1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Se invierte un gran capital en la publicidad </a:t>
            </a:r>
          </a:p>
          <a:p>
            <a:pPr>
              <a:buNone/>
            </a:pPr>
            <a:r>
              <a:rPr lang="es-ES" dirty="0" smtClean="0"/>
              <a:t>como herramienta  para el ámbito económico y social.  </a:t>
            </a:r>
          </a:p>
          <a:p>
            <a:r>
              <a:rPr lang="es-ES" dirty="0" smtClean="0"/>
              <a:t>El mundo publicitario abarca muchas empresas con medios gráficos, audiovisuales y digitales; símbolos de una economía de mercado.</a:t>
            </a:r>
          </a:p>
          <a:p>
            <a:r>
              <a:rPr lang="es-ES" dirty="0" smtClean="0"/>
              <a:t>La mentalidad de marketing contribuye a la efectividad de la publicidad haciendo uso de los datos y técnicas de investigación de mercados.  </a:t>
            </a:r>
          </a:p>
          <a:p>
            <a:r>
              <a:rPr lang="es-ES" dirty="0" smtClean="0"/>
              <a:t>El sector publicitario ha ido creciendo y perfeccionándose al buscar soporte en diferentes disciplinas como la psicología, la teoría económica y la sociología.  </a:t>
            </a:r>
          </a:p>
          <a:p>
            <a:r>
              <a:rPr lang="es-ES" dirty="0" smtClean="0"/>
              <a:t>La naturaleza de esta actividad empresarial es la constante búsqueda de incorporaciones y cambios en el mercado, así como en los métodos de trabajo.</a:t>
            </a:r>
          </a:p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5" y="214290"/>
            <a:ext cx="1566131" cy="16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PA" dirty="0" smtClean="0"/>
              <a:t>PUBLICIDAD EN INTERNET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los primeros banners, aparecidos en las páginas de </a:t>
            </a:r>
            <a:r>
              <a:rPr lang="es-ES" dirty="0" err="1" smtClean="0"/>
              <a:t>Hotwired</a:t>
            </a:r>
            <a:r>
              <a:rPr lang="es-ES" dirty="0" smtClean="0"/>
              <a:t>, datan de 1994.</a:t>
            </a:r>
          </a:p>
          <a:p>
            <a:r>
              <a:rPr lang="es-ES" dirty="0" smtClean="0"/>
              <a:t>Jerry Yang y David Filo, padres de Yahoo!  Con su catálogo podía contener anuncios, como en el mundo tradicional, </a:t>
            </a:r>
          </a:p>
          <a:p>
            <a:r>
              <a:rPr lang="es-PA" dirty="0" smtClean="0"/>
              <a:t>Se conocieron detalles en la publicidad como cantidad de personas que habían visto el anuncio y comprado, </a:t>
            </a:r>
          </a:p>
          <a:p>
            <a:pPr>
              <a:buNone/>
            </a:pPr>
            <a:r>
              <a:rPr lang="es-PA" dirty="0" smtClean="0"/>
              <a:t>	con un </a:t>
            </a:r>
            <a:r>
              <a:rPr lang="es-PA" dirty="0" err="1" smtClean="0"/>
              <a:t>click</a:t>
            </a:r>
            <a:r>
              <a:rPr lang="es-PA" dirty="0" smtClean="0"/>
              <a:t>.</a:t>
            </a:r>
          </a:p>
          <a:p>
            <a:r>
              <a:rPr lang="es-PA" dirty="0" smtClean="0"/>
              <a:t>Estos conocimientos fue de </a:t>
            </a:r>
          </a:p>
          <a:p>
            <a:pPr>
              <a:buNone/>
            </a:pPr>
            <a:r>
              <a:rPr lang="es-PA" dirty="0" smtClean="0"/>
              <a:t>	gran utilidad para los </a:t>
            </a:r>
          </a:p>
          <a:p>
            <a:pPr>
              <a:buNone/>
            </a:pPr>
            <a:r>
              <a:rPr lang="es-PA" dirty="0" smtClean="0"/>
              <a:t>	profesionales de la publicidad.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357694"/>
            <a:ext cx="2547901" cy="203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PUBLICIDAD CONTEXTUAL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Surgió Google.</a:t>
            </a:r>
          </a:p>
          <a:p>
            <a:r>
              <a:rPr lang="es-ES" dirty="0" smtClean="0"/>
              <a:t>Un motor de búsqueda orientado, a diferencia de los anteriores, hacia el servicio al usuario, </a:t>
            </a:r>
          </a:p>
          <a:p>
            <a:r>
              <a:rPr lang="es-ES" dirty="0" smtClean="0"/>
              <a:t>Le facilita los resultados realmente más relevantes a su búsqueda en lugar de los que otros querían</a:t>
            </a:r>
          </a:p>
          <a:p>
            <a:r>
              <a:rPr lang="es-ES" dirty="0" smtClean="0"/>
              <a:t>hacerles ver. </a:t>
            </a:r>
          </a:p>
          <a:p>
            <a:r>
              <a:rPr lang="es-PA" dirty="0" smtClean="0"/>
              <a:t>Se aprovecha </a:t>
            </a:r>
            <a:r>
              <a:rPr lang="es-ES" dirty="0" smtClean="0"/>
              <a:t>introducir pequeños mensajes publicitarios en una zona específicamente destinada a ellos a la derecha de la pantalla, separada de la sacrosanta puridad de los resultados. </a:t>
            </a:r>
          </a:p>
          <a:p>
            <a:r>
              <a:rPr lang="es-PA" dirty="0" smtClean="0"/>
              <a:t>Se realiza la publicidad en una forma </a:t>
            </a:r>
          </a:p>
          <a:p>
            <a:pPr>
              <a:buNone/>
            </a:pPr>
            <a:r>
              <a:rPr lang="es-PA" dirty="0" smtClean="0"/>
              <a:t>	aparente respetuosa de la necesidad </a:t>
            </a:r>
          </a:p>
          <a:p>
            <a:pPr>
              <a:buNone/>
            </a:pPr>
            <a:r>
              <a:rPr lang="es-PA" dirty="0" smtClean="0"/>
              <a:t>	del cliente.</a:t>
            </a:r>
            <a:endParaRPr lang="es-E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8" y="4643446"/>
            <a:ext cx="2609832" cy="19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164</TotalTime>
  <Words>523</Words>
  <Application>Microsoft Office PowerPoint</Application>
  <PresentationFormat>Presentación en pantalla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Fundición</vt:lpstr>
      <vt:lpstr>EVOLUCIÓN DE LA PUBLICIDAD</vt:lpstr>
      <vt:lpstr>       </vt:lpstr>
      <vt:lpstr>EVOLUCIÓN DE LA PUBLICIDAD</vt:lpstr>
      <vt:lpstr>EVOLUCIÓN DE LA PUBLICIDAD</vt:lpstr>
      <vt:lpstr> EDAD MEDIA</vt:lpstr>
      <vt:lpstr>PUBLICIDAD MODERNA</vt:lpstr>
      <vt:lpstr>PUBLICIDAD EN LA ACTUALIDAD</vt:lpstr>
      <vt:lpstr>PUBLICIDAD EN INTERNET</vt:lpstr>
      <vt:lpstr>PUBLICIDAD CONTEXTUAL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DE LA PUBLICIDAD</dc:title>
  <dc:creator>ENNIA DE LUQUE</dc:creator>
  <cp:lastModifiedBy>ENNIA DE LUQUE</cp:lastModifiedBy>
  <cp:revision>7</cp:revision>
  <dcterms:created xsi:type="dcterms:W3CDTF">2009-05-27T23:05:47Z</dcterms:created>
  <dcterms:modified xsi:type="dcterms:W3CDTF">2009-05-29T03:04:45Z</dcterms:modified>
</cp:coreProperties>
</file>