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sldIdLst>
    <p:sldId id="256" r:id="rId2"/>
    <p:sldId id="265" r:id="rId3"/>
    <p:sldId id="258" r:id="rId4"/>
    <p:sldId id="257" r:id="rId5"/>
    <p:sldId id="259" r:id="rId6"/>
    <p:sldId id="260" r:id="rId7"/>
    <p:sldId id="261" r:id="rId8"/>
    <p:sldId id="262" r:id="rId9"/>
    <p:sldId id="263" r:id="rId10"/>
    <p:sldId id="264" r:id="rId11"/>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293" autoAdjust="0"/>
  </p:normalViewPr>
  <p:slideViewPr>
    <p:cSldViewPr>
      <p:cViewPr varScale="1">
        <p:scale>
          <a:sx n="49" d="100"/>
          <a:sy n="49" d="100"/>
        </p:scale>
        <p:origin x="-1267"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pPr eaLnBrk="1" latinLnBrk="0" hangingPunct="1"/>
            <a:fld id="{E6F9B8CD-342D-4579-98EC-A8FD6B7370E1}" type="datetimeFigureOut">
              <a:rPr lang="en-US" smtClean="0"/>
              <a:pPr eaLnBrk="1" latinLnBrk="0" hangingPunct="1"/>
              <a:t>7/8/2015</a:t>
            </a:fld>
            <a:endParaRPr lang="en-US" dirty="0"/>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kumimoji="0" lang="en-US" dirty="0"/>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pPr eaLnBrk="1" latinLnBrk="0" hangingPunct="1"/>
            <a:fld id="{2BBB5E19-F10A-4C2F-BF6F-11C513378A2E}" type="slidenum">
              <a:rPr kumimoji="0" lang="en-US" smtClean="0"/>
              <a:pPr eaLnBrk="1" latinLnBrk="0" hangingPunct="1"/>
              <a:t>‹Nº›</a:t>
            </a:fld>
            <a:endParaRPr kumimoji="0"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54AA084-A0A0-4DC6-B151-5A1258949C19}" type="datetimeFigureOut">
              <a:rPr lang="es-CO" smtClean="0"/>
              <a:t>08/07/2015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25ADDBEA-35EC-417B-A977-B1875962D920}" type="slidenum">
              <a:rPr lang="es-CO" smtClean="0"/>
              <a:t>‹Nº›</a:t>
            </a:fld>
            <a:endParaRPr lang="es-CO"/>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54AA084-A0A0-4DC6-B151-5A1258949C19}" type="datetimeFigureOut">
              <a:rPr lang="es-CO" smtClean="0"/>
              <a:t>08/07/2015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25ADDBEA-35EC-417B-A977-B1875962D920}" type="slidenum">
              <a:rPr lang="es-CO" smtClean="0"/>
              <a:t>‹Nº›</a:t>
            </a:fld>
            <a:endParaRPr lang="es-CO"/>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454AA084-A0A0-4DC6-B151-5A1258949C19}" type="datetimeFigureOut">
              <a:rPr lang="es-CO" smtClean="0"/>
              <a:t>08/07/2015</a:t>
            </a:fld>
            <a:endParaRPr lang="es-CO"/>
          </a:p>
        </p:txBody>
      </p:sp>
      <p:sp>
        <p:nvSpPr>
          <p:cNvPr id="9" name="8 Marcador de número de diapositiva"/>
          <p:cNvSpPr>
            <a:spLocks noGrp="1"/>
          </p:cNvSpPr>
          <p:nvPr>
            <p:ph type="sldNum" sz="quarter" idx="15"/>
          </p:nvPr>
        </p:nvSpPr>
        <p:spPr/>
        <p:txBody>
          <a:bodyPr rtlCol="0"/>
          <a:lstStyle/>
          <a:p>
            <a:fld id="{25ADDBEA-35EC-417B-A977-B1875962D920}" type="slidenum">
              <a:rPr lang="es-CO" smtClean="0"/>
              <a:t>‹Nº›</a:t>
            </a:fld>
            <a:endParaRPr lang="es-CO"/>
          </a:p>
        </p:txBody>
      </p:sp>
      <p:sp>
        <p:nvSpPr>
          <p:cNvPr id="10" name="9 Marcador de pie de página"/>
          <p:cNvSpPr>
            <a:spLocks noGrp="1"/>
          </p:cNvSpPr>
          <p:nvPr>
            <p:ph type="ftr" sz="quarter" idx="16"/>
          </p:nvPr>
        </p:nvSpPr>
        <p:spPr/>
        <p:txBody>
          <a:bodyPr rtlCol="0"/>
          <a:lstStyle/>
          <a:p>
            <a:endParaRPr lang="es-CO"/>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454AA084-A0A0-4DC6-B151-5A1258949C19}" type="datetimeFigureOut">
              <a:rPr lang="es-CO" smtClean="0"/>
              <a:t>08/07/2015</a:t>
            </a:fld>
            <a:endParaRPr lang="es-CO"/>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CO"/>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25ADDBEA-35EC-417B-A977-B1875962D920}" type="slidenum">
              <a:rPr lang="es-CO" smtClean="0"/>
              <a:t>‹Nº›</a:t>
            </a:fld>
            <a:endParaRPr lang="es-CO"/>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454AA084-A0A0-4DC6-B151-5A1258949C19}" type="datetimeFigureOut">
              <a:rPr lang="es-CO" smtClean="0"/>
              <a:t>08/07/2015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25ADDBEA-35EC-417B-A977-B1875962D920}" type="slidenum">
              <a:rPr lang="es-CO" smtClean="0"/>
              <a:t>‹Nº›</a:t>
            </a:fld>
            <a:endParaRPr lang="es-CO"/>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454AA084-A0A0-4DC6-B151-5A1258949C19}" type="datetimeFigureOut">
              <a:rPr lang="es-CO" smtClean="0"/>
              <a:t>08/07/2015</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25ADDBEA-35EC-417B-A977-B1875962D920}" type="slidenum">
              <a:rPr lang="es-CO" smtClean="0"/>
              <a:t>‹Nº›</a:t>
            </a:fld>
            <a:endParaRPr lang="es-CO"/>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454AA084-A0A0-4DC6-B151-5A1258949C19}" type="datetimeFigureOut">
              <a:rPr lang="es-CO" smtClean="0"/>
              <a:t>08/07/2015</a:t>
            </a:fld>
            <a:endParaRPr lang="es-CO"/>
          </a:p>
        </p:txBody>
      </p:sp>
      <p:sp>
        <p:nvSpPr>
          <p:cNvPr id="7" name="6 Marcador de número de diapositiva"/>
          <p:cNvSpPr>
            <a:spLocks noGrp="1"/>
          </p:cNvSpPr>
          <p:nvPr>
            <p:ph type="sldNum" sz="quarter" idx="11"/>
          </p:nvPr>
        </p:nvSpPr>
        <p:spPr/>
        <p:txBody>
          <a:bodyPr rtlCol="0"/>
          <a:lstStyle/>
          <a:p>
            <a:fld id="{25ADDBEA-35EC-417B-A977-B1875962D920}" type="slidenum">
              <a:rPr lang="es-CO" smtClean="0"/>
              <a:t>‹Nº›</a:t>
            </a:fld>
            <a:endParaRPr lang="es-CO"/>
          </a:p>
        </p:txBody>
      </p:sp>
      <p:sp>
        <p:nvSpPr>
          <p:cNvPr id="8" name="7 Marcador de pie de página"/>
          <p:cNvSpPr>
            <a:spLocks noGrp="1"/>
          </p:cNvSpPr>
          <p:nvPr>
            <p:ph type="ftr" sz="quarter" idx="12"/>
          </p:nvPr>
        </p:nvSpPr>
        <p:spPr/>
        <p:txBody>
          <a:bodyPr rtlCol="0"/>
          <a:lstStyle/>
          <a:p>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54AA084-A0A0-4DC6-B151-5A1258949C19}" type="datetimeFigureOut">
              <a:rPr lang="es-CO" smtClean="0"/>
              <a:t>08/07/2015</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25ADDBEA-35EC-417B-A977-B1875962D920}" type="slidenum">
              <a:rPr lang="es-CO" smtClean="0"/>
              <a:t>‹Nº›</a:t>
            </a:fld>
            <a:endParaRPr lang="es-CO"/>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454AA084-A0A0-4DC6-B151-5A1258949C19}" type="datetimeFigureOut">
              <a:rPr lang="es-CO" smtClean="0"/>
              <a:t>08/07/2015</a:t>
            </a:fld>
            <a:endParaRPr lang="es-CO"/>
          </a:p>
        </p:txBody>
      </p:sp>
      <p:sp>
        <p:nvSpPr>
          <p:cNvPr id="22" name="21 Marcador de número de diapositiva"/>
          <p:cNvSpPr>
            <a:spLocks noGrp="1"/>
          </p:cNvSpPr>
          <p:nvPr>
            <p:ph type="sldNum" sz="quarter" idx="15"/>
          </p:nvPr>
        </p:nvSpPr>
        <p:spPr/>
        <p:txBody>
          <a:bodyPr rtlCol="0"/>
          <a:lstStyle/>
          <a:p>
            <a:fld id="{25ADDBEA-35EC-417B-A977-B1875962D920}" type="slidenum">
              <a:rPr lang="es-CO" smtClean="0"/>
              <a:t>‹Nº›</a:t>
            </a:fld>
            <a:endParaRPr lang="es-CO"/>
          </a:p>
        </p:txBody>
      </p:sp>
      <p:sp>
        <p:nvSpPr>
          <p:cNvPr id="23" name="22 Marcador de pie de página"/>
          <p:cNvSpPr>
            <a:spLocks noGrp="1"/>
          </p:cNvSpPr>
          <p:nvPr>
            <p:ph type="ftr" sz="quarter" idx="16"/>
          </p:nvPr>
        </p:nvSpPr>
        <p:spPr/>
        <p:txBody>
          <a:bodyPr rtlCol="0"/>
          <a:lstStyle/>
          <a:p>
            <a:endParaRPr lang="es-CO"/>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454AA084-A0A0-4DC6-B151-5A1258949C19}" type="datetimeFigureOut">
              <a:rPr lang="es-CO" smtClean="0"/>
              <a:t>08/07/2015</a:t>
            </a:fld>
            <a:endParaRPr lang="es-CO"/>
          </a:p>
        </p:txBody>
      </p:sp>
      <p:sp>
        <p:nvSpPr>
          <p:cNvPr id="18" name="17 Marcador de número de diapositiva"/>
          <p:cNvSpPr>
            <a:spLocks noGrp="1"/>
          </p:cNvSpPr>
          <p:nvPr>
            <p:ph type="sldNum" sz="quarter" idx="11"/>
          </p:nvPr>
        </p:nvSpPr>
        <p:spPr/>
        <p:txBody>
          <a:bodyPr rtlCol="0"/>
          <a:lstStyle/>
          <a:p>
            <a:fld id="{25ADDBEA-35EC-417B-A977-B1875962D920}" type="slidenum">
              <a:rPr lang="es-CO" smtClean="0"/>
              <a:t>‹Nº›</a:t>
            </a:fld>
            <a:endParaRPr lang="es-CO"/>
          </a:p>
        </p:txBody>
      </p:sp>
      <p:sp>
        <p:nvSpPr>
          <p:cNvPr id="21" name="20 Marcador de pie de página"/>
          <p:cNvSpPr>
            <a:spLocks noGrp="1"/>
          </p:cNvSpPr>
          <p:nvPr>
            <p:ph type="ftr" sz="quarter" idx="12"/>
          </p:nvPr>
        </p:nvSpPr>
        <p:spPr/>
        <p:txBody>
          <a:bodyPr rtlCol="0"/>
          <a:lstStyle/>
          <a:p>
            <a:endParaRPr lang="es-CO"/>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54AA084-A0A0-4DC6-B151-5A1258949C19}" type="datetimeFigureOut">
              <a:rPr lang="es-CO" smtClean="0"/>
              <a:t>08/07/2015</a:t>
            </a:fld>
            <a:endParaRPr lang="es-CO"/>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CO"/>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5ADDBEA-35EC-417B-A977-B1875962D920}" type="slidenum">
              <a:rPr lang="es-CO" smtClean="0"/>
              <a:t>‹Nº›</a:t>
            </a:fld>
            <a:endParaRPr lang="es-CO"/>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slide" Target="slide10.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979712" y="2348880"/>
            <a:ext cx="6172200" cy="3096344"/>
          </a:xfrm>
        </p:spPr>
        <p:style>
          <a:lnRef idx="2">
            <a:schemeClr val="accent2"/>
          </a:lnRef>
          <a:fillRef idx="1">
            <a:schemeClr val="lt1"/>
          </a:fillRef>
          <a:effectRef idx="0">
            <a:schemeClr val="accent2"/>
          </a:effectRef>
          <a:fontRef idx="minor">
            <a:schemeClr val="dk1"/>
          </a:fontRef>
        </p:style>
        <p:txBody>
          <a:bodyPr>
            <a:normAutofit/>
          </a:bodyPr>
          <a:lstStyle/>
          <a:p>
            <a:r>
              <a:rPr lang="es-CO" sz="3200" dirty="0" smtClean="0">
                <a:solidFill>
                  <a:srgbClr val="00B0F0"/>
                </a:solidFill>
                <a:latin typeface="Brush Script MT" panose="03060802040406070304" pitchFamily="66" charset="0"/>
              </a:rPr>
              <a:t>Karen  Viviana González</a:t>
            </a:r>
          </a:p>
          <a:p>
            <a:r>
              <a:rPr lang="es-CO" sz="3200" dirty="0" smtClean="0">
                <a:solidFill>
                  <a:srgbClr val="00B0F0"/>
                </a:solidFill>
                <a:latin typeface="Brush Script MT" panose="03060802040406070304" pitchFamily="66" charset="0"/>
              </a:rPr>
              <a:t>Manuel García</a:t>
            </a:r>
          </a:p>
          <a:p>
            <a:r>
              <a:rPr lang="es-CO" sz="3200" dirty="0" smtClean="0">
                <a:solidFill>
                  <a:srgbClr val="00B0F0"/>
                </a:solidFill>
                <a:latin typeface="Brush Script MT" panose="03060802040406070304" pitchFamily="66" charset="0"/>
              </a:rPr>
              <a:t>8B</a:t>
            </a:r>
          </a:p>
          <a:p>
            <a:r>
              <a:rPr lang="es-CO" sz="3200" dirty="0" smtClean="0">
                <a:solidFill>
                  <a:srgbClr val="00B0F0"/>
                </a:solidFill>
                <a:latin typeface="Brush Script MT" panose="03060802040406070304" pitchFamily="66" charset="0"/>
              </a:rPr>
              <a:t>2015</a:t>
            </a:r>
          </a:p>
          <a:p>
            <a:endParaRPr lang="es-CO" sz="3200" dirty="0" smtClean="0">
              <a:latin typeface="Haettenschweiler" panose="020B0706040902060204" pitchFamily="34" charset="0"/>
            </a:endParaRPr>
          </a:p>
          <a:p>
            <a:endParaRPr lang="es-CO" sz="3200" dirty="0">
              <a:latin typeface="Haettenschweiler" panose="020B0706040902060204" pitchFamily="34" charset="0"/>
            </a:endParaRPr>
          </a:p>
        </p:txBody>
      </p:sp>
      <p:sp>
        <p:nvSpPr>
          <p:cNvPr id="4" name="3 Rectángulo"/>
          <p:cNvSpPr/>
          <p:nvPr/>
        </p:nvSpPr>
        <p:spPr>
          <a:xfrm>
            <a:off x="1013972" y="548680"/>
            <a:ext cx="744646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Instituto Jerusalén</a:t>
            </a: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14139349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51520" y="1995934"/>
            <a:ext cx="8064896" cy="4529410"/>
          </a:xfrm>
        </p:spPr>
        <p:txBody>
          <a:bodyPr>
            <a:noAutofit/>
          </a:bodyPr>
          <a:lstStyle/>
          <a:p>
            <a:r>
              <a:rPr lang="es-CO" sz="3200" dirty="0">
                <a:solidFill>
                  <a:srgbClr val="00B0F0"/>
                </a:solidFill>
                <a:latin typeface="Brush Script MT" panose="03060802040406070304" pitchFamily="66" charset="0"/>
              </a:rPr>
              <a:t>* CTRL + C (Copiar) </a:t>
            </a:r>
          </a:p>
          <a:p>
            <a:r>
              <a:rPr lang="es-CO" sz="3200" dirty="0">
                <a:solidFill>
                  <a:srgbClr val="00B0F0"/>
                </a:solidFill>
                <a:latin typeface="Brush Script MT" panose="03060802040406070304" pitchFamily="66" charset="0"/>
              </a:rPr>
              <a:t>* CTRL + X (Cortar) </a:t>
            </a:r>
          </a:p>
          <a:p>
            <a:r>
              <a:rPr lang="es-CO" sz="3200" dirty="0">
                <a:solidFill>
                  <a:srgbClr val="00B0F0"/>
                </a:solidFill>
                <a:latin typeface="Brush Script MT" panose="03060802040406070304" pitchFamily="66" charset="0"/>
              </a:rPr>
              <a:t>* CTRL + V (Pegar) </a:t>
            </a:r>
          </a:p>
          <a:p>
            <a:r>
              <a:rPr lang="es-CO" sz="3200" dirty="0">
                <a:solidFill>
                  <a:srgbClr val="00B0F0"/>
                </a:solidFill>
                <a:latin typeface="Brush Script MT" panose="03060802040406070304" pitchFamily="66" charset="0"/>
              </a:rPr>
              <a:t>* CTRL + Z (Deshacer) </a:t>
            </a:r>
          </a:p>
          <a:p>
            <a:r>
              <a:rPr lang="es-CO" sz="3200" dirty="0">
                <a:solidFill>
                  <a:srgbClr val="00B0F0"/>
                </a:solidFill>
                <a:latin typeface="Brush Script MT" panose="03060802040406070304" pitchFamily="66" charset="0"/>
              </a:rPr>
              <a:t>* SUPR (Eliminar) </a:t>
            </a:r>
          </a:p>
        </p:txBody>
      </p:sp>
      <p:sp>
        <p:nvSpPr>
          <p:cNvPr id="4" name="3 Rectángulo"/>
          <p:cNvSpPr/>
          <p:nvPr/>
        </p:nvSpPr>
        <p:spPr>
          <a:xfrm>
            <a:off x="653495" y="260648"/>
            <a:ext cx="7372531"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Comandos O Atajos </a:t>
            </a:r>
          </a:p>
          <a:p>
            <a:pPr algn="ctr"/>
            <a:r>
              <a:rPr lang="es-E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 Teclado </a:t>
            </a: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2048510"/>
            <a:ext cx="3609278" cy="3684746"/>
          </a:xfrm>
          <a:prstGeom prst="rect">
            <a:avLst/>
          </a:prstGeom>
        </p:spPr>
      </p:pic>
    </p:spTree>
    <p:extLst>
      <p:ext uri="{BB962C8B-B14F-4D97-AF65-F5344CB8AC3E}">
        <p14:creationId xmlns:p14="http://schemas.microsoft.com/office/powerpoint/2010/main" val="146532125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normAutofit fontScale="92500"/>
          </a:bodyPr>
          <a:lstStyle/>
          <a:p>
            <a:pPr marL="0" indent="0">
              <a:buNone/>
            </a:pPr>
            <a:r>
              <a:rPr lang="es-CO" sz="3600" dirty="0" smtClean="0">
                <a:solidFill>
                  <a:srgbClr val="7030A0"/>
                </a:solidFill>
                <a:hlinkClick r:id="rId2" action="ppaction://hlinksldjump"/>
              </a:rPr>
              <a:t>Ventanas y botones de control     3</a:t>
            </a:r>
            <a:endParaRPr lang="es-CO" sz="3600" dirty="0" smtClean="0">
              <a:solidFill>
                <a:srgbClr val="7030A0"/>
              </a:solidFill>
            </a:endParaRPr>
          </a:p>
          <a:p>
            <a:pPr marL="0" indent="0">
              <a:buNone/>
            </a:pPr>
            <a:r>
              <a:rPr lang="es-CO" sz="3600" dirty="0" smtClean="0">
                <a:solidFill>
                  <a:srgbClr val="7030A0"/>
                </a:solidFill>
                <a:hlinkClick r:id="rId3" action="ppaction://hlinksldjump"/>
              </a:rPr>
              <a:t>Interfaz grafico                               </a:t>
            </a:r>
            <a:r>
              <a:rPr lang="es-CO" sz="3600" dirty="0" smtClean="0">
                <a:solidFill>
                  <a:srgbClr val="7030A0"/>
                </a:solidFill>
              </a:rPr>
              <a:t>4</a:t>
            </a:r>
          </a:p>
          <a:p>
            <a:pPr marL="0" indent="0">
              <a:buNone/>
            </a:pPr>
            <a:r>
              <a:rPr lang="es-CO" sz="3600" dirty="0" smtClean="0">
                <a:solidFill>
                  <a:srgbClr val="7030A0"/>
                </a:solidFill>
                <a:hlinkClick r:id="rId4" action="ppaction://hlinksldjump"/>
              </a:rPr>
              <a:t>Iconos del sistema y clasificación      </a:t>
            </a:r>
            <a:r>
              <a:rPr lang="es-CO" sz="3600" dirty="0" smtClean="0">
                <a:solidFill>
                  <a:srgbClr val="7030A0"/>
                </a:solidFill>
              </a:rPr>
              <a:t>5</a:t>
            </a:r>
          </a:p>
          <a:p>
            <a:pPr marL="0" indent="0">
              <a:buNone/>
            </a:pPr>
            <a:r>
              <a:rPr lang="es-CO" sz="3600" dirty="0" smtClean="0">
                <a:solidFill>
                  <a:srgbClr val="7030A0"/>
                </a:solidFill>
              </a:rPr>
              <a:t> </a:t>
            </a:r>
            <a:r>
              <a:rPr lang="es-CO" sz="3600" dirty="0" smtClean="0">
                <a:solidFill>
                  <a:srgbClr val="7030A0"/>
                </a:solidFill>
                <a:hlinkClick r:id="rId5" action="ppaction://hlinksldjump"/>
              </a:rPr>
              <a:t>barra de tareas y sus partes            </a:t>
            </a:r>
            <a:r>
              <a:rPr lang="es-CO" sz="3600" dirty="0" smtClean="0">
                <a:solidFill>
                  <a:srgbClr val="7030A0"/>
                </a:solidFill>
              </a:rPr>
              <a:t>6 </a:t>
            </a:r>
          </a:p>
          <a:p>
            <a:pPr marL="0" indent="0">
              <a:buNone/>
            </a:pPr>
            <a:r>
              <a:rPr lang="es-CO" sz="3600" dirty="0" smtClean="0">
                <a:solidFill>
                  <a:srgbClr val="7030A0"/>
                </a:solidFill>
                <a:hlinkClick r:id="rId6" action="ppaction://hlinksldjump"/>
              </a:rPr>
              <a:t>Escritorio y sus partes                     </a:t>
            </a:r>
            <a:r>
              <a:rPr lang="es-CO" sz="3600" dirty="0" smtClean="0">
                <a:solidFill>
                  <a:srgbClr val="7030A0"/>
                </a:solidFill>
              </a:rPr>
              <a:t>7 </a:t>
            </a:r>
          </a:p>
          <a:p>
            <a:pPr marL="0" indent="0">
              <a:buNone/>
            </a:pPr>
            <a:r>
              <a:rPr lang="es-CO" sz="3600" dirty="0" smtClean="0">
                <a:solidFill>
                  <a:srgbClr val="7030A0"/>
                </a:solidFill>
                <a:hlinkClick r:id="rId7" action="ppaction://hlinksldjump"/>
              </a:rPr>
              <a:t>Propiedades de la pantalla              </a:t>
            </a:r>
            <a:r>
              <a:rPr lang="es-CO" sz="3600" dirty="0" smtClean="0">
                <a:solidFill>
                  <a:srgbClr val="7030A0"/>
                </a:solidFill>
              </a:rPr>
              <a:t>8 </a:t>
            </a:r>
          </a:p>
          <a:p>
            <a:pPr marL="0" indent="0">
              <a:buNone/>
            </a:pPr>
            <a:r>
              <a:rPr lang="es-CO" sz="3600" dirty="0" smtClean="0">
                <a:solidFill>
                  <a:srgbClr val="7030A0"/>
                </a:solidFill>
                <a:hlinkClick r:id="rId8" action="ppaction://hlinksldjump"/>
              </a:rPr>
              <a:t>Iconos del área y de notificación       </a:t>
            </a:r>
            <a:r>
              <a:rPr lang="es-CO" sz="3600" dirty="0" smtClean="0">
                <a:solidFill>
                  <a:srgbClr val="7030A0"/>
                </a:solidFill>
              </a:rPr>
              <a:t>9</a:t>
            </a:r>
          </a:p>
          <a:p>
            <a:pPr marL="0" indent="0">
              <a:buNone/>
            </a:pPr>
            <a:r>
              <a:rPr lang="es-CO" sz="3600" dirty="0" smtClean="0">
                <a:solidFill>
                  <a:srgbClr val="7030A0"/>
                </a:solidFill>
              </a:rPr>
              <a:t> </a:t>
            </a:r>
            <a:r>
              <a:rPr lang="es-CO" sz="3600" dirty="0" smtClean="0">
                <a:solidFill>
                  <a:srgbClr val="7030A0"/>
                </a:solidFill>
                <a:hlinkClick r:id="rId9" action="ppaction://hlinksldjump"/>
              </a:rPr>
              <a:t>comando o atajos del teclado          </a:t>
            </a:r>
            <a:r>
              <a:rPr lang="es-CO" sz="3600" dirty="0" smtClean="0">
                <a:solidFill>
                  <a:srgbClr val="7030A0"/>
                </a:solidFill>
              </a:rPr>
              <a:t>10</a:t>
            </a:r>
          </a:p>
        </p:txBody>
      </p:sp>
      <p:sp>
        <p:nvSpPr>
          <p:cNvPr id="4" name="3 Rectángulo"/>
          <p:cNvSpPr/>
          <p:nvPr/>
        </p:nvSpPr>
        <p:spPr>
          <a:xfrm>
            <a:off x="632785" y="260648"/>
            <a:ext cx="7269939"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5400" b="1" cap="none" spc="0" dirty="0" smtClean="0">
                <a:ln/>
                <a:solidFill>
                  <a:schemeClr val="accent3"/>
                </a:solidFill>
                <a:effectLst/>
              </a:rPr>
              <a:t>Tabla de contenido </a:t>
            </a:r>
            <a:endParaRPr lang="es-ES" sz="5400" b="1" cap="none" spc="0" dirty="0">
              <a:ln/>
              <a:solidFill>
                <a:schemeClr val="accent3"/>
              </a:solidFill>
              <a:effectLst/>
            </a:endParaRPr>
          </a:p>
        </p:txBody>
      </p:sp>
    </p:spTree>
    <p:extLst>
      <p:ext uri="{BB962C8B-B14F-4D97-AF65-F5344CB8AC3E}">
        <p14:creationId xmlns:p14="http://schemas.microsoft.com/office/powerpoint/2010/main" val="394306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23528" y="2492896"/>
            <a:ext cx="7467600" cy="3672408"/>
          </a:xfrm>
        </p:spPr>
        <p:txBody>
          <a:bodyPr>
            <a:normAutofit/>
          </a:bodyPr>
          <a:lstStyle/>
          <a:p>
            <a:r>
              <a:rPr lang="es-CO" sz="3600" dirty="0" smtClean="0">
                <a:solidFill>
                  <a:srgbClr val="00B0F0"/>
                </a:solidFill>
                <a:latin typeface="Brush Script MT" panose="03060802040406070304" pitchFamily="66" charset="0"/>
              </a:rPr>
              <a:t>Maximizar ventanas: para maximizar una ventana rápidamente </a:t>
            </a:r>
          </a:p>
          <a:p>
            <a:r>
              <a:rPr lang="es-CO" sz="3600" dirty="0" smtClean="0">
                <a:solidFill>
                  <a:srgbClr val="00B0F0"/>
                </a:solidFill>
                <a:latin typeface="Brush Script MT" panose="03060802040406070304" pitchFamily="66" charset="0"/>
              </a:rPr>
              <a:t>Minimizar ventanas: haz clic en el botón de control de ventana y arrastra la ventana hacia abajo </a:t>
            </a:r>
            <a:endParaRPr lang="es-CO" sz="3600" dirty="0">
              <a:solidFill>
                <a:srgbClr val="00B0F0"/>
              </a:solidFill>
              <a:latin typeface="Brush Script MT" panose="03060802040406070304" pitchFamily="66" charset="0"/>
            </a:endParaRPr>
          </a:p>
        </p:txBody>
      </p:sp>
      <p:sp>
        <p:nvSpPr>
          <p:cNvPr id="4" name="3 Rectángulo"/>
          <p:cNvSpPr/>
          <p:nvPr/>
        </p:nvSpPr>
        <p:spPr>
          <a:xfrm>
            <a:off x="901773" y="332656"/>
            <a:ext cx="7340471"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Ventanas Y Botones</a:t>
            </a:r>
          </a:p>
          <a:p>
            <a:pPr algn="ctr"/>
            <a:r>
              <a:rPr lang="es-E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De Control</a:t>
            </a: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4725144"/>
            <a:ext cx="4620522" cy="1844824"/>
          </a:xfrm>
          <a:prstGeom prst="rect">
            <a:avLst/>
          </a:prstGeom>
        </p:spPr>
      </p:pic>
    </p:spTree>
    <p:extLst>
      <p:ext uri="{BB962C8B-B14F-4D97-AF65-F5344CB8AC3E}">
        <p14:creationId xmlns:p14="http://schemas.microsoft.com/office/powerpoint/2010/main" val="133290055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4"/>
                                        </p:tgtEl>
                                        <p:attrNameLst>
                                          <p:attrName>style.color</p:attrName>
                                        </p:attrNameLst>
                                      </p:cBhvr>
                                      <p:to>
                                        <a:schemeClr val="bg1"/>
                                      </p:to>
                                    </p:animClr>
                                    <p:animClr clrSpc="rgb" dir="cw">
                                      <p:cBhvr>
                                        <p:cTn id="7" dur="250" autoRev="1" fill="remove"/>
                                        <p:tgtEl>
                                          <p:spTgt spid="4"/>
                                        </p:tgtEl>
                                        <p:attrNameLst>
                                          <p:attrName>fillcolor</p:attrName>
                                        </p:attrNameLst>
                                      </p:cBhvr>
                                      <p:to>
                                        <a:schemeClr val="bg1"/>
                                      </p:to>
                                    </p:animClr>
                                    <p:set>
                                      <p:cBhvr>
                                        <p:cTn id="8" dur="250" autoRev="1" fill="remove"/>
                                        <p:tgtEl>
                                          <p:spTgt spid="4"/>
                                        </p:tgtEl>
                                        <p:attrNameLst>
                                          <p:attrName>fill.type</p:attrName>
                                        </p:attrNameLst>
                                      </p:cBhvr>
                                      <p:to>
                                        <p:strVal val="solid"/>
                                      </p:to>
                                    </p:set>
                                    <p:set>
                                      <p:cBhvr>
                                        <p:cTn id="9" dur="250" autoRev="1" fill="remove"/>
                                        <p:tgtEl>
                                          <p:spTgt spid="4"/>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475656" y="1268760"/>
            <a:ext cx="7416824" cy="3816424"/>
          </a:xfrm>
          <a:ln>
            <a:solidFill>
              <a:schemeClr val="bg1"/>
            </a:solidFill>
          </a:ln>
        </p:spPr>
        <p:style>
          <a:lnRef idx="2">
            <a:schemeClr val="accent2"/>
          </a:lnRef>
          <a:fillRef idx="1">
            <a:schemeClr val="lt1"/>
          </a:fillRef>
          <a:effectRef idx="0">
            <a:schemeClr val="accent2"/>
          </a:effectRef>
          <a:fontRef idx="minor">
            <a:schemeClr val="dk1"/>
          </a:fontRef>
        </p:style>
        <p:txBody>
          <a:bodyPr>
            <a:normAutofit/>
          </a:bodyPr>
          <a:lstStyle/>
          <a:p>
            <a:r>
              <a:rPr lang="es-CO" sz="4000" dirty="0" smtClean="0">
                <a:solidFill>
                  <a:srgbClr val="00B0F0"/>
                </a:solidFill>
                <a:latin typeface="Brush Script MT" panose="03060802040406070304" pitchFamily="66" charset="0"/>
              </a:rPr>
              <a:t>Una interfaz grafica es un programa informático que actúa de interfaz de usuario utilizando un conjunto de imágenes y objetos gráficos </a:t>
            </a:r>
          </a:p>
        </p:txBody>
      </p:sp>
      <p:sp>
        <p:nvSpPr>
          <p:cNvPr id="4" name="3 Rectángulo"/>
          <p:cNvSpPr/>
          <p:nvPr/>
        </p:nvSpPr>
        <p:spPr>
          <a:xfrm>
            <a:off x="1013972" y="260648"/>
            <a:ext cx="744646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Interfaz Grafico</a:t>
            </a: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3356992"/>
            <a:ext cx="4277275" cy="2376264"/>
          </a:xfrm>
          <a:prstGeom prst="rect">
            <a:avLst/>
          </a:prstGeom>
        </p:spPr>
      </p:pic>
    </p:spTree>
    <p:extLst>
      <p:ext uri="{BB962C8B-B14F-4D97-AF65-F5344CB8AC3E}">
        <p14:creationId xmlns:p14="http://schemas.microsoft.com/office/powerpoint/2010/main" val="289012941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4"/>
                                        </p:tgtEl>
                                        <p:attrNameLst>
                                          <p:attrName>style.color</p:attrName>
                                        </p:attrNameLst>
                                      </p:cBhvr>
                                      <p:by>
                                        <p:hsl h="0" s="-12549" l="-25098"/>
                                      </p:by>
                                    </p:animClr>
                                    <p:animClr clrSpc="hsl" dir="cw">
                                      <p:cBhvr>
                                        <p:cTn id="7" dur="500" fill="hold"/>
                                        <p:tgtEl>
                                          <p:spTgt spid="4"/>
                                        </p:tgtEl>
                                        <p:attrNameLst>
                                          <p:attrName>fillcolor</p:attrName>
                                        </p:attrNameLst>
                                      </p:cBhvr>
                                      <p:by>
                                        <p:hsl h="0" s="-12549" l="-25098"/>
                                      </p:by>
                                    </p:animClr>
                                    <p:animClr clrSpc="hsl" dir="cw">
                                      <p:cBhvr>
                                        <p:cTn id="8" dur="500" fill="hold"/>
                                        <p:tgtEl>
                                          <p:spTgt spid="4"/>
                                        </p:tgtEl>
                                        <p:attrNameLst>
                                          <p:attrName>stroke.color</p:attrName>
                                        </p:attrNameLst>
                                      </p:cBhvr>
                                      <p:by>
                                        <p:hsl h="0" s="-12549" l="-25098"/>
                                      </p:by>
                                    </p:animClr>
                                    <p:set>
                                      <p:cBhvr>
                                        <p:cTn id="9" dur="500" fill="hold"/>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5" presetClass="emph" presetSubtype="0" fill="hold" grpId="0" nodeType="clickEffect">
                                  <p:stCondLst>
                                    <p:cond delay="0"/>
                                  </p:stCondLst>
                                  <p:childTnLst>
                                    <p:animClr clrSpc="hsl" dir="cw">
                                      <p:cBhvr override="childStyle">
                                        <p:cTn id="13" dur="500" fill="hold"/>
                                        <p:tgtEl>
                                          <p:spTgt spid="3">
                                            <p:bg/>
                                          </p:spTgt>
                                        </p:tgtEl>
                                        <p:attrNameLst>
                                          <p:attrName>style.color</p:attrName>
                                        </p:attrNameLst>
                                      </p:cBhvr>
                                      <p:by>
                                        <p:hsl h="0" s="-70588" l="0"/>
                                      </p:by>
                                    </p:animClr>
                                    <p:animClr clrSpc="hsl" dir="cw">
                                      <p:cBhvr>
                                        <p:cTn id="14" dur="500" fill="hold"/>
                                        <p:tgtEl>
                                          <p:spTgt spid="3">
                                            <p:bg/>
                                          </p:spTgt>
                                        </p:tgtEl>
                                        <p:attrNameLst>
                                          <p:attrName>fillcolor</p:attrName>
                                        </p:attrNameLst>
                                      </p:cBhvr>
                                      <p:by>
                                        <p:hsl h="0" s="-70588" l="0"/>
                                      </p:by>
                                    </p:animClr>
                                    <p:animClr clrSpc="hsl" dir="cw">
                                      <p:cBhvr>
                                        <p:cTn id="15" dur="500" fill="hold"/>
                                        <p:tgtEl>
                                          <p:spTgt spid="3">
                                            <p:bg/>
                                          </p:spTgt>
                                        </p:tgtEl>
                                        <p:attrNameLst>
                                          <p:attrName>stroke.color</p:attrName>
                                        </p:attrNameLst>
                                      </p:cBhvr>
                                      <p:by>
                                        <p:hsl h="0" s="-70588" l="0"/>
                                      </p:by>
                                    </p:animClr>
                                    <p:set>
                                      <p:cBhvr>
                                        <p:cTn id="16" dur="500" fill="hold"/>
                                        <p:tgtEl>
                                          <p:spTgt spid="3">
                                            <p:bg/>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5" presetClass="emph" presetSubtype="0" fill="hold" grpId="0" nodeType="clickEffect">
                                  <p:stCondLst>
                                    <p:cond delay="0"/>
                                  </p:stCondLst>
                                  <p:childTnLst>
                                    <p:animClr clrSpc="hsl" dir="cw">
                                      <p:cBhvr override="childStyle">
                                        <p:cTn id="20" dur="500" fill="hold"/>
                                        <p:tgtEl>
                                          <p:spTgt spid="3">
                                            <p:txEl>
                                              <p:pRg st="0" end="0"/>
                                            </p:txEl>
                                          </p:spTgt>
                                        </p:tgtEl>
                                        <p:attrNameLst>
                                          <p:attrName>style.color</p:attrName>
                                        </p:attrNameLst>
                                      </p:cBhvr>
                                      <p:by>
                                        <p:hsl h="0" s="-70588" l="0"/>
                                      </p:by>
                                    </p:animClr>
                                    <p:animClr clrSpc="hsl" dir="cw">
                                      <p:cBhvr>
                                        <p:cTn id="21" dur="500" fill="hold"/>
                                        <p:tgtEl>
                                          <p:spTgt spid="3">
                                            <p:txEl>
                                              <p:pRg st="0" end="0"/>
                                            </p:txEl>
                                          </p:spTgt>
                                        </p:tgtEl>
                                        <p:attrNameLst>
                                          <p:attrName>fillcolor</p:attrName>
                                        </p:attrNameLst>
                                      </p:cBhvr>
                                      <p:by>
                                        <p:hsl h="0" s="-70588" l="0"/>
                                      </p:by>
                                    </p:animClr>
                                    <p:animClr clrSpc="hsl" dir="cw">
                                      <p:cBhvr>
                                        <p:cTn id="22" dur="500" fill="hold"/>
                                        <p:tgtEl>
                                          <p:spTgt spid="3">
                                            <p:txEl>
                                              <p:pRg st="0" end="0"/>
                                            </p:txEl>
                                          </p:spTgt>
                                        </p:tgtEl>
                                        <p:attrNameLst>
                                          <p:attrName>stroke.color</p:attrName>
                                        </p:attrNameLst>
                                      </p:cBhvr>
                                      <p:by>
                                        <p:hsl h="0" s="-70588" l="0"/>
                                      </p:by>
                                    </p:animClr>
                                    <p:set>
                                      <p:cBhvr>
                                        <p:cTn id="23" dur="5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547078" y="2492896"/>
            <a:ext cx="7467600" cy="3252984"/>
          </a:xfrm>
        </p:spPr>
        <p:txBody>
          <a:bodyPr>
            <a:normAutofit/>
          </a:bodyPr>
          <a:lstStyle/>
          <a:p>
            <a:r>
              <a:rPr lang="es-CO" sz="3200" dirty="0" smtClean="0">
                <a:solidFill>
                  <a:srgbClr val="00B0F0"/>
                </a:solidFill>
                <a:latin typeface="Brush Script MT" panose="03060802040406070304" pitchFamily="66" charset="0"/>
              </a:rPr>
              <a:t>Minimizar: se representa con un guion (-)</a:t>
            </a:r>
          </a:p>
          <a:p>
            <a:r>
              <a:rPr lang="es-CO" sz="3200" dirty="0" smtClean="0">
                <a:solidFill>
                  <a:srgbClr val="00B0F0"/>
                </a:solidFill>
                <a:latin typeface="Brush Script MT" panose="03060802040406070304" pitchFamily="66" charset="0"/>
              </a:rPr>
              <a:t>Maximizar: se representa con 2 cuadros</a:t>
            </a:r>
          </a:p>
          <a:p>
            <a:r>
              <a:rPr lang="es-CO" sz="3200" dirty="0" smtClean="0">
                <a:solidFill>
                  <a:srgbClr val="00B0F0"/>
                </a:solidFill>
                <a:latin typeface="Brush Script MT" panose="03060802040406070304" pitchFamily="66" charset="0"/>
              </a:rPr>
              <a:t>Cerrar: se representa por una (x)</a:t>
            </a:r>
          </a:p>
          <a:p>
            <a:endParaRPr lang="es-CO" sz="3200" dirty="0" smtClean="0">
              <a:solidFill>
                <a:srgbClr val="00B0F0"/>
              </a:solidFill>
              <a:latin typeface="Brush Script MT" panose="03060802040406070304" pitchFamily="66" charset="0"/>
            </a:endParaRPr>
          </a:p>
          <a:p>
            <a:endParaRPr lang="es-CO" sz="3200" dirty="0">
              <a:solidFill>
                <a:srgbClr val="00B0F0"/>
              </a:solidFill>
              <a:latin typeface="Brush Script MT" panose="03060802040406070304" pitchFamily="66" charset="0"/>
            </a:endParaRPr>
          </a:p>
        </p:txBody>
      </p:sp>
      <p:sp>
        <p:nvSpPr>
          <p:cNvPr id="4" name="3 Rectángulo"/>
          <p:cNvSpPr/>
          <p:nvPr/>
        </p:nvSpPr>
        <p:spPr>
          <a:xfrm>
            <a:off x="808859" y="404664"/>
            <a:ext cx="7205819"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Iconos Del Sistema </a:t>
            </a:r>
          </a:p>
          <a:p>
            <a:pPr algn="ctr"/>
            <a:r>
              <a:rPr lang="es-E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Y Clasificación </a:t>
            </a: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1808" y="4354428"/>
            <a:ext cx="4490950" cy="2155656"/>
          </a:xfrm>
          <a:prstGeom prst="rect">
            <a:avLst/>
          </a:prstGeom>
        </p:spPr>
      </p:pic>
    </p:spTree>
    <p:extLst>
      <p:ext uri="{BB962C8B-B14F-4D97-AF65-F5344CB8AC3E}">
        <p14:creationId xmlns:p14="http://schemas.microsoft.com/office/powerpoint/2010/main" val="103028148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4"/>
                                        </p:tgtEl>
                                        <p:attrNameLst>
                                          <p:attrName>style.color</p:attrName>
                                        </p:attrNameLst>
                                      </p:cBhvr>
                                      <p:by>
                                        <p:hsl h="7200000" s="0" l="0"/>
                                      </p:by>
                                    </p:animClr>
                                    <p:animClr clrSpc="hsl" dir="cw">
                                      <p:cBhvr>
                                        <p:cTn id="7" dur="500" fill="hold"/>
                                        <p:tgtEl>
                                          <p:spTgt spid="4"/>
                                        </p:tgtEl>
                                        <p:attrNameLst>
                                          <p:attrName>fillcolor</p:attrName>
                                        </p:attrNameLst>
                                      </p:cBhvr>
                                      <p:by>
                                        <p:hsl h="7200000" s="0" l="0"/>
                                      </p:by>
                                    </p:animClr>
                                    <p:animClr clrSpc="hsl" dir="cw">
                                      <p:cBhvr>
                                        <p:cTn id="8" dur="500" fill="hold"/>
                                        <p:tgtEl>
                                          <p:spTgt spid="4"/>
                                        </p:tgtEl>
                                        <p:attrNameLst>
                                          <p:attrName>stroke.color</p:attrName>
                                        </p:attrNameLst>
                                      </p:cBhvr>
                                      <p:by>
                                        <p:hsl h="7200000" s="0" l="0"/>
                                      </p:by>
                                    </p:animClr>
                                    <p:set>
                                      <p:cBhvr>
                                        <p:cTn id="9" dur="500" fill="hold"/>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51520" y="2065278"/>
            <a:ext cx="7467600" cy="3384376"/>
          </a:xfrm>
        </p:spPr>
        <p:txBody>
          <a:bodyPr>
            <a:normAutofit/>
          </a:bodyPr>
          <a:lstStyle/>
          <a:p>
            <a:r>
              <a:rPr lang="es-CO" sz="3200" dirty="0" smtClean="0">
                <a:solidFill>
                  <a:srgbClr val="00B0F0"/>
                </a:solidFill>
                <a:latin typeface="Brush Script MT" panose="03060802040406070304" pitchFamily="66" charset="0"/>
              </a:rPr>
              <a:t>Barra de tareas a la barra que sirve para buscarlo y controlar aplicaciones de diversos sistemas </a:t>
            </a:r>
          </a:p>
          <a:p>
            <a:r>
              <a:rPr lang="es-CO" sz="3200" dirty="0" smtClean="0">
                <a:solidFill>
                  <a:srgbClr val="00B0F0"/>
                </a:solidFill>
                <a:latin typeface="Brush Script MT" panose="03060802040406070304" pitchFamily="66" charset="0"/>
              </a:rPr>
              <a:t>Minimizar y restaurar ventanas</a:t>
            </a:r>
          </a:p>
          <a:p>
            <a:r>
              <a:rPr lang="es-CO" sz="3200" dirty="0" smtClean="0">
                <a:solidFill>
                  <a:srgbClr val="00B0F0"/>
                </a:solidFill>
                <a:latin typeface="Brush Script MT" panose="03060802040406070304" pitchFamily="66" charset="0"/>
              </a:rPr>
              <a:t>Botón de minimizar </a:t>
            </a:r>
          </a:p>
          <a:p>
            <a:r>
              <a:rPr lang="es-CO" sz="3200" dirty="0" smtClean="0">
                <a:solidFill>
                  <a:srgbClr val="00B0F0"/>
                </a:solidFill>
                <a:latin typeface="Brush Script MT" panose="03060802040406070304" pitchFamily="66" charset="0"/>
              </a:rPr>
              <a:t>Barra de tareas de inicio rápido </a:t>
            </a:r>
          </a:p>
        </p:txBody>
      </p:sp>
      <p:sp>
        <p:nvSpPr>
          <p:cNvPr id="4" name="3 Rectángulo"/>
          <p:cNvSpPr/>
          <p:nvPr/>
        </p:nvSpPr>
        <p:spPr>
          <a:xfrm>
            <a:off x="427281" y="332656"/>
            <a:ext cx="8289449"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Barra De Tareas Y Sus</a:t>
            </a:r>
          </a:p>
          <a:p>
            <a:pPr algn="ctr"/>
            <a:r>
              <a:rPr lang="es-E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Partes</a:t>
            </a: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5085184"/>
            <a:ext cx="4686300" cy="1356360"/>
          </a:xfrm>
          <a:prstGeom prst="rect">
            <a:avLst/>
          </a:prstGeom>
        </p:spPr>
      </p:pic>
    </p:spTree>
    <p:extLst>
      <p:ext uri="{BB962C8B-B14F-4D97-AF65-F5344CB8AC3E}">
        <p14:creationId xmlns:p14="http://schemas.microsoft.com/office/powerpoint/2010/main" val="415436381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grpId="0" nodeType="clickEffect">
                                  <p:stCondLst>
                                    <p:cond delay="0"/>
                                  </p:stCondLst>
                                  <p:childTnLst>
                                    <p:animClr clrSpc="hsl" dir="cw">
                                      <p:cBhvr override="childStyle">
                                        <p:cTn id="6" dur="500" fill="hold"/>
                                        <p:tgtEl>
                                          <p:spTgt spid="4"/>
                                        </p:tgtEl>
                                        <p:attrNameLst>
                                          <p:attrName>style.color</p:attrName>
                                        </p:attrNameLst>
                                      </p:cBhvr>
                                      <p:by>
                                        <p:hsl h="0" s="-70588" l="0"/>
                                      </p:by>
                                    </p:animClr>
                                    <p:animClr clrSpc="hsl" dir="cw">
                                      <p:cBhvr>
                                        <p:cTn id="7" dur="500" fill="hold"/>
                                        <p:tgtEl>
                                          <p:spTgt spid="4"/>
                                        </p:tgtEl>
                                        <p:attrNameLst>
                                          <p:attrName>fillcolor</p:attrName>
                                        </p:attrNameLst>
                                      </p:cBhvr>
                                      <p:by>
                                        <p:hsl h="0" s="-70588" l="0"/>
                                      </p:by>
                                    </p:animClr>
                                    <p:animClr clrSpc="hsl" dir="cw">
                                      <p:cBhvr>
                                        <p:cTn id="8" dur="500" fill="hold"/>
                                        <p:tgtEl>
                                          <p:spTgt spid="4"/>
                                        </p:tgtEl>
                                        <p:attrNameLst>
                                          <p:attrName>stroke.color</p:attrName>
                                        </p:attrNameLst>
                                      </p:cBhvr>
                                      <p:by>
                                        <p:hsl h="0" s="-70588" l="0"/>
                                      </p:by>
                                    </p:animClr>
                                    <p:set>
                                      <p:cBhvr>
                                        <p:cTn id="9" dur="500" fill="hold"/>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normAutofit/>
          </a:bodyPr>
          <a:lstStyle/>
          <a:p>
            <a:r>
              <a:rPr lang="es-CO" sz="3200" dirty="0" smtClean="0">
                <a:solidFill>
                  <a:srgbClr val="00B0F0"/>
                </a:solidFill>
                <a:latin typeface="Brush Script MT" panose="03060802040406070304" pitchFamily="66" charset="0"/>
              </a:rPr>
              <a:t>La barra de tareas es la que aparece es la que la aparecerá en la parte inferior de la pantalla en el extremo izquierdo esta el botón inicio a continuación tenemos la zona de acceso directo </a:t>
            </a:r>
            <a:endParaRPr lang="es-CO" sz="3200" dirty="0">
              <a:solidFill>
                <a:srgbClr val="00B0F0"/>
              </a:solidFill>
              <a:latin typeface="Brush Script MT" panose="03060802040406070304" pitchFamily="66" charset="0"/>
            </a:endParaRPr>
          </a:p>
        </p:txBody>
      </p:sp>
      <p:sp>
        <p:nvSpPr>
          <p:cNvPr id="4" name="3 Rectángulo"/>
          <p:cNvSpPr/>
          <p:nvPr/>
        </p:nvSpPr>
        <p:spPr>
          <a:xfrm>
            <a:off x="179512" y="188640"/>
            <a:ext cx="873829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Escritorio Y Sus Partes </a:t>
            </a: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3717032"/>
            <a:ext cx="6624736" cy="2894372"/>
          </a:xfrm>
          <a:prstGeom prst="rect">
            <a:avLst/>
          </a:prstGeom>
        </p:spPr>
      </p:pic>
    </p:spTree>
    <p:extLst>
      <p:ext uri="{BB962C8B-B14F-4D97-AF65-F5344CB8AC3E}">
        <p14:creationId xmlns:p14="http://schemas.microsoft.com/office/powerpoint/2010/main" val="258077267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xit" presetSubtype="21" fill="hold" grpId="0" nodeType="clickEffect">
                                  <p:stCondLst>
                                    <p:cond delay="0"/>
                                  </p:stCondLst>
                                  <p:childTnLst>
                                    <p:animEffect transition="out" filter="barn(inVertical)">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41280" y="1916832"/>
            <a:ext cx="7467600" cy="3477000"/>
          </a:xfrm>
        </p:spPr>
        <p:txBody>
          <a:bodyPr>
            <a:normAutofit lnSpcReduction="10000"/>
          </a:bodyPr>
          <a:lstStyle/>
          <a:p>
            <a:r>
              <a:rPr lang="es-CO" sz="3600" dirty="0" smtClean="0">
                <a:solidFill>
                  <a:srgbClr val="00B0F0"/>
                </a:solidFill>
                <a:latin typeface="Brush Script MT" panose="03060802040406070304" pitchFamily="66" charset="0"/>
              </a:rPr>
              <a:t>Temas es donde eliges el tema que quieres que se vea la pantalla</a:t>
            </a:r>
          </a:p>
          <a:p>
            <a:r>
              <a:rPr lang="es-CO" sz="3600" dirty="0" smtClean="0">
                <a:solidFill>
                  <a:srgbClr val="00B0F0"/>
                </a:solidFill>
                <a:latin typeface="Brush Script MT" panose="03060802040406070304" pitchFamily="66" charset="0"/>
              </a:rPr>
              <a:t>Escritorio en donde defines o puedes colocar alguna imagen</a:t>
            </a:r>
          </a:p>
          <a:p>
            <a:r>
              <a:rPr lang="es-CO" sz="3600" dirty="0" smtClean="0">
                <a:solidFill>
                  <a:srgbClr val="00B0F0"/>
                </a:solidFill>
                <a:latin typeface="Brush Script MT" panose="03060802040406070304" pitchFamily="66" charset="0"/>
              </a:rPr>
              <a:t>Apariencia es la forma que se van a mostrar tus ventanas </a:t>
            </a:r>
            <a:endParaRPr lang="es-CO" sz="3600" dirty="0">
              <a:solidFill>
                <a:srgbClr val="00B0F0"/>
              </a:solidFill>
              <a:latin typeface="Brush Script MT" panose="03060802040406070304" pitchFamily="66" charset="0"/>
            </a:endParaRPr>
          </a:p>
        </p:txBody>
      </p:sp>
      <p:sp>
        <p:nvSpPr>
          <p:cNvPr id="4" name="3 Rectángulo"/>
          <p:cNvSpPr/>
          <p:nvPr/>
        </p:nvSpPr>
        <p:spPr>
          <a:xfrm>
            <a:off x="914658" y="332656"/>
            <a:ext cx="6994222"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Propiedades De La</a:t>
            </a:r>
          </a:p>
          <a:p>
            <a:pPr algn="ctr"/>
            <a:r>
              <a:rPr lang="es-E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Pantalla </a:t>
            </a: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6814" y="4600162"/>
            <a:ext cx="3168352" cy="2228664"/>
          </a:xfrm>
          <a:prstGeom prst="rect">
            <a:avLst/>
          </a:prstGeom>
        </p:spPr>
      </p:pic>
    </p:spTree>
    <p:extLst>
      <p:ext uri="{BB962C8B-B14F-4D97-AF65-F5344CB8AC3E}">
        <p14:creationId xmlns:p14="http://schemas.microsoft.com/office/powerpoint/2010/main" val="250735686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4"/>
                                        </p:tgtEl>
                                        <p:attrNameLst>
                                          <p:attrName>ppt_w</p:attrName>
                                        </p:attrNameLst>
                                      </p:cBhvr>
                                      <p:tavLst>
                                        <p:tav tm="0">
                                          <p:val>
                                            <p:strVal val="ppt_w"/>
                                          </p:val>
                                        </p:tav>
                                        <p:tav tm="100000">
                                          <p:val>
                                            <p:fltVal val="0"/>
                                          </p:val>
                                        </p:tav>
                                      </p:tavLst>
                                    </p:anim>
                                    <p:anim calcmode="lin" valueType="num">
                                      <p:cBhvr>
                                        <p:cTn id="7" dur="1000"/>
                                        <p:tgtEl>
                                          <p:spTgt spid="4"/>
                                        </p:tgtEl>
                                        <p:attrNameLst>
                                          <p:attrName>ppt_h</p:attrName>
                                        </p:attrNameLst>
                                      </p:cBhvr>
                                      <p:tavLst>
                                        <p:tav tm="0">
                                          <p:val>
                                            <p:strVal val="ppt_h"/>
                                          </p:val>
                                        </p:tav>
                                        <p:tav tm="100000">
                                          <p:val>
                                            <p:fltVal val="0"/>
                                          </p:val>
                                        </p:tav>
                                      </p:tavLst>
                                    </p:anim>
                                    <p:anim calcmode="lin" valueType="num">
                                      <p:cBhvr>
                                        <p:cTn id="8" dur="1000"/>
                                        <p:tgtEl>
                                          <p:spTgt spid="4"/>
                                        </p:tgtEl>
                                        <p:attrNameLst>
                                          <p:attrName>style.rotation</p:attrName>
                                        </p:attrNameLst>
                                      </p:cBhvr>
                                      <p:tavLst>
                                        <p:tav tm="0">
                                          <p:val>
                                            <p:fltVal val="0"/>
                                          </p:val>
                                        </p:tav>
                                        <p:tav tm="100000">
                                          <p:val>
                                            <p:fltVal val="90"/>
                                          </p:val>
                                        </p:tav>
                                      </p:tavLst>
                                    </p:anim>
                                    <p:animEffect transition="out" filter="fade">
                                      <p:cBhvr>
                                        <p:cTn id="9" dur="1000"/>
                                        <p:tgtEl>
                                          <p:spTgt spid="4"/>
                                        </p:tgtEl>
                                      </p:cBhvr>
                                    </p:animEffect>
                                    <p:set>
                                      <p:cBhvr>
                                        <p:cTn id="10" dur="1" fill="hold">
                                          <p:stCondLst>
                                            <p:cond delay="999"/>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inVertical)">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arn(inVertical)">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19704" y="2086982"/>
            <a:ext cx="8824295" cy="5014426"/>
          </a:xfrm>
        </p:spPr>
        <p:txBody>
          <a:bodyPr>
            <a:normAutofit/>
          </a:bodyPr>
          <a:lstStyle/>
          <a:p>
            <a:r>
              <a:rPr lang="es-CO" sz="3200" dirty="0">
                <a:solidFill>
                  <a:srgbClr val="00B0F0"/>
                </a:solidFill>
                <a:latin typeface="Brush Script MT" panose="03060802040406070304" pitchFamily="66" charset="0"/>
              </a:rPr>
              <a:t>El área de notificación en el extremo derecho de la barra de tareas, muestra información sobre el estado de los programas, incluyendo los que se ejecutan detrás del escenario (programas que no necesitan interactuar contigo) así como enlaces a ciertos comandos del sistema</a:t>
            </a:r>
            <a:r>
              <a:rPr lang="es-CO" sz="3200" dirty="0" smtClean="0">
                <a:solidFill>
                  <a:srgbClr val="00B0F0"/>
                </a:solidFill>
                <a:latin typeface="Brush Script MT" panose="03060802040406070304" pitchFamily="66" charset="0"/>
              </a:rPr>
              <a:t>.</a:t>
            </a:r>
            <a:endParaRPr lang="es-CO" sz="3200" dirty="0">
              <a:solidFill>
                <a:srgbClr val="00B0F0"/>
              </a:solidFill>
              <a:latin typeface="Brush Script MT" panose="03060802040406070304" pitchFamily="66" charset="0"/>
            </a:endParaRPr>
          </a:p>
        </p:txBody>
      </p:sp>
      <p:sp>
        <p:nvSpPr>
          <p:cNvPr id="4" name="3 Rectángulo"/>
          <p:cNvSpPr/>
          <p:nvPr/>
        </p:nvSpPr>
        <p:spPr>
          <a:xfrm>
            <a:off x="748199" y="332656"/>
            <a:ext cx="7039106"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Iconos Del Área De</a:t>
            </a:r>
          </a:p>
          <a:p>
            <a:pPr algn="ctr"/>
            <a:r>
              <a:rPr lang="es-E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Notificaciones </a:t>
            </a:r>
            <a:r>
              <a:rPr lang="es-E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992" y="4121553"/>
            <a:ext cx="2880320" cy="2761951"/>
          </a:xfrm>
          <a:prstGeom prst="rect">
            <a:avLst/>
          </a:prstGeom>
        </p:spPr>
      </p:pic>
    </p:spTree>
    <p:extLst>
      <p:ext uri="{BB962C8B-B14F-4D97-AF65-F5344CB8AC3E}">
        <p14:creationId xmlns:p14="http://schemas.microsoft.com/office/powerpoint/2010/main" val="366053264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4"/>
                                        </p:tgtEl>
                                        <p:attrNameLst>
                                          <p:attrName>ppt_w</p:attrName>
                                        </p:attrNameLst>
                                      </p:cBhvr>
                                      <p:tavLst>
                                        <p:tav tm="0">
                                          <p:val>
                                            <p:strVal val="ppt_w"/>
                                          </p:val>
                                        </p:tav>
                                        <p:tav tm="100000">
                                          <p:val>
                                            <p:fltVal val="0"/>
                                          </p:val>
                                        </p:tav>
                                      </p:tavLst>
                                    </p:anim>
                                    <p:anim calcmode="lin" valueType="num">
                                      <p:cBhvr>
                                        <p:cTn id="7" dur="1000"/>
                                        <p:tgtEl>
                                          <p:spTgt spid="4"/>
                                        </p:tgtEl>
                                        <p:attrNameLst>
                                          <p:attrName>ppt_h</p:attrName>
                                        </p:attrNameLst>
                                      </p:cBhvr>
                                      <p:tavLst>
                                        <p:tav tm="0">
                                          <p:val>
                                            <p:strVal val="ppt_h"/>
                                          </p:val>
                                        </p:tav>
                                        <p:tav tm="100000">
                                          <p:val>
                                            <p:fltVal val="0"/>
                                          </p:val>
                                        </p:tav>
                                      </p:tavLst>
                                    </p:anim>
                                    <p:anim calcmode="lin" valueType="num">
                                      <p:cBhvr>
                                        <p:cTn id="8" dur="1000"/>
                                        <p:tgtEl>
                                          <p:spTgt spid="4"/>
                                        </p:tgtEl>
                                        <p:attrNameLst>
                                          <p:attrName>style.rotation</p:attrName>
                                        </p:attrNameLst>
                                      </p:cBhvr>
                                      <p:tavLst>
                                        <p:tav tm="0">
                                          <p:val>
                                            <p:fltVal val="0"/>
                                          </p:val>
                                        </p:tav>
                                        <p:tav tm="100000">
                                          <p:val>
                                            <p:fltVal val="90"/>
                                          </p:val>
                                        </p:tav>
                                      </p:tavLst>
                                    </p:anim>
                                    <p:animEffect transition="out" filter="fade">
                                      <p:cBhvr>
                                        <p:cTn id="9" dur="1000"/>
                                        <p:tgtEl>
                                          <p:spTgt spid="4"/>
                                        </p:tgtEl>
                                      </p:cBhvr>
                                    </p:animEffect>
                                    <p:set>
                                      <p:cBhvr>
                                        <p:cTn id="10" dur="1" fill="hold">
                                          <p:stCondLst>
                                            <p:cond delay="999"/>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231</TotalTime>
  <Words>346</Words>
  <Application>Microsoft Office PowerPoint</Application>
  <PresentationFormat>Presentación en pantalla (4:3)</PresentationFormat>
  <Paragraphs>48</Paragraphs>
  <Slides>10</Slides>
  <Notes>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Mirador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User</cp:lastModifiedBy>
  <cp:revision>17</cp:revision>
  <dcterms:created xsi:type="dcterms:W3CDTF">2015-06-09T20:43:05Z</dcterms:created>
  <dcterms:modified xsi:type="dcterms:W3CDTF">2015-07-08T21:57:09Z</dcterms:modified>
</cp:coreProperties>
</file>