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8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4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1154951" y="2099736"/>
            <a:ext cx="8825660" cy="2677646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1154951" y="4777383"/>
            <a:ext cx="8825660" cy="861419"/>
          </a:xfrm>
        </p:spPr>
        <p:txBody>
          <a:bodyPr/>
          <a:lstStyle>
            <a:lvl1pPr marL="0" indent="0">
              <a:buNone/>
              <a:defRPr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>
          <a:xfrm rot="5400013">
            <a:off x="10158994" y="1792224"/>
            <a:ext cx="990596" cy="304796"/>
          </a:xfrm>
        </p:spPr>
        <p:txBody>
          <a:bodyPr anchor="t"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pPr lvl="0"/>
            <a:fld id="{7BB82A16-9E6B-4BCC-B7C8-5B3C46ECE02D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>
          <a:xfrm rot="5400013">
            <a:off x="8951981" y="3227837"/>
            <a:ext cx="3859792" cy="304796"/>
          </a:xfr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9" name="Rectangle 10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F5F975-F920-4090-B4CE-1D68F0A143C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9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2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4" name="Oval 16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5" name="Oval 17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6" name="Oval 18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7" name="Oval 19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8" name="Oval 20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9" name="Freeform 5"/>
            <p:cNvSpPr/>
            <p:nvPr/>
          </p:nvSpPr>
          <p:spPr>
            <a:xfrm rot="10371510">
              <a:off x="263767" y="4438250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0" name="Freeform 5"/>
            <p:cNvSpPr/>
            <p:nvPr/>
          </p:nvSpPr>
          <p:spPr>
            <a:xfrm rot="10799991">
              <a:off x="459514" y="321138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7104"/>
                <a:gd name="f97" fmla="*/ f94 1 2856"/>
                <a:gd name="f98" fmla="*/ 0 1 f96"/>
                <a:gd name="f99" fmla="*/ f92 1 f96"/>
                <a:gd name="f100" fmla="*/ 0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154951" y="4969928"/>
            <a:ext cx="8825660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154951" y="685800"/>
            <a:ext cx="8825660" cy="3429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5536664"/>
            <a:ext cx="8825660" cy="493711"/>
          </a:xfrm>
        </p:spPr>
        <p:txBody>
          <a:bodyPr/>
          <a:lstStyle>
            <a:lvl1pPr marL="0" indent="0">
              <a:buNone/>
              <a:defRPr sz="1200">
                <a:solidFill>
                  <a:srgbClr val="EF53A5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34ABDD-B5FF-44D8-A58E-C4DE362AA5E1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1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7" name="Rectangle 15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1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C06E22-B8E0-47FA-B825-6972F5010ED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0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4" name="Oval 13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5" name="Oval 14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6" name="Oval 15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7" name="Oval 17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8" name="Oval 18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9" name="Freeform 5"/>
            <p:cNvSpPr/>
            <p:nvPr/>
          </p:nvSpPr>
          <p:spPr>
            <a:xfrm rot="21010064">
              <a:off x="8490945" y="2714872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0" name="Freeform 5"/>
            <p:cNvSpPr/>
            <p:nvPr/>
          </p:nvSpPr>
          <p:spPr>
            <a:xfrm>
              <a:off x="455608" y="2801319"/>
              <a:ext cx="11277596" cy="360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7946"/>
                <a:gd name="f5" fmla="val 7945"/>
                <a:gd name="f6" fmla="val 4"/>
                <a:gd name="f7" fmla="val 9773"/>
                <a:gd name="f8" fmla="val 91"/>
                <a:gd name="f9" fmla="val 9547"/>
                <a:gd name="f10" fmla="val 175"/>
                <a:gd name="f11" fmla="val 9320"/>
                <a:gd name="f12" fmla="val 256"/>
                <a:gd name="f13" fmla="val 9092"/>
                <a:gd name="f14" fmla="val 326"/>
                <a:gd name="f15" fmla="val 8865"/>
                <a:gd name="f16" fmla="val 396"/>
                <a:gd name="f17" fmla="val 8637"/>
                <a:gd name="f18" fmla="val 462"/>
                <a:gd name="f19" fmla="val 8412"/>
                <a:gd name="f20" fmla="val 518"/>
                <a:gd name="f21" fmla="val 8184"/>
                <a:gd name="f22" fmla="val 571"/>
                <a:gd name="f23" fmla="val 7957"/>
                <a:gd name="f24" fmla="val 620"/>
                <a:gd name="f25" fmla="val 7734"/>
                <a:gd name="f26" fmla="val 662"/>
                <a:gd name="f27" fmla="val 7508"/>
                <a:gd name="f28" fmla="val 704"/>
                <a:gd name="f29" fmla="val 7285"/>
                <a:gd name="f30" fmla="val 739"/>
                <a:gd name="f31" fmla="val 7062"/>
                <a:gd name="f32" fmla="val 767"/>
                <a:gd name="f33" fmla="val 6840"/>
                <a:gd name="f34" fmla="val 795"/>
                <a:gd name="f35" fmla="val 6620"/>
                <a:gd name="f36" fmla="val 819"/>
                <a:gd name="f37" fmla="val 6402"/>
                <a:gd name="f38" fmla="val 837"/>
                <a:gd name="f39" fmla="val 6184"/>
                <a:gd name="f40" fmla="val 851"/>
                <a:gd name="f41" fmla="val 5968"/>
                <a:gd name="f42" fmla="val 865"/>
                <a:gd name="f43" fmla="val 5755"/>
                <a:gd name="f44" fmla="val 872"/>
                <a:gd name="f45" fmla="val 5542"/>
                <a:gd name="f46" fmla="val 879"/>
                <a:gd name="f47" fmla="val 5332"/>
                <a:gd name="f48" fmla="val 882"/>
                <a:gd name="f49" fmla="val 5124"/>
                <a:gd name="f50" fmla="val 4918"/>
                <a:gd name="f51" fmla="val 4714"/>
                <a:gd name="f52" fmla="val 4514"/>
                <a:gd name="f53" fmla="val 861"/>
                <a:gd name="f54" fmla="val 4316"/>
                <a:gd name="f55" fmla="val 4122"/>
                <a:gd name="f56" fmla="val 840"/>
                <a:gd name="f57" fmla="val 3929"/>
                <a:gd name="f58" fmla="val 823"/>
                <a:gd name="f59" fmla="val 3739"/>
                <a:gd name="f60" fmla="val 805"/>
                <a:gd name="f61" fmla="val 3553"/>
                <a:gd name="f62" fmla="val 788"/>
                <a:gd name="f63" fmla="val 3190"/>
                <a:gd name="f64" fmla="val 742"/>
                <a:gd name="f65" fmla="val 2842"/>
                <a:gd name="f66" fmla="val 693"/>
                <a:gd name="f67" fmla="val 2508"/>
                <a:gd name="f68" fmla="val 641"/>
                <a:gd name="f69" fmla="val 2192"/>
                <a:gd name="f70" fmla="val 585"/>
                <a:gd name="f71" fmla="val 1890"/>
                <a:gd name="f72" fmla="val 525"/>
                <a:gd name="f73" fmla="val 1610"/>
                <a:gd name="f74" fmla="val 1347"/>
                <a:gd name="f75" fmla="val 399"/>
                <a:gd name="f76" fmla="val 1105"/>
                <a:gd name="f77" fmla="val 336"/>
                <a:gd name="f78" fmla="val 883"/>
                <a:gd name="f79" fmla="val 277"/>
                <a:gd name="f80" fmla="val 686"/>
                <a:gd name="f81" fmla="val 221"/>
                <a:gd name="f82" fmla="val 508"/>
                <a:gd name="f83" fmla="val 168"/>
                <a:gd name="f84" fmla="val 358"/>
                <a:gd name="f85" fmla="val 123"/>
                <a:gd name="f86" fmla="val 232"/>
                <a:gd name="f87" fmla="val 81"/>
                <a:gd name="f88" fmla="val 59"/>
                <a:gd name="f89" fmla="val 21"/>
                <a:gd name="f90" fmla="*/ f0 1 10000"/>
                <a:gd name="f91" fmla="*/ f1 1 7946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7946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7946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148797" y="1063419"/>
            <a:ext cx="8831814" cy="137298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3543299"/>
            <a:ext cx="8825660" cy="247649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C82F75-59C7-4E67-825E-481A4CB0DBD6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1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6" name="Rectangle 12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2D5F8D-3D99-496F-BD85-FC00A7A6304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6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4" name="Oval 19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5" name="Oval 21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6" name="Oval 22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7" name="Oval 23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8" name="Oval 24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9" name="Freeform 5"/>
            <p:cNvSpPr/>
            <p:nvPr/>
          </p:nvSpPr>
          <p:spPr>
            <a:xfrm rot="21010064">
              <a:off x="8490945" y="4185118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0" name="Freeform 5"/>
            <p:cNvSpPr/>
            <p:nvPr/>
          </p:nvSpPr>
          <p:spPr>
            <a:xfrm>
              <a:off x="455608" y="4241801"/>
              <a:ext cx="11277596" cy="233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sp>
        <p:nvSpPr>
          <p:cNvPr id="12" name="TextBox 15"/>
          <p:cNvSpPr txBox="1"/>
          <p:nvPr/>
        </p:nvSpPr>
        <p:spPr>
          <a:xfrm>
            <a:off x="881563" y="607335"/>
            <a:ext cx="801910" cy="156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EF53A5"/>
                </a:solidFill>
                <a:uFillTx/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84453" y="2613784"/>
            <a:ext cx="652762" cy="156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EF53A5"/>
                </a:solidFill>
                <a:uFillTx/>
                <a:latin typeface="Arial"/>
                <a:cs typeface="Arial"/>
              </a:rPr>
              <a:t>”</a:t>
            </a: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1581875" y="982129"/>
            <a:ext cx="8453902" cy="269662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945943" y="3678768"/>
            <a:ext cx="7731215" cy="342177"/>
          </a:xfrm>
        </p:spPr>
        <p:txBody>
          <a:bodyPr/>
          <a:lstStyle>
            <a:lvl1pPr marL="0" indent="0">
              <a:buNone/>
              <a:defRPr sz="1400" cap="small">
                <a:solidFill>
                  <a:srgbClr val="EF53A5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5029200"/>
            <a:ext cx="9244894" cy="997857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B8D431-9895-4416-A438-AAEA202E2E2D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1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2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2F5933-C55A-4718-BE0D-BE483FF2CA6F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9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0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4" name="Oval 14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5" name="Oval 15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6" name="Oval 16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7" name="Oval 17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8" name="Oval 18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9" name="Freeform 5"/>
            <p:cNvSpPr/>
            <p:nvPr/>
          </p:nvSpPr>
          <p:spPr>
            <a:xfrm rot="21010064">
              <a:off x="8490945" y="4193585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0" name="Freeform 5"/>
            <p:cNvSpPr/>
            <p:nvPr/>
          </p:nvSpPr>
          <p:spPr>
            <a:xfrm>
              <a:off x="455608" y="4241801"/>
              <a:ext cx="11277596" cy="233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154951" y="2370664"/>
            <a:ext cx="8825660" cy="182251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54951" y="5024966"/>
            <a:ext cx="8825660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EF53A5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7C584F-6489-4096-856C-9590E0B0A0CA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1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6" name="Rectangle 13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1BE50D-C455-4C42-BEE9-F2BD1E4B4200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54951" y="2603497"/>
            <a:ext cx="3141878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3179761"/>
            <a:ext cx="3141878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12719" y="2603497"/>
            <a:ext cx="3147008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12719" y="3179761"/>
            <a:ext cx="3147008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88135" y="2603497"/>
            <a:ext cx="3145728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88327" y="3179761"/>
            <a:ext cx="3145536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9" name="Straight Connector 16"/>
          <p:cNvCxnSpPr/>
          <p:nvPr/>
        </p:nvCxnSpPr>
        <p:spPr>
          <a:xfrm>
            <a:off x="4403969" y="2569628"/>
            <a:ext cx="0" cy="3492505"/>
          </a:xfrm>
          <a:prstGeom prst="straightConnector1">
            <a:avLst/>
          </a:prstGeom>
          <a:noFill/>
          <a:ln w="12701">
            <a:solidFill>
              <a:srgbClr val="B31166">
                <a:alpha val="40000"/>
              </a:srgbClr>
            </a:solidFill>
            <a:prstDash val="solid"/>
          </a:ln>
        </p:spPr>
      </p:cxnSp>
      <p:cxnSp>
        <p:nvCxnSpPr>
          <p:cNvPr id="10" name="Straight Connector 17"/>
          <p:cNvCxnSpPr/>
          <p:nvPr/>
        </p:nvCxnSpPr>
        <p:spPr>
          <a:xfrm>
            <a:off x="7772400" y="2569628"/>
            <a:ext cx="0" cy="3492505"/>
          </a:xfrm>
          <a:prstGeom prst="straightConnector1">
            <a:avLst/>
          </a:prstGeom>
          <a:noFill/>
          <a:ln w="12701">
            <a:solidFill>
              <a:srgbClr val="B31166">
                <a:alpha val="40000"/>
              </a:srgbClr>
            </a:solidFill>
            <a:prstDash val="solid"/>
          </a:ln>
        </p:spPr>
      </p:cxnSp>
      <p:sp>
        <p:nvSpPr>
          <p:cNvPr id="11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11AFA4-9568-4A49-8C1E-85DA2929F277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12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3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D87398-2CD2-4E4F-AE9F-CB2E5087A7A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54951" y="4532845"/>
            <a:ext cx="3050438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334548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5109109"/>
            <a:ext cx="3050438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68863" y="4532845"/>
            <a:ext cx="3050438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748460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70171" y="5109109"/>
            <a:ext cx="3050438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982776" y="4532845"/>
            <a:ext cx="3051096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8163031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982776" y="5109100"/>
            <a:ext cx="3051096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12" name="Straight Connector 42"/>
          <p:cNvCxnSpPr/>
          <p:nvPr/>
        </p:nvCxnSpPr>
        <p:spPr>
          <a:xfrm>
            <a:off x="4405835" y="2569628"/>
            <a:ext cx="0" cy="3492505"/>
          </a:xfrm>
          <a:prstGeom prst="straightConnector1">
            <a:avLst/>
          </a:prstGeom>
          <a:noFill/>
          <a:ln w="12701">
            <a:solidFill>
              <a:srgbClr val="B31166">
                <a:alpha val="40000"/>
              </a:srgbClr>
            </a:solidFill>
            <a:prstDash val="solid"/>
          </a:ln>
        </p:spPr>
      </p:cxnSp>
      <p:cxnSp>
        <p:nvCxnSpPr>
          <p:cNvPr id="13" name="Straight Connector 43"/>
          <p:cNvCxnSpPr/>
          <p:nvPr/>
        </p:nvCxnSpPr>
        <p:spPr>
          <a:xfrm>
            <a:off x="7797802" y="2569628"/>
            <a:ext cx="0" cy="3492505"/>
          </a:xfrm>
          <a:prstGeom prst="straightConnector1">
            <a:avLst/>
          </a:prstGeom>
          <a:noFill/>
          <a:ln w="12701">
            <a:solidFill>
              <a:srgbClr val="B31166">
                <a:alpha val="40000"/>
              </a:srgbClr>
            </a:solidFill>
            <a:prstDash val="solid"/>
          </a:ln>
        </p:spPr>
      </p:cxnSp>
      <p:sp>
        <p:nvSpPr>
          <p:cNvPr id="1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3784B4-A018-4D78-BF7D-C4CAE756B760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15" name="Footer Placeholder 7"/>
          <p:cNvSpPr txBox="1">
            <a:spLocks noGrp="1"/>
          </p:cNvSpPr>
          <p:nvPr>
            <p:ph type="ftr" sz="quarter" idx="9"/>
          </p:nvPr>
        </p:nvSpPr>
        <p:spPr>
          <a:xfrm>
            <a:off x="561112" y="6391838"/>
            <a:ext cx="3644286" cy="3047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7BAC88-3201-4A58-BF7F-12639EC5286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154951" y="2603497"/>
            <a:ext cx="8825660" cy="341629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10695435" y="6391838"/>
            <a:ext cx="990596" cy="304796"/>
          </a:xfrm>
        </p:spPr>
        <p:txBody>
          <a:bodyPr/>
          <a:lstStyle>
            <a:lvl1pPr>
              <a:defRPr/>
            </a:lvl1pPr>
          </a:lstStyle>
          <a:p>
            <a:pPr lvl="0"/>
            <a:fld id="{B93B8022-543E-40FF-8E14-72F51D2ACD1C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981F16-B2AA-4399-92A5-8A3156B9D5D4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1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4" name="Oval 14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5" name="Oval 15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6" name="Oval 17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7" name="Oval 18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8" name="Oval 19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9" name="Rectangle 6"/>
            <p:cNvSpPr/>
            <p:nvPr/>
          </p:nvSpPr>
          <p:spPr>
            <a:xfrm>
              <a:off x="414863" y="402162"/>
              <a:ext cx="6510866" cy="6053666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0" name="Freeform 5"/>
            <p:cNvSpPr/>
            <p:nvPr/>
          </p:nvSpPr>
          <p:spPr>
            <a:xfrm rot="5101754">
              <a:off x="6294738" y="4577734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1" name="Freeform 5"/>
            <p:cNvSpPr/>
            <p:nvPr/>
          </p:nvSpPr>
          <p:spPr>
            <a:xfrm rot="5400013">
              <a:off x="4449237" y="2801718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2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sp>
        <p:nvSpPr>
          <p:cNvPr id="13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585237" y="1278468"/>
            <a:ext cx="1409968" cy="4748588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154951" y="1278468"/>
            <a:ext cx="6256023" cy="474858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10653107" y="6391838"/>
            <a:ext cx="992133" cy="304796"/>
          </a:xfrm>
        </p:spPr>
        <p:txBody>
          <a:bodyPr/>
          <a:lstStyle>
            <a:lvl1pPr>
              <a:defRPr/>
            </a:lvl1pPr>
          </a:lstStyle>
          <a:p>
            <a:pPr lvl="0"/>
            <a:fld id="{4C0F0007-1E68-45B5-A692-A6D6DDCDD806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7" name="Rectangle 13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1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158F14-A54D-4CA1-994C-DCEA803A6A5F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54951" y="2603497"/>
            <a:ext cx="88256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FD0584-6CE1-431A-AC99-1F18E9567EB9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A4C1FE-5E9F-4ABD-B3E1-C99BADB6DC8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4" name="Oval 16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5" name="Oval 17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6" name="Oval 18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7" name="Oval 19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8" name="Oval 20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9" name="Rectangle 9"/>
            <p:cNvSpPr/>
            <p:nvPr/>
          </p:nvSpPr>
          <p:spPr>
            <a:xfrm>
              <a:off x="7289797" y="402162"/>
              <a:ext cx="4478868" cy="6053666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0" name="Freeform 5"/>
            <p:cNvSpPr/>
            <p:nvPr/>
          </p:nvSpPr>
          <p:spPr>
            <a:xfrm rot="16200004">
              <a:off x="3787248" y="2801726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1" name="Freeform 5"/>
            <p:cNvSpPr/>
            <p:nvPr/>
          </p:nvSpPr>
          <p:spPr>
            <a:xfrm rot="15922474">
              <a:off x="4698351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2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1154951" y="2677646"/>
            <a:ext cx="4351026" cy="2283823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Text Placeholder 2"/>
          <p:cNvSpPr txBox="1">
            <a:spLocks noGrp="1"/>
          </p:cNvSpPr>
          <p:nvPr>
            <p:ph type="body" idx="1"/>
          </p:nvPr>
        </p:nvSpPr>
        <p:spPr>
          <a:xfrm>
            <a:off x="6895563" y="2677646"/>
            <a:ext cx="3757543" cy="2283823"/>
          </a:xfrm>
        </p:spPr>
        <p:txBody>
          <a:bodyPr anchor="ctr"/>
          <a:lstStyle>
            <a:lvl1pPr marL="0" indent="0">
              <a:buNone/>
              <a:defRPr sz="2000"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27CA56-39B4-439C-91DD-D81984C11AA8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7" name="Rectangle 15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1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988268-5658-475E-874B-DAA5485D530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1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54951" y="2603497"/>
            <a:ext cx="48251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08711" y="2603497"/>
            <a:ext cx="48251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F04BF0-62A9-45B2-B59A-71CDD1758EB5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B13024-1F3E-4287-9112-A7073A61B9B5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4951" y="2603497"/>
            <a:ext cx="4825160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B31166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154951" y="3179761"/>
            <a:ext cx="4825160" cy="28400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08711" y="2603497"/>
            <a:ext cx="4825160" cy="576264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B31166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08711" y="3179761"/>
            <a:ext cx="4825160" cy="28400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E20A44-30F3-4E84-8D7E-5AE05D8B844C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8B7010-42D4-4533-8E8C-DB2D82AB8F37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7BB3DA-FCAC-4B9F-ABCD-088B997EC013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182DC8-DE94-46B6-A841-69C7FCACB2E8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FE0E19-6DC2-4612-BB9D-C949C8018B3E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4" name="Rectangle 6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5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9BC4E1-E7C3-4821-8F30-C1F39656BBA1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4" name="Oval 16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5" name="Oval 18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6" name="Oval 19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7" name="Oval 20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8" name="Oval 21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5713408" y="402162"/>
              <a:ext cx="6055257" cy="6053666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0" name="Freeform 5"/>
            <p:cNvSpPr/>
            <p:nvPr/>
          </p:nvSpPr>
          <p:spPr>
            <a:xfrm rot="15922474">
              <a:off x="3140478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1" name="Freeform 5"/>
            <p:cNvSpPr/>
            <p:nvPr/>
          </p:nvSpPr>
          <p:spPr>
            <a:xfrm rot="16200004">
              <a:off x="2229375" y="2801726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2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1154951" y="1295403"/>
            <a:ext cx="2793153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Content Placeholder 2"/>
          <p:cNvSpPr txBox="1">
            <a:spLocks noGrp="1"/>
          </p:cNvSpPr>
          <p:nvPr>
            <p:ph idx="1"/>
          </p:nvPr>
        </p:nvSpPr>
        <p:spPr>
          <a:xfrm>
            <a:off x="5781147" y="1447796"/>
            <a:ext cx="5190070" cy="4572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5" name="Text Placeholder 3"/>
          <p:cNvSpPr txBox="1">
            <a:spLocks noGrp="1"/>
          </p:cNvSpPr>
          <p:nvPr>
            <p:ph type="body" idx="2"/>
          </p:nvPr>
        </p:nvSpPr>
        <p:spPr>
          <a:xfrm>
            <a:off x="1154951" y="3129277"/>
            <a:ext cx="2793153" cy="2895603"/>
          </a:xfrm>
        </p:spPr>
        <p:txBody>
          <a:bodyPr/>
          <a:lstStyle>
            <a:lvl1pPr marL="0" indent="0">
              <a:buNone/>
              <a:defRPr sz="1400">
                <a:solidFill>
                  <a:srgbClr val="EF53A5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C8DA1F-7FFF-46FE-B8A6-792BD5080E60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1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8" name="Rectangle 15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1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456416-5416-4C6A-BDF1-710A6DB4022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4" name="Oval 16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5" name="Oval 17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6" name="Oval 18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7" name="Oval 19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8" name="Oval 20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6172200" y="402162"/>
              <a:ext cx="5596466" cy="6053666"/>
            </a:xfrm>
            <a:prstGeom prst="rect">
              <a:avLst/>
            </a:pr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0" name="Freeform 5"/>
            <p:cNvSpPr/>
            <p:nvPr/>
          </p:nvSpPr>
          <p:spPr>
            <a:xfrm rot="15922474">
              <a:off x="4203587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1" name="Freeform 5"/>
            <p:cNvSpPr/>
            <p:nvPr/>
          </p:nvSpPr>
          <p:spPr>
            <a:xfrm rot="16200004">
              <a:off x="3295438" y="2801726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2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1154951" y="1693331"/>
            <a:ext cx="3865132" cy="173566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547872" y="1143000"/>
            <a:ext cx="3227191" cy="4572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Text Placeholder 3"/>
          <p:cNvSpPr txBox="1">
            <a:spLocks noGrp="1"/>
          </p:cNvSpPr>
          <p:nvPr>
            <p:ph type="body" idx="2"/>
          </p:nvPr>
        </p:nvSpPr>
        <p:spPr>
          <a:xfrm>
            <a:off x="1154951" y="3657600"/>
            <a:ext cx="3859216" cy="1371600"/>
          </a:xfrm>
        </p:spPr>
        <p:txBody>
          <a:bodyPr/>
          <a:lstStyle>
            <a:lvl1pPr marL="0" indent="0">
              <a:buNone/>
              <a:defRPr sz="1400">
                <a:solidFill>
                  <a:srgbClr val="EF53A5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721EFA-1768-4A58-BF1B-B8BEAA23AF7C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1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8" name="Rectangle 15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1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5D0385-4F8C-4817-97B9-4B098664A9B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1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6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19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4" name="Oval 12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5" name="Oval 14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6" name="Oval 17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7" name="Oval 15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8" name="Oval 16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9" name="Freeform 5"/>
            <p:cNvSpPr/>
            <p:nvPr/>
          </p:nvSpPr>
          <p:spPr>
            <a:xfrm rot="21010064">
              <a:off x="8490945" y="1797519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0" name="Freeform 5"/>
            <p:cNvSpPr/>
            <p:nvPr/>
          </p:nvSpPr>
          <p:spPr>
            <a:xfrm>
              <a:off x="459504" y="1866409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7104"/>
                <a:gd name="f97" fmla="*/ f94 1 2856"/>
                <a:gd name="f98" fmla="*/ 0 1 f96"/>
                <a:gd name="f99" fmla="*/ f92 1 f96"/>
                <a:gd name="f100" fmla="*/ 0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lIns="0" tIns="0" rIns="0" bIns="0"/>
            <a:lstStyle/>
            <a:p>
              <a:endParaRPr lang="es-CO"/>
            </a:p>
          </p:txBody>
        </p:sp>
      </p:grpSp>
      <p:sp>
        <p:nvSpPr>
          <p:cNvPr id="12" name="Title Placeholder 1"/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761415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4951" y="2603497"/>
            <a:ext cx="8761415" cy="3416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653107" y="6391838"/>
            <a:ext cx="990596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1" i="0" u="none" strike="noStrike" kern="1200" cap="none" spc="0" baseline="0">
                <a:solidFill>
                  <a:srgbClr val="B31166"/>
                </a:solidFill>
                <a:uFillTx/>
                <a:latin typeface="Century Gothic"/>
              </a:defRPr>
            </a:lvl1pPr>
          </a:lstStyle>
          <a:p>
            <a:pPr lvl="0"/>
            <a:fld id="{0598CBC7-5F29-48E2-B2EA-A0FD150C00BE}" type="datetime1">
              <a:rPr lang="en-US"/>
              <a:pPr lvl="0"/>
              <a:t>4/15/2019</a:t>
            </a:fld>
            <a:endParaRPr lang="en-US"/>
          </a:p>
        </p:txBody>
      </p:sp>
      <p:sp>
        <p:nvSpPr>
          <p:cNvPr id="1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561112" y="6391838"/>
            <a:ext cx="3859792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1" i="0" u="none" strike="noStrike" kern="1200" cap="none" spc="0" baseline="0">
                <a:solidFill>
                  <a:srgbClr val="B31166"/>
                </a:solidFill>
                <a:uFillTx/>
                <a:latin typeface="Century Gothic"/>
              </a:defRPr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6" name="Rectangle 20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es-CO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F68CF45C-9EF6-43B0-9409-319C7A66670C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ES" sz="3600" b="0" i="0" u="none" strike="noStrike" kern="1200" cap="none" spc="0" baseline="0">
          <a:solidFill>
            <a:srgbClr val="EBEBEB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s-ES" sz="1800" b="0" i="0" u="none" strike="noStrike" kern="1200" cap="none" spc="0" baseline="0">
          <a:solidFill>
            <a:srgbClr val="404040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s-ES" sz="1600" b="0" i="0" u="none" strike="noStrike" kern="1200" cap="none" spc="0" baseline="0">
          <a:solidFill>
            <a:srgbClr val="404040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s-ES" sz="1400" b="0" i="0" u="none" strike="noStrike" kern="1200" cap="none" spc="0" baseline="0">
          <a:solidFill>
            <a:srgbClr val="404040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s-ES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s-ES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ikerexcalibur.files.wordpress.com/2009/02/1318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cnologosdealimentos.com/44/prevencion-riesgos-laborales.jpg" TargetMode="External"/><Relationship Id="rId2" Type="http://schemas.openxmlformats.org/officeDocument/2006/relationships/hyperlink" Target="http://i.imgur.com/X2OOxDu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b.mx/profedet/articulos/sabes-que-obligaciones-tienes-como-trabajador-en-el-desempeno-de-tu-emple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humbs.dreamstime.com/z/ilustraci%C3%B3n-de-la-pir%C3%A1mide-de-gerencia-de-la-jerarqu%C3%ADa-20723764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0.gstatic.com/images?q=tbn:ANd9GcR4Iyo9FVa9MwgBin86350EtkVcPKF75Om1xvrhuQHx5vgpZgN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actualicese.com/fotos/empresaria-embarazada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crypted-tbn0.gstatic.com/images?q=tbn:ANd9GcRiDQIFCXkzFRCv2gF46nuRDQYu14ix74Gy1J9LwXf10Nqf-ox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co/search?biw=1366&amp;bih=662&amp;tbm=isch&amp;sa=1&amp;ei=2UXfWo6DJ5HbzwKZ6KiICw&amp;q=PUNTUALIDAD&amp;oq=PUNTUALIDAD&amp;gs_l=psy-ab.3...122900.125672.0.126951.11.9.0.0.0.0.0.0..0.0....0...1c.1.64.psy-ab..11.0.0....0.7mLPjLHsUVQ#imgrc=RAQfYeW-xdJ6C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5"/>
          <p:cNvSpPr/>
          <p:nvPr/>
        </p:nvSpPr>
        <p:spPr>
          <a:xfrm>
            <a:off x="1461814" y="2056631"/>
            <a:ext cx="8769928" cy="163121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5000" b="1" i="0" u="none" strike="noStrike" kern="1200" cap="none" spc="0" baseline="0" dirty="0">
                <a:solidFill>
                  <a:srgbClr val="000000"/>
                </a:solidFill>
                <a:effectLst>
                  <a:outerShdw dist="38096" dir="2700000">
                    <a:srgbClr val="7F7F7F"/>
                  </a:outerShdw>
                </a:effectLst>
                <a:uFillTx/>
                <a:latin typeface="Century Gothic"/>
              </a:rPr>
              <a:t>OBLIGACIONES DEL EMPLEADOR Y EL EMPLEADO</a:t>
            </a:r>
          </a:p>
        </p:txBody>
      </p:sp>
      <p:pic>
        <p:nvPicPr>
          <p:cNvPr id="4" name="Picture 2" descr="Resultado de imagen para LOGO UNIMINUT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72447" y="695840"/>
            <a:ext cx="3335767" cy="99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3687847"/>
            <a:ext cx="2951609" cy="2333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OBLIGACIONES DEL TRABAJADOR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1" y="2603497"/>
            <a:ext cx="6093177" cy="3561807"/>
          </a:xfrm>
        </p:spPr>
        <p:txBody>
          <a:bodyPr/>
          <a:lstStyle/>
          <a:p>
            <a:r>
              <a:rPr lang="es-CO" dirty="0"/>
              <a:t>Poner en conocimiento del patrón las enfermedades contagiosas que padezcan, tan pronto como tengan conocimiento de las </a:t>
            </a:r>
            <a:r>
              <a:rPr lang="es-CO" dirty="0" smtClean="0"/>
              <a:t>mismas.</a:t>
            </a:r>
          </a:p>
          <a:p>
            <a:r>
              <a:rPr lang="es-CO" dirty="0"/>
              <a:t>Comunicar al patrón o a su representante las deficiencias que adviertan, a fin de evitar daños o perjuicios a los intereses y vidas de sus compañeros de trabajo o de los </a:t>
            </a:r>
            <a:r>
              <a:rPr lang="es-CO" dirty="0" smtClean="0"/>
              <a:t>patrones.</a:t>
            </a:r>
          </a:p>
          <a:p>
            <a:r>
              <a:rPr lang="es-CO" dirty="0" smtClean="0"/>
              <a:t>Debe participar en los programas de capacitación de la empresa.</a:t>
            </a:r>
            <a:endParaRPr lang="es-CO" dirty="0"/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348880"/>
            <a:ext cx="432048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104112" y="5062025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hlinkClick r:id="rId2"/>
              </a:rPr>
              <a:t>https://</a:t>
            </a:r>
            <a:r>
              <a:rPr lang="es-CO" dirty="0" smtClean="0">
                <a:hlinkClick r:id="rId2"/>
              </a:rPr>
              <a:t>bikerexcalibur.files.wordpress.com/2009/02/1318.jpg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855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OBLIGACIONES DEL TRABAJADOR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1" y="2348880"/>
            <a:ext cx="8825660" cy="537471"/>
          </a:xfrm>
        </p:spPr>
        <p:txBody>
          <a:bodyPr/>
          <a:lstStyle/>
          <a:p>
            <a:r>
              <a:rPr lang="es-CO" dirty="0" smtClean="0"/>
              <a:t>Comunicar a su empleador y/o  ARP cualquier accidente de trabajo o enfermedad profesional.</a:t>
            </a:r>
          </a:p>
          <a:p>
            <a:pPr marL="0" indent="0">
              <a:buNone/>
            </a:pP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2054" name="Picture 6" descr="Resultado de imagen para riesgos profesionales imagenes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099496"/>
            <a:ext cx="403244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1129216" y="5493340"/>
            <a:ext cx="3251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2"/>
              </a:rPr>
              <a:t>http://</a:t>
            </a:r>
            <a:r>
              <a:rPr lang="es-CO" dirty="0" smtClean="0">
                <a:hlinkClick r:id="rId2"/>
              </a:rPr>
              <a:t>i.imgur.com/X2OOxDu.jpg</a:t>
            </a:r>
            <a:endParaRPr lang="es-CO" dirty="0" smtClean="0"/>
          </a:p>
          <a:p>
            <a:endParaRPr lang="es-CO" dirty="0"/>
          </a:p>
        </p:txBody>
      </p:sp>
      <p:pic>
        <p:nvPicPr>
          <p:cNvPr id="2058" name="Picture 10" descr="Resultado de imagen para riesgos profesionales imagenes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3062398"/>
            <a:ext cx="4536504" cy="223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375920" y="54757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hlinkClick r:id="rId3"/>
              </a:rPr>
              <a:t>http://</a:t>
            </a:r>
            <a:r>
              <a:rPr lang="es-CO" dirty="0" smtClean="0">
                <a:hlinkClick r:id="rId3"/>
              </a:rPr>
              <a:t>tecnologosdealimentos.com/44/prevencion-riesgos-laborales.jpg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73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REFERENCIAS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hlinkClick r:id="rId2"/>
              </a:rPr>
              <a:t>https://</a:t>
            </a:r>
            <a:r>
              <a:rPr lang="es-CO" dirty="0" smtClean="0">
                <a:hlinkClick r:id="rId2"/>
              </a:rPr>
              <a:t>www.gob.mx/profedet/articulos/sabes-que-obligaciones-tienes-como-trabajador-en-el-desempeno-de-tu-empleo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757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383551" y="952887"/>
            <a:ext cx="8761415" cy="706968"/>
          </a:xfrm>
        </p:spPr>
        <p:txBody>
          <a:bodyPr anchorCtr="1"/>
          <a:lstStyle/>
          <a:p>
            <a:pPr lvl="0" algn="ctr"/>
            <a:r>
              <a:rPr lang="es-ES" b="1"/>
              <a:t>OBLIGACIONES DEL EMPLEADOR </a:t>
            </a:r>
          </a:p>
        </p:txBody>
      </p:sp>
      <p:sp>
        <p:nvSpPr>
          <p:cNvPr id="3" name="CuadroTexto 3"/>
          <p:cNvSpPr txBox="1"/>
          <p:nvPr/>
        </p:nvSpPr>
        <p:spPr>
          <a:xfrm>
            <a:off x="1383551" y="2493815"/>
            <a:ext cx="10162312" cy="25853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Las obligaciones del empleador  se clasifican así: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>
              <a:solidFill>
                <a:srgbClr val="000000"/>
              </a:solidFill>
              <a:uFillTx/>
              <a:latin typeface="Century Gothic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Cuando se vincula un trabajador: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,Afiliación al sistema integral de seguridad social: pensiones (colpensiones, sociedades administradoras de fondos de pensiones), salud (EPS) y riesgos profesionales (ARL).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Afiliación a la caja de compensación familiar.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Firma del contrato de trabajo y entrega de copia al trabajador.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 Abrir una carpeta o expediente con la hoja de vida del empleado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entury Gothic"/>
            </a:endParaRP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91" y="5043684"/>
            <a:ext cx="2608289" cy="1738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ES" b="1"/>
              <a:t>OBLIGACIONES DEL EMPLEADOR </a:t>
            </a:r>
            <a:endParaRPr lang="es-ES"/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1154951" y="2416466"/>
            <a:ext cx="8825660" cy="3416298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r>
              <a:rPr lang="es-ES" sz="1700" b="1"/>
              <a:t>Obligaciones laborales acorde a la ocurrencia: </a:t>
            </a:r>
          </a:p>
          <a:p>
            <a:pPr lvl="0">
              <a:lnSpc>
                <a:spcPct val="80000"/>
              </a:lnSpc>
            </a:pPr>
            <a:r>
              <a:rPr lang="es-ES" sz="1700"/>
              <a:t>Información sobre accidentes de trabajo.</a:t>
            </a:r>
          </a:p>
          <a:p>
            <a:pPr lvl="0">
              <a:lnSpc>
                <a:spcPct val="80000"/>
              </a:lnSpc>
            </a:pPr>
            <a:r>
              <a:rPr lang="es-ES" sz="1700"/>
              <a:t>Ordenar practica de examen medico para admisión</a:t>
            </a:r>
          </a:p>
          <a:p>
            <a:pPr lvl="0">
              <a:lnSpc>
                <a:spcPct val="80000"/>
              </a:lnSpc>
            </a:pPr>
            <a:r>
              <a:rPr lang="es-ES" sz="1700"/>
              <a:t>Llevar los registros de horas extras </a:t>
            </a:r>
          </a:p>
          <a:p>
            <a:pPr lvl="0">
              <a:lnSpc>
                <a:spcPct val="80000"/>
              </a:lnSpc>
            </a:pPr>
            <a:r>
              <a:rPr lang="es-ES" sz="1700"/>
              <a:t>Suministrar dotación de calzado y vestido de trabajo.</a:t>
            </a:r>
          </a:p>
          <a:p>
            <a:pPr lvl="0">
              <a:lnSpc>
                <a:spcPct val="80000"/>
              </a:lnSpc>
            </a:pPr>
            <a:r>
              <a:rPr lang="es-ES" sz="1700"/>
              <a:t>Expedir los certificados que soliciten los trabajadores.</a:t>
            </a:r>
          </a:p>
          <a:p>
            <a:pPr lvl="0">
              <a:lnSpc>
                <a:spcPct val="80000"/>
              </a:lnSpc>
            </a:pPr>
            <a:r>
              <a:rPr lang="es-ES" sz="1700"/>
              <a:t>Conceder licencia de maternidad y la licencia de paternidad en los términos legales.</a:t>
            </a:r>
          </a:p>
          <a:p>
            <a:pPr lvl="0">
              <a:lnSpc>
                <a:spcPct val="80000"/>
              </a:lnSpc>
            </a:pPr>
            <a:r>
              <a:rPr lang="es-ES" sz="1700"/>
              <a:t>Informar a los trabajadores sobre los aportes pagados.</a:t>
            </a:r>
          </a:p>
          <a:p>
            <a:pPr lvl="0">
              <a:lnSpc>
                <a:spcPct val="80000"/>
              </a:lnSpc>
            </a:pPr>
            <a:r>
              <a:rPr lang="es-ES" sz="1700"/>
              <a:t>Suministrar dotación de calzado y vestido de labor </a:t>
            </a:r>
          </a:p>
          <a:p>
            <a:pPr marL="0" lvl="0" indent="0">
              <a:lnSpc>
                <a:spcPct val="80000"/>
              </a:lnSpc>
              <a:buNone/>
            </a:pPr>
            <a:endParaRPr lang="es-ES" sz="1700"/>
          </a:p>
          <a:p>
            <a:pPr marL="0" lvl="0" indent="0">
              <a:lnSpc>
                <a:spcPct val="80000"/>
              </a:lnSpc>
              <a:buNone/>
            </a:pPr>
            <a:endParaRPr lang="es-ES" sz="1700"/>
          </a:p>
          <a:p>
            <a:pPr marL="0" lvl="0" indent="0">
              <a:lnSpc>
                <a:spcPct val="80000"/>
              </a:lnSpc>
              <a:buNone/>
            </a:pPr>
            <a:endParaRPr lang="es-ES" sz="1700"/>
          </a:p>
          <a:p>
            <a:pPr marL="0" lvl="0" indent="0">
              <a:lnSpc>
                <a:spcPct val="80000"/>
              </a:lnSpc>
              <a:buNone/>
            </a:pPr>
            <a:endParaRPr lang="es-ES" sz="1700"/>
          </a:p>
        </p:txBody>
      </p:sp>
      <p:pic>
        <p:nvPicPr>
          <p:cNvPr id="4" name="Picture 6" descr="Imagen relacionad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09575" y="4878342"/>
            <a:ext cx="2013581" cy="112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 noGrp="1"/>
          </p:cNvSpPr>
          <p:nvPr>
            <p:ph idx="1"/>
          </p:nvPr>
        </p:nvSpPr>
        <p:spPr>
          <a:xfrm>
            <a:off x="1695279" y="2555729"/>
            <a:ext cx="8825660" cy="3416298"/>
          </a:xfrm>
        </p:spPr>
        <p:txBody>
          <a:bodyPr/>
          <a:lstStyle/>
          <a:p>
            <a:pPr marL="0" lvl="0" indent="0">
              <a:buNone/>
            </a:pPr>
            <a:r>
              <a:rPr lang="es-ES" b="1"/>
              <a:t>Obligaciones mensuales: </a:t>
            </a:r>
          </a:p>
          <a:p>
            <a:pPr lvl="0">
              <a:buFont typeface="Wingdings" pitchFamily="2"/>
              <a:buChar char="Ø"/>
            </a:pPr>
            <a:r>
              <a:rPr lang="es-ES"/>
              <a:t>Aportar a las entidades de seguridad social las cotizaciones  sobre salarios.</a:t>
            </a:r>
          </a:p>
          <a:p>
            <a:pPr lvl="0"/>
            <a:r>
              <a:rPr lang="es-ES"/>
              <a:t>Declarar sobre salarios  y pagos ala sistema  de seguridad social.</a:t>
            </a:r>
          </a:p>
          <a:p>
            <a:pPr lvl="0">
              <a:buFont typeface="Wingdings" pitchFamily="2"/>
              <a:buChar char="Ø"/>
            </a:pPr>
            <a:r>
              <a:rPr lang="es-ES"/>
              <a:t>Reportar las novedades de retiro  y cambios de salarios  delos trabajadores a las entidades de seguridad social  y la caja de compensación.</a:t>
            </a:r>
          </a:p>
          <a:p>
            <a:pPr marL="0" lvl="0" indent="0">
              <a:buNone/>
            </a:pPr>
            <a:endParaRPr lang="es-ES"/>
          </a:p>
          <a:p>
            <a:pPr marL="0" lvl="0" indent="0">
              <a:buNone/>
            </a:pPr>
            <a:endParaRPr lang="es-ES"/>
          </a:p>
        </p:txBody>
      </p:sp>
      <p:sp>
        <p:nvSpPr>
          <p:cNvPr id="3" name="Títu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ES" b="1"/>
              <a:t>OBLIGACIONES DEL EMPLEADOR </a:t>
            </a:r>
          </a:p>
        </p:txBody>
      </p:sp>
      <p:pic>
        <p:nvPicPr>
          <p:cNvPr id="4" name="Picture 6" descr="Resultado de imagen para obligaciones del empleado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507391" y="3512128"/>
            <a:ext cx="2296680" cy="24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ES" b="1"/>
              <a:t>OBLIGACIONES DEL EMPLEADOR </a:t>
            </a:r>
            <a:endParaRPr lang="es-ES"/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997528" y="2374897"/>
            <a:ext cx="9315596" cy="3859645"/>
          </a:xfrm>
        </p:spPr>
        <p:txBody>
          <a:bodyPr/>
          <a:lstStyle/>
          <a:p>
            <a:pPr marL="0" lvl="0" indent="0">
              <a:buNone/>
            </a:pPr>
            <a:r>
              <a:rPr lang="es-ES" b="1"/>
              <a:t>Obligaciones semestrales:</a:t>
            </a:r>
          </a:p>
          <a:p>
            <a:pPr lvl="0">
              <a:buFont typeface="Wingdings" pitchFamily="2"/>
              <a:buChar char="Ø"/>
            </a:pPr>
            <a:r>
              <a:rPr lang="es-ES"/>
              <a:t>Informar al SENA,  semestralmente sobre las variaciones en la nomina para el efecto de la cuota de aprendices.</a:t>
            </a:r>
          </a:p>
          <a:p>
            <a:pPr marL="0" lvl="0" indent="0">
              <a:buNone/>
            </a:pPr>
            <a:r>
              <a:rPr lang="es-ES" b="1"/>
              <a:t>Obligaciones Anuales: </a:t>
            </a:r>
          </a:p>
          <a:p>
            <a:pPr lvl="0"/>
            <a:r>
              <a:rPr lang="es-ES"/>
              <a:t>Llevar los registros de vacaciones.</a:t>
            </a:r>
          </a:p>
          <a:p>
            <a:pPr lvl="0"/>
            <a:r>
              <a:rPr lang="es-ES"/>
              <a:t>Elaborar el informe general anual.</a:t>
            </a:r>
          </a:p>
          <a:p>
            <a:pPr lvl="0"/>
            <a:r>
              <a:rPr lang="es-ES"/>
              <a:t>Expedir el certificado de ingresos y retenciones.</a:t>
            </a:r>
          </a:p>
          <a:p>
            <a:pPr lvl="0"/>
            <a:r>
              <a:rPr lang="es-ES"/>
              <a:t>Consignar las cesantías de los trabajadores afiliados a los fondos de cesantía.</a:t>
            </a:r>
          </a:p>
          <a:p>
            <a:pPr lvl="0"/>
            <a:r>
              <a:rPr lang="es-ES"/>
              <a:t>Contratar aprendices cuando corresponda.</a:t>
            </a:r>
          </a:p>
          <a:p>
            <a:pPr lvl="0"/>
            <a:r>
              <a:rPr lang="es-ES"/>
              <a:t>Pagar intereses sobre las cesantías liquidadas al 31 de diciembre.</a:t>
            </a:r>
          </a:p>
          <a:p>
            <a:pPr marL="0" lvl="0" indent="0">
              <a:buNone/>
            </a:pPr>
            <a:endParaRPr lang="es-ES"/>
          </a:p>
          <a:p>
            <a:pPr marL="0" lvl="0" indent="0">
              <a:buNone/>
            </a:pPr>
            <a:endParaRPr lang="es-ES"/>
          </a:p>
        </p:txBody>
      </p:sp>
      <p:pic>
        <p:nvPicPr>
          <p:cNvPr id="4" name="Picture 2" descr="Resultado de imagen para obligaciones del empleador imagenes animada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08127" y="3188997"/>
            <a:ext cx="2668584" cy="1847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ES" b="1" dirty="0"/>
              <a:t>OBLIGACIONES DEL TRABAJADOR </a:t>
            </a:r>
            <a:endParaRPr lang="es-ES" dirty="0"/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1612151" y="2395682"/>
            <a:ext cx="7868225" cy="3985646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es-ES" dirty="0"/>
              <a:t>Según el Art 58  del código sustantivo de trabajo  las obligaciones del trabajador son las siguientes:</a:t>
            </a:r>
          </a:p>
          <a:p>
            <a:pPr lvl="0">
              <a:lnSpc>
                <a:spcPct val="90000"/>
              </a:lnSpc>
              <a:buFont typeface="Wingdings" pitchFamily="2"/>
              <a:buChar char="Ø"/>
            </a:pPr>
            <a:r>
              <a:rPr lang="es-ES" dirty="0"/>
              <a:t>Realizar personalmente la labor, en los términos estipulados; observar los preceptos del reglamento y acatar y cumplir las órdenes e instrucciones que de modo particular la impartan el empleador o sus representantes, según el orden jerárquico establecido.</a:t>
            </a:r>
          </a:p>
          <a:p>
            <a:pPr lvl="0">
              <a:lnSpc>
                <a:spcPct val="90000"/>
              </a:lnSpc>
              <a:buFont typeface="Wingdings" pitchFamily="2"/>
              <a:buChar char="Ø"/>
            </a:pPr>
            <a:r>
              <a:rPr lang="es-ES" dirty="0"/>
              <a:t>No comunicar con terceros, salvo la autorización expresa, las informaciones que tenga sobre su trabajo, especialmente sobre las cosas que sean de naturaleza reservada o cuya divulgación pueda ocasionar perjuicios al empleador, lo que no obsta para denunciar delitos comunes o violaciones del contrato o de las normas legales del trabajo ante las autoridades competentes.</a:t>
            </a:r>
          </a:p>
          <a:p>
            <a:pPr lvl="0">
              <a:lnSpc>
                <a:spcPct val="90000"/>
              </a:lnSpc>
              <a:buFont typeface="Wingdings" pitchFamily="2"/>
              <a:buChar char="Ø"/>
            </a:pPr>
            <a:endParaRPr lang="es-ES" dirty="0"/>
          </a:p>
          <a:p>
            <a:pPr lvl="0">
              <a:lnSpc>
                <a:spcPct val="90000"/>
              </a:lnSpc>
              <a:buFont typeface="Wingdings" pitchFamily="2"/>
              <a:buChar char="Ø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11287"/>
          <a:stretch/>
        </p:blipFill>
        <p:spPr>
          <a:xfrm>
            <a:off x="9120337" y="2110079"/>
            <a:ext cx="2819086" cy="24574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480376" y="4567529"/>
            <a:ext cx="24590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hlinkClick r:id="rId3"/>
              </a:rPr>
              <a:t>http://</a:t>
            </a:r>
            <a:r>
              <a:rPr lang="es-CO" dirty="0" smtClean="0">
                <a:hlinkClick r:id="rId3"/>
              </a:rPr>
              <a:t>thumbs.dreamstime.com/z/ilustraci%25C3%25B3n-de-la-pir%25C3%25A1mide-de-gerencia-de-la-jerarqu%25C3%25ADa-20723764.jpg</a:t>
            </a:r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ES" b="1"/>
              <a:t>OBLIGACIONES DEL TRABAJADOR </a:t>
            </a:r>
            <a:endParaRPr lang="es-ES"/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1154950" y="2204865"/>
            <a:ext cx="10485665" cy="2448271"/>
          </a:xfrm>
        </p:spPr>
        <p:txBody>
          <a:bodyPr/>
          <a:lstStyle/>
          <a:p>
            <a:pPr lvl="0">
              <a:buFont typeface="Wingdings" pitchFamily="2"/>
              <a:buChar char="Ø"/>
            </a:pPr>
            <a:r>
              <a:rPr lang="es-ES" dirty="0"/>
              <a:t>Conservar y restituir un buen estado, salvo el deterioro natural, los instrumentos y útiles que le hayan sido facilitados y las materias primas sobrantes.</a:t>
            </a:r>
          </a:p>
          <a:p>
            <a:pPr lvl="0">
              <a:buFont typeface="Wingdings" pitchFamily="2"/>
              <a:buChar char="Ø"/>
            </a:pPr>
            <a:r>
              <a:rPr lang="es-ES" dirty="0"/>
              <a:t>Guardar rigurosamente la moral en las relaciones con sus superiores y compañeros.</a:t>
            </a:r>
          </a:p>
          <a:p>
            <a:pPr lvl="0">
              <a:buFont typeface="Wingdings" pitchFamily="2"/>
              <a:buChar char="Ø"/>
            </a:pPr>
            <a:r>
              <a:rPr lang="es-ES" dirty="0"/>
              <a:t>Comunicar oportunamente al empleador las observaciones que estime conducentes a evitarle daños y perjuicios.</a:t>
            </a:r>
          </a:p>
          <a:p>
            <a:pPr lvl="0">
              <a:buFont typeface="Wingdings" pitchFamily="2"/>
              <a:buChar char="Ø"/>
            </a:pPr>
            <a:r>
              <a:rPr lang="es-ES" dirty="0"/>
              <a:t>Prestar la colaboración posible en casos de siniestro o de riesgo inminente que afecten o amenacen las personas o cosas de la empresa o establecimiento.</a:t>
            </a:r>
          </a:p>
          <a:p>
            <a:pPr lvl="0">
              <a:buFont typeface="Wingdings" pitchFamily="2"/>
              <a:buChar char="Ø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4673964"/>
            <a:ext cx="5256584" cy="16353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680176" y="4869160"/>
            <a:ext cx="3863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hlinkClick r:id="rId3"/>
              </a:rPr>
              <a:t>https://</a:t>
            </a:r>
            <a:r>
              <a:rPr lang="es-CO" dirty="0" smtClean="0">
                <a:hlinkClick r:id="rId3"/>
              </a:rPr>
              <a:t>encrypted-tbn0.gstatic.com/images?q=tbn:ANd9GcR4Iyo9FVa9MwgBin86350EtkVcPKF75Om1xvrhuQHx5vgpZgNS</a:t>
            </a:r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es-ES" b="1"/>
              <a:t>OBLIGACIONES DEL TRABAJADOR </a:t>
            </a:r>
            <a:endParaRPr lang="es-ES"/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767408" y="2276873"/>
            <a:ext cx="10801199" cy="2232247"/>
          </a:xfrm>
        </p:spPr>
        <p:txBody>
          <a:bodyPr/>
          <a:lstStyle/>
          <a:p>
            <a:pPr lvl="0"/>
            <a:r>
              <a:rPr lang="es-ES" dirty="0"/>
              <a:t>Observar las medidas preventivas higiénicas prescritas por el médico del patrono o por las autoridades del ramo</a:t>
            </a:r>
          </a:p>
          <a:p>
            <a:pPr lvl="0"/>
            <a:r>
              <a:rPr lang="es-ES" dirty="0" smtClean="0"/>
              <a:t>Observar </a:t>
            </a:r>
            <a:r>
              <a:rPr lang="es-ES" dirty="0"/>
              <a:t>con suma diligencia y cuidado las instrucciones y órdenes preventivas de accidentes o de enfermedades profesionales.</a:t>
            </a:r>
          </a:p>
          <a:p>
            <a:pPr lvl="0"/>
            <a:r>
              <a:rPr lang="es-ES" dirty="0"/>
              <a:t>a trabajadora en estado de embarazo debe empezar a disfrutar la licencia remunerada consagrada en el numeral 1 del artículo 236, al menos una semana antes de la fecha probable del parto.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4504994"/>
            <a:ext cx="2400300" cy="1905000"/>
          </a:xfrm>
          <a:prstGeom prst="rect">
            <a:avLst/>
          </a:prstGeom>
        </p:spPr>
      </p:pic>
      <p:pic>
        <p:nvPicPr>
          <p:cNvPr id="1026" name="Picture 2" descr="Resultado de imagen para obligaciones del trabajador embarazo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76" y="4654098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916366" y="4654098"/>
            <a:ext cx="1728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hlinkClick r:id="rId3"/>
              </a:rPr>
              <a:t>https://</a:t>
            </a:r>
            <a:r>
              <a:rPr lang="es-CO" dirty="0" smtClean="0">
                <a:hlinkClick r:id="rId3"/>
              </a:rPr>
              <a:t>cdn.actualicese.com/fotos/empresaria-embarazada.jpg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3030460" y="4687663"/>
            <a:ext cx="40736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hlinkClick r:id="rId4"/>
              </a:rPr>
              <a:t>https://</a:t>
            </a:r>
            <a:r>
              <a:rPr lang="es-CO" dirty="0" smtClean="0">
                <a:hlinkClick r:id="rId4"/>
              </a:rPr>
              <a:t>encrypted-tbn0.gstatic.com/images?q=tbn:ANd9GcRiDQIFCXkzFRCv2gF46nuRDQYu14ix74Gy1J9LwXf10Nqf-oxw</a:t>
            </a:r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OBLIGACIONES DEL TRABAJADOR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1" y="2276873"/>
            <a:ext cx="6237193" cy="3312368"/>
          </a:xfrm>
        </p:spPr>
        <p:txBody>
          <a:bodyPr/>
          <a:lstStyle/>
          <a:p>
            <a:r>
              <a:rPr lang="es-CO" dirty="0" smtClean="0"/>
              <a:t>Asistir con puntualidad al lugar que sea asignado para prestar su servicio.</a:t>
            </a:r>
          </a:p>
          <a:p>
            <a:r>
              <a:rPr lang="es-CO" dirty="0" smtClean="0"/>
              <a:t>Cumplir con el reglamento interno del trabajo.</a:t>
            </a:r>
          </a:p>
          <a:p>
            <a:r>
              <a:rPr lang="es-CO" dirty="0" smtClean="0"/>
              <a:t>Dar aviso en el momento que no pueda presentarse o desempeñar su trabajo.</a:t>
            </a:r>
          </a:p>
          <a:p>
            <a:r>
              <a:rPr lang="es-CO" dirty="0" smtClean="0"/>
              <a:t>Presentarse al trabajo en estado de sobriedad,(no embriaguez, ni bajo la influencia de sustancias psicoactivas).</a:t>
            </a:r>
          </a:p>
          <a:p>
            <a:r>
              <a:rPr lang="es-CO" dirty="0" smtClean="0"/>
              <a:t>Observar buenas costumbres durante su servicio.</a:t>
            </a:r>
            <a:endParaRPr lang="es-CO" dirty="0"/>
          </a:p>
        </p:txBody>
      </p:sp>
      <p:sp>
        <p:nvSpPr>
          <p:cNvPr id="4" name="AutoShape 2" descr="Resultado de imagen para PUNTUALIDAD"/>
          <p:cNvSpPr>
            <a:spLocks noChangeAspect="1" noChangeArrowheads="1"/>
          </p:cNvSpPr>
          <p:nvPr/>
        </p:nvSpPr>
        <p:spPr bwMode="auto">
          <a:xfrm>
            <a:off x="8116172" y="4124723"/>
            <a:ext cx="2104994" cy="133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PUNTUALI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172" y="2498154"/>
            <a:ext cx="2913347" cy="212108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752184" y="4655255"/>
            <a:ext cx="4053631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0" dirty="0">
                <a:hlinkClick r:id="rId3"/>
              </a:rPr>
              <a:t>https://www.google.com.co/search?biw=1366&amp;bih=662&amp;tbm=isch&amp;sa=1&amp;ei=2UXfWo6DJ5HbzwKZ6KiICw&amp;q=PUNTUALIDAD&amp;oq=PUNTUALIDAD&amp;gs_l=psy-ab.3...122900.125672.0.126951.11.9.0.0.0.0.0.0..0.0....0...1c.1.64.psy-ab..11.0.0....0.7mLPjLHsUVQ#imgrc=RAQfYeW-xdJ6CM</a:t>
            </a:r>
            <a:r>
              <a:rPr lang="es-CO" sz="1050" dirty="0" smtClean="0"/>
              <a:t>: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8578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a de reuniones 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Office PowerPoint</Application>
  <PresentationFormat>Personalizado</PresentationFormat>
  <Paragraphs>72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Sala de reuniones Ion</vt:lpstr>
      <vt:lpstr>Presentación de PowerPoint</vt:lpstr>
      <vt:lpstr>OBLIGACIONES DEL EMPLEADOR </vt:lpstr>
      <vt:lpstr>OBLIGACIONES DEL EMPLEADOR </vt:lpstr>
      <vt:lpstr>OBLIGACIONES DEL EMPLEADOR </vt:lpstr>
      <vt:lpstr>OBLIGACIONES DEL EMPLEADOR </vt:lpstr>
      <vt:lpstr>OBLIGACIONES DEL TRABAJADOR </vt:lpstr>
      <vt:lpstr>OBLIGACIONES DEL TRABAJADOR </vt:lpstr>
      <vt:lpstr>OBLIGACIONES DEL TRABAJADOR </vt:lpstr>
      <vt:lpstr>OBLIGACIONES DEL TRABAJADOR </vt:lpstr>
      <vt:lpstr>OBLIGACIONES DEL TRABAJADOR </vt:lpstr>
      <vt:lpstr>OBLIGACIONES DEL TRABAJADOR </vt:lpstr>
      <vt:lpstr>REFERENCIAS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</dc:creator>
  <cp:lastModifiedBy>CAROLINA</cp:lastModifiedBy>
  <cp:revision>1</cp:revision>
  <dcterms:modified xsi:type="dcterms:W3CDTF">2019-04-15T23:56:13Z</dcterms:modified>
</cp:coreProperties>
</file>