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Nunito" panose="02000503030000020003" pitchFamily="2" charset="0"/>
      <p:regular r:id="rId21"/>
    </p:embeddedFont>
    <p:embeddedFont>
      <p:font typeface="Roboto" panose="02000000000000000000" pitchFamily="2"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FE3879-3918-4FF5-9A74-2261A5DE10F6}">
  <a:tblStyle styleId="{EEFE3879-3918-4FF5-9A74-2261A5DE10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B024501-AAB9-44B7-8C6D-0BDE40E38F79}"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6" d="100"/>
          <a:sy n="126" d="100"/>
        </p:scale>
        <p:origin x="750" y="12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653000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daf59c644_0_63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Google Shape;335;g3daf59c644_0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daf59c644_0_64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Google Shape;377;g3daf59c644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daf59c644_0_65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Google Shape;384;g3daf59c644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daf59c644_0_64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Google Shape;389;g3daf59c644_0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daf59c644_0_66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Google Shape;397;g3daf59c644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daf59c644_0_66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Google Shape;404;g3daf59c644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daf59c644_0_67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0" name="Google Shape;410;g3daf59c644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e3304794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Google Shape;417;g3e330479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a8598b75e_0_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Google Shape;423;g3a8598b75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dad1b4a40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Google Shape;281;g3dad1b4a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daf59c644_0_6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Google Shape;288;g3daf59c644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daf59c644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Google Shape;294;g3daf59c6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e3304794c_0_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Google Shape;300;g3e3304794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daf59c644_0_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Google Shape;307;g3daf59c64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daf59c644_0_1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Google Shape;313;g3daf59c64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daf59c644_0_6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Google Shape;321;g3daf59c644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daf59c644_0_62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Google Shape;328;g3daf59c644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6" name="Google Shape;46;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1600"/>
              </a:spcBef>
              <a:spcAft>
                <a:spcPts val="0"/>
              </a:spcAft>
              <a:buClr>
                <a:schemeClr val="lt1"/>
              </a:buClr>
              <a:buSzPts val="1100"/>
              <a:buChar char="○"/>
              <a:defRPr>
                <a:solidFill>
                  <a:schemeClr val="lt1"/>
                </a:solidFill>
              </a:defRPr>
            </a:lvl2pPr>
            <a:lvl3pPr marL="1371600" lvl="2" indent="-298450" algn="ctr">
              <a:spcBef>
                <a:spcPts val="1600"/>
              </a:spcBef>
              <a:spcAft>
                <a:spcPts val="0"/>
              </a:spcAft>
              <a:buClr>
                <a:schemeClr val="lt1"/>
              </a:buClr>
              <a:buSzPts val="1100"/>
              <a:buChar char="■"/>
              <a:defRPr>
                <a:solidFill>
                  <a:schemeClr val="lt1"/>
                </a:solidFill>
              </a:defRPr>
            </a:lvl3pPr>
            <a:lvl4pPr marL="1828800" lvl="3" indent="-298450" algn="ctr">
              <a:spcBef>
                <a:spcPts val="1600"/>
              </a:spcBef>
              <a:spcAft>
                <a:spcPts val="0"/>
              </a:spcAft>
              <a:buClr>
                <a:schemeClr val="lt1"/>
              </a:buClr>
              <a:buSzPts val="1100"/>
              <a:buChar char="●"/>
              <a:defRPr>
                <a:solidFill>
                  <a:schemeClr val="lt1"/>
                </a:solidFill>
              </a:defRPr>
            </a:lvl4pPr>
            <a:lvl5pPr marL="2286000" lvl="4" indent="-298450" algn="ctr">
              <a:spcBef>
                <a:spcPts val="1600"/>
              </a:spcBef>
              <a:spcAft>
                <a:spcPts val="0"/>
              </a:spcAft>
              <a:buClr>
                <a:schemeClr val="lt1"/>
              </a:buClr>
              <a:buSzPts val="1100"/>
              <a:buChar char="○"/>
              <a:defRPr>
                <a:solidFill>
                  <a:schemeClr val="lt1"/>
                </a:solidFill>
              </a:defRPr>
            </a:lvl5pPr>
            <a:lvl6pPr marL="2743200" lvl="5" indent="-298450" algn="ctr">
              <a:spcBef>
                <a:spcPts val="1600"/>
              </a:spcBef>
              <a:spcAft>
                <a:spcPts val="0"/>
              </a:spcAft>
              <a:buClr>
                <a:schemeClr val="lt1"/>
              </a:buClr>
              <a:buSzPts val="1100"/>
              <a:buChar char="■"/>
              <a:defRPr>
                <a:solidFill>
                  <a:schemeClr val="lt1"/>
                </a:solidFill>
              </a:defRPr>
            </a:lvl6pPr>
            <a:lvl7pPr marL="3200400" lvl="6" indent="-298450" algn="ctr">
              <a:spcBef>
                <a:spcPts val="1600"/>
              </a:spcBef>
              <a:spcAft>
                <a:spcPts val="0"/>
              </a:spcAft>
              <a:buClr>
                <a:schemeClr val="lt1"/>
              </a:buClr>
              <a:buSzPts val="1100"/>
              <a:buChar char="●"/>
              <a:defRPr>
                <a:solidFill>
                  <a:schemeClr val="lt1"/>
                </a:solidFill>
              </a:defRPr>
            </a:lvl7pPr>
            <a:lvl8pPr marL="3657600" lvl="7" indent="-298450" algn="ctr">
              <a:spcBef>
                <a:spcPts val="1600"/>
              </a:spcBef>
              <a:spcAft>
                <a:spcPts val="0"/>
              </a:spcAft>
              <a:buClr>
                <a:schemeClr val="lt1"/>
              </a:buClr>
              <a:buSzPts val="1100"/>
              <a:buChar char="○"/>
              <a:defRPr>
                <a:solidFill>
                  <a:schemeClr val="lt1"/>
                </a:solidFill>
              </a:defRPr>
            </a:lvl8pPr>
            <a:lvl9pPr marL="4114800" lvl="8" indent="-298450" algn="ctr">
              <a:spcBef>
                <a:spcPts val="1600"/>
              </a:spcBef>
              <a:spcAft>
                <a:spcPts val="160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82" name="Google Shape;82;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8" name="Google Shape;88;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0" name="Google Shape;90;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95" name="Google Shape;95;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7" name="Google Shape;97;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03" name="Google Shape;103;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09" name="Google Shape;109;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1" name="Google Shape;111;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125" name="Google Shape;125;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6" name="Google Shape;126;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31" name="Google Shape;131;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4" name="Google Shape;134;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39" name="Google Shape;139;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jp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epic.com/community"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epic.com/technology" TargetMode="External"/><Relationship Id="rId5" Type="http://schemas.openxmlformats.org/officeDocument/2006/relationships/hyperlink" Target="https://www.epic.com/software#PopulationHealth" TargetMode="External"/><Relationship Id="rId4" Type="http://schemas.openxmlformats.org/officeDocument/2006/relationships/hyperlink" Target="http://cmapspublic2.ihmc.us/rid=1P7LSJPJ0-G3HPC6-1FS/Gassert%20-%201996%20-%20Defining%20information%20requirements%20using%20holistic%20m.pdf" TargetMode="External"/></Relationships>
</file>

<file path=ppt/slides/_rels/slide2.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jpe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jpe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824000" y="1479738"/>
            <a:ext cx="4255500" cy="18729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Proposing an Informatics Solution to a Problem</a:t>
            </a:r>
            <a:endParaRPr/>
          </a:p>
        </p:txBody>
      </p:sp>
      <p:sp>
        <p:nvSpPr>
          <p:cNvPr id="278" name="Google Shape;278;p13"/>
          <p:cNvSpPr txBox="1">
            <a:spLocks noGrp="1"/>
          </p:cNvSpPr>
          <p:nvPr>
            <p:ph type="subTitle" idx="1"/>
          </p:nvPr>
        </p:nvSpPr>
        <p:spPr>
          <a:xfrm>
            <a:off x="824000" y="3682802"/>
            <a:ext cx="8222100" cy="1460700"/>
          </a:xfrm>
          <a:prstGeom prst="rect">
            <a:avLst/>
          </a:prstGeom>
          <a:noFill/>
        </p:spPr>
        <p:txBody>
          <a:bodyPr spcFirstLastPara="1" wrap="square" lIns="91425" tIns="91425" rIns="91425" bIns="91425" anchor="t" anchorCtr="0">
            <a:noAutofit/>
          </a:bodyPr>
          <a:lstStyle/>
          <a:p>
            <a:pPr marL="0" lvl="0" indent="0">
              <a:spcBef>
                <a:spcPts val="0"/>
              </a:spcBef>
              <a:spcAft>
                <a:spcPts val="0"/>
              </a:spcAft>
              <a:buNone/>
            </a:pPr>
            <a:r>
              <a:rPr lang="en" dirty="0"/>
              <a:t>Implementing EPIC EHR at the Queen Elizabeth II Hospital in Halifax, Nova Scotia</a:t>
            </a:r>
            <a:endParaRPr dirty="0"/>
          </a:p>
          <a:p>
            <a:pPr marL="0" lvl="0" indent="0">
              <a:spcBef>
                <a:spcPts val="0"/>
              </a:spcBef>
              <a:spcAft>
                <a:spcPts val="0"/>
              </a:spcAft>
              <a:buNone/>
            </a:pPr>
            <a:endParaRPr dirty="0"/>
          </a:p>
          <a:p>
            <a:pPr marL="0" lvl="0" indent="0" rtl="0">
              <a:spcBef>
                <a:spcPts val="0"/>
              </a:spcBef>
              <a:spcAft>
                <a:spcPts val="0"/>
              </a:spcAft>
              <a:buNone/>
            </a:pPr>
            <a:r>
              <a:rPr lang="en" dirty="0"/>
              <a:t>By: Courtney Noseworthy, Gabrielle Proper and David Razao</a:t>
            </a:r>
            <a:endParaRPr dirty="0"/>
          </a:p>
          <a:p>
            <a:pPr marL="0" lvl="0" indent="0" rtl="0">
              <a:spcBef>
                <a:spcPts val="0"/>
              </a:spcBef>
              <a:spcAft>
                <a:spcPts val="0"/>
              </a:spcAft>
              <a:buNone/>
            </a:pPr>
            <a:endParaRPr dirty="0"/>
          </a:p>
          <a:p>
            <a:pPr marL="0" lvl="0" indent="0">
              <a:spcBef>
                <a:spcPts val="0"/>
              </a:spcBef>
              <a:spcAft>
                <a:spcPts val="0"/>
              </a:spcAft>
              <a:buNone/>
            </a:pPr>
            <a:endParaRPr dirty="0"/>
          </a:p>
        </p:txBody>
      </p:sp>
      <p:pic>
        <p:nvPicPr>
          <p:cNvPr id="2" name="Sound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7721600" y="4264302"/>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969"/>
    </mc:Choice>
    <mc:Fallback>
      <p:transition spd="slow" advTm="18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2"/>
          <p:cNvSpPr txBox="1">
            <a:spLocks noGrp="1"/>
          </p:cNvSpPr>
          <p:nvPr>
            <p:ph type="title"/>
          </p:nvPr>
        </p:nvSpPr>
        <p:spPr>
          <a:xfrm>
            <a:off x="1303800" y="598575"/>
            <a:ext cx="3896400" cy="999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Implementation Plan</a:t>
            </a:r>
            <a:endParaRPr/>
          </a:p>
        </p:txBody>
      </p:sp>
      <p:sp>
        <p:nvSpPr>
          <p:cNvPr id="338" name="Google Shape;338;p22"/>
          <p:cNvSpPr txBox="1">
            <a:spLocks noGrp="1"/>
          </p:cNvSpPr>
          <p:nvPr>
            <p:ph type="body" idx="1"/>
          </p:nvPr>
        </p:nvSpPr>
        <p:spPr>
          <a:xfrm>
            <a:off x="808650" y="1332050"/>
            <a:ext cx="7526700" cy="20238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SzPts val="1200"/>
              <a:buChar char="●"/>
            </a:pPr>
            <a:r>
              <a:rPr lang="en" sz="1200" dirty="0"/>
              <a:t>Assembly of an Electronic Health Records Core Team (CMA, 2012)</a:t>
            </a:r>
            <a:endParaRPr sz="1200" dirty="0"/>
          </a:p>
          <a:p>
            <a:pPr marL="914400" lvl="1" indent="-304800" rtl="0">
              <a:spcBef>
                <a:spcPts val="0"/>
              </a:spcBef>
              <a:spcAft>
                <a:spcPts val="0"/>
              </a:spcAft>
              <a:buSzPts val="1200"/>
              <a:buChar char="○"/>
            </a:pPr>
            <a:r>
              <a:rPr lang="en" sz="1200" dirty="0"/>
              <a:t>Construction of system for each care area</a:t>
            </a:r>
            <a:endParaRPr sz="1200" dirty="0"/>
          </a:p>
          <a:p>
            <a:pPr marL="914400" lvl="1" indent="-304800" rtl="0">
              <a:spcBef>
                <a:spcPts val="0"/>
              </a:spcBef>
              <a:spcAft>
                <a:spcPts val="0"/>
              </a:spcAft>
              <a:buSzPts val="1200"/>
              <a:buChar char="○"/>
            </a:pPr>
            <a:r>
              <a:rPr lang="en" sz="1200" dirty="0"/>
              <a:t>Strategic Implementation and Education planning </a:t>
            </a:r>
            <a:endParaRPr sz="1200" dirty="0"/>
          </a:p>
          <a:p>
            <a:pPr marL="457200" lvl="0" indent="-304800" rtl="0">
              <a:spcBef>
                <a:spcPts val="0"/>
              </a:spcBef>
              <a:spcAft>
                <a:spcPts val="0"/>
              </a:spcAft>
              <a:buSzPts val="1200"/>
              <a:buChar char="●"/>
            </a:pPr>
            <a:r>
              <a:rPr lang="en" sz="1200" dirty="0"/>
              <a:t>Phased implementation over 18 months (Figlietti, 2016)</a:t>
            </a:r>
            <a:endParaRPr sz="1200" dirty="0"/>
          </a:p>
          <a:p>
            <a:pPr marL="914400" lvl="1" indent="-304800" rtl="0">
              <a:spcBef>
                <a:spcPts val="0"/>
              </a:spcBef>
              <a:spcAft>
                <a:spcPts val="0"/>
              </a:spcAft>
              <a:buSzPts val="1200"/>
              <a:buChar char="○"/>
            </a:pPr>
            <a:r>
              <a:rPr lang="en" sz="1200" dirty="0"/>
              <a:t>Phase 1: Outpatient Clinics</a:t>
            </a:r>
            <a:endParaRPr sz="1200" dirty="0"/>
          </a:p>
          <a:p>
            <a:pPr marL="914400" lvl="1" indent="-304800" rtl="0">
              <a:spcBef>
                <a:spcPts val="0"/>
              </a:spcBef>
              <a:spcAft>
                <a:spcPts val="0"/>
              </a:spcAft>
              <a:buSzPts val="1200"/>
              <a:buChar char="○"/>
            </a:pPr>
            <a:r>
              <a:rPr lang="en" sz="1200" dirty="0"/>
              <a:t>Phase 2: Inpatient Units, Emergency Department, Intensive Care/ Neonatal Intensive Care/</a:t>
            </a:r>
            <a:br>
              <a:rPr lang="en" sz="1200" dirty="0"/>
            </a:br>
            <a:r>
              <a:rPr lang="en" sz="1200" dirty="0"/>
              <a:t>Cardiac Care Units and Pharmacy</a:t>
            </a:r>
            <a:endParaRPr sz="1200" dirty="0"/>
          </a:p>
          <a:p>
            <a:pPr marL="914400" lvl="1" indent="-304800" rtl="0">
              <a:spcBef>
                <a:spcPts val="0"/>
              </a:spcBef>
              <a:spcAft>
                <a:spcPts val="0"/>
              </a:spcAft>
              <a:buSzPts val="1200"/>
              <a:buChar char="○"/>
            </a:pPr>
            <a:r>
              <a:rPr lang="en" sz="1200" dirty="0"/>
              <a:t>Phase 3: Operating Room/Post Anesthesia Recovery Unit</a:t>
            </a:r>
            <a:endParaRPr sz="1200" dirty="0"/>
          </a:p>
          <a:p>
            <a:pPr marL="457200" lvl="0" indent="-304800" rtl="0">
              <a:spcBef>
                <a:spcPts val="0"/>
              </a:spcBef>
              <a:spcAft>
                <a:spcPts val="0"/>
              </a:spcAft>
              <a:buSzPts val="1200"/>
              <a:buChar char="●"/>
            </a:pPr>
            <a:r>
              <a:rPr lang="en" sz="1200" dirty="0"/>
              <a:t>Go-Live of phases 1 and 2 prior to Viral season 2019; fully implemented by April 1st, 2020</a:t>
            </a:r>
            <a:endParaRPr sz="1200" dirty="0"/>
          </a:p>
          <a:p>
            <a:pPr marL="0" lvl="0" indent="0" rtl="0">
              <a:spcBef>
                <a:spcPts val="1600"/>
              </a:spcBef>
              <a:spcAft>
                <a:spcPts val="1600"/>
              </a:spcAft>
              <a:buNone/>
            </a:pPr>
            <a:endParaRPr sz="1100" dirty="0"/>
          </a:p>
        </p:txBody>
      </p:sp>
      <p:grpSp>
        <p:nvGrpSpPr>
          <p:cNvPr id="339" name="Google Shape;339;p22"/>
          <p:cNvGrpSpPr/>
          <p:nvPr/>
        </p:nvGrpSpPr>
        <p:grpSpPr>
          <a:xfrm>
            <a:off x="143403" y="3356167"/>
            <a:ext cx="8837655" cy="1631026"/>
            <a:chOff x="80285" y="3512500"/>
            <a:chExt cx="8837655" cy="1631026"/>
          </a:xfrm>
        </p:grpSpPr>
        <p:grpSp>
          <p:nvGrpSpPr>
            <p:cNvPr id="340" name="Google Shape;340;p22"/>
            <p:cNvGrpSpPr/>
            <p:nvPr/>
          </p:nvGrpSpPr>
          <p:grpSpPr>
            <a:xfrm>
              <a:off x="80285" y="3512801"/>
              <a:ext cx="1910694" cy="1630449"/>
              <a:chOff x="988516" y="1574028"/>
              <a:chExt cx="1929409" cy="2112254"/>
            </a:xfrm>
          </p:grpSpPr>
          <p:sp>
            <p:nvSpPr>
              <p:cNvPr id="341" name="Google Shape;341;p22"/>
              <p:cNvSpPr txBox="1"/>
              <p:nvPr/>
            </p:nvSpPr>
            <p:spPr>
              <a:xfrm>
                <a:off x="988516" y="1574028"/>
                <a:ext cx="1403400" cy="685800"/>
              </a:xfrm>
              <a:prstGeom prst="rect">
                <a:avLst/>
              </a:prstGeom>
              <a:noFill/>
              <a:ln>
                <a:noFill/>
              </a:ln>
            </p:spPr>
            <p:txBody>
              <a:bodyPr spcFirstLastPara="1" wrap="square" lIns="91425" tIns="91425" rIns="91425" bIns="91425" anchor="t" anchorCtr="0">
                <a:noAutofit/>
              </a:bodyPr>
              <a:lstStyle/>
              <a:p>
                <a:pPr marL="0" lvl="0" indent="0" algn="l">
                  <a:lnSpc>
                    <a:spcPct val="115000"/>
                  </a:lnSpc>
                  <a:spcBef>
                    <a:spcPts val="0"/>
                  </a:spcBef>
                  <a:spcAft>
                    <a:spcPts val="1600"/>
                  </a:spcAft>
                  <a:buNone/>
                </a:pPr>
                <a:r>
                  <a:rPr lang="en" sz="800">
                    <a:solidFill>
                      <a:srgbClr val="1B786E"/>
                    </a:solidFill>
                    <a:latin typeface="Roboto"/>
                    <a:ea typeface="Roboto"/>
                    <a:cs typeface="Roboto"/>
                    <a:sym typeface="Roboto"/>
                  </a:rPr>
                  <a:t>July 31-Sept.21,2018</a:t>
                </a:r>
                <a:endParaRPr sz="800">
                  <a:solidFill>
                    <a:srgbClr val="1B786E"/>
                  </a:solidFill>
                  <a:latin typeface="Roboto"/>
                  <a:ea typeface="Roboto"/>
                  <a:cs typeface="Roboto"/>
                  <a:sym typeface="Roboto"/>
                </a:endParaRPr>
              </a:p>
            </p:txBody>
          </p:sp>
          <p:sp>
            <p:nvSpPr>
              <p:cNvPr id="342" name="Google Shape;342;p22"/>
              <p:cNvSpPr txBox="1"/>
              <p:nvPr/>
            </p:nvSpPr>
            <p:spPr>
              <a:xfrm>
                <a:off x="1129317" y="2502481"/>
                <a:ext cx="1505100" cy="446400"/>
              </a:xfrm>
              <a:prstGeom prst="rect">
                <a:avLst/>
              </a:prstGeom>
              <a:noFill/>
              <a:ln>
                <a:noFill/>
              </a:ln>
            </p:spPr>
            <p:txBody>
              <a:bodyPr spcFirstLastPara="1" wrap="square" lIns="91425" tIns="91425" rIns="91425" bIns="91425" anchor="b" anchorCtr="0">
                <a:noAutofit/>
              </a:bodyPr>
              <a:lstStyle/>
              <a:p>
                <a:pPr marL="0" lvl="0" indent="0">
                  <a:lnSpc>
                    <a:spcPct val="115000"/>
                  </a:lnSpc>
                  <a:spcBef>
                    <a:spcPts val="0"/>
                  </a:spcBef>
                  <a:spcAft>
                    <a:spcPts val="0"/>
                  </a:spcAft>
                  <a:buNone/>
                </a:pPr>
                <a:r>
                  <a:rPr lang="en" sz="1000" b="1">
                    <a:solidFill>
                      <a:srgbClr val="1B786E"/>
                    </a:solidFill>
                    <a:latin typeface="Roboto"/>
                    <a:ea typeface="Roboto"/>
                    <a:cs typeface="Roboto"/>
                    <a:sym typeface="Roboto"/>
                  </a:rPr>
                  <a:t>Preparatory Activities</a:t>
                </a:r>
                <a:endParaRPr sz="1000" b="1">
                  <a:solidFill>
                    <a:srgbClr val="1B786E"/>
                  </a:solidFill>
                  <a:latin typeface="Roboto"/>
                  <a:ea typeface="Roboto"/>
                  <a:cs typeface="Roboto"/>
                  <a:sym typeface="Roboto"/>
                </a:endParaRPr>
              </a:p>
            </p:txBody>
          </p:sp>
          <p:sp>
            <p:nvSpPr>
              <p:cNvPr id="343" name="Google Shape;343;p22"/>
              <p:cNvSpPr txBox="1"/>
              <p:nvPr/>
            </p:nvSpPr>
            <p:spPr>
              <a:xfrm>
                <a:off x="1129329" y="2948882"/>
                <a:ext cx="1742400" cy="737400"/>
              </a:xfrm>
              <a:prstGeom prst="rect">
                <a:avLst/>
              </a:prstGeom>
              <a:noFill/>
              <a:ln>
                <a:noFill/>
              </a:ln>
            </p:spPr>
            <p:txBody>
              <a:bodyPr spcFirstLastPara="1" wrap="square" lIns="91425" tIns="91425" rIns="91425" bIns="91425" anchor="t" anchorCtr="0">
                <a:noAutofit/>
              </a:bodyPr>
              <a:lstStyle/>
              <a:p>
                <a:pPr marL="0" lvl="0" indent="0">
                  <a:lnSpc>
                    <a:spcPct val="115000"/>
                  </a:lnSpc>
                  <a:spcBef>
                    <a:spcPts val="0"/>
                  </a:spcBef>
                  <a:spcAft>
                    <a:spcPts val="1600"/>
                  </a:spcAft>
                  <a:buNone/>
                </a:pPr>
                <a:r>
                  <a:rPr lang="en" sz="800">
                    <a:solidFill>
                      <a:srgbClr val="1B786E"/>
                    </a:solidFill>
                    <a:latin typeface="Roboto"/>
                    <a:ea typeface="Roboto"/>
                    <a:cs typeface="Roboto"/>
                    <a:sym typeface="Roboto"/>
                  </a:rPr>
                  <a:t>Assemble core EHR team, establish Go-Live dates, make implementation plan, etc. </a:t>
                </a:r>
                <a:endParaRPr sz="800">
                  <a:solidFill>
                    <a:srgbClr val="1B786E"/>
                  </a:solidFill>
                  <a:latin typeface="Roboto"/>
                  <a:ea typeface="Roboto"/>
                  <a:cs typeface="Roboto"/>
                  <a:sym typeface="Roboto"/>
                </a:endParaRPr>
              </a:p>
            </p:txBody>
          </p:sp>
          <p:cxnSp>
            <p:nvCxnSpPr>
              <p:cNvPr id="344" name="Google Shape;344;p22"/>
              <p:cNvCxnSpPr/>
              <p:nvPr/>
            </p:nvCxnSpPr>
            <p:spPr>
              <a:xfrm>
                <a:off x="2180202" y="1695421"/>
                <a:ext cx="718500" cy="741900"/>
              </a:xfrm>
              <a:prstGeom prst="straightConnector1">
                <a:avLst/>
              </a:prstGeom>
              <a:noFill/>
              <a:ln w="9525" cap="flat" cmpd="sng">
                <a:solidFill>
                  <a:srgbClr val="1D7E74"/>
                </a:solidFill>
                <a:prstDash val="solid"/>
                <a:round/>
                <a:headEnd type="none" w="sm" len="sm"/>
                <a:tailEnd type="none" w="sm" len="sm"/>
              </a:ln>
            </p:spPr>
          </p:cxnSp>
          <p:sp>
            <p:nvSpPr>
              <p:cNvPr id="345" name="Google Shape;345;p22"/>
              <p:cNvSpPr/>
              <p:nvPr/>
            </p:nvSpPr>
            <p:spPr>
              <a:xfrm flipH="1">
                <a:off x="1083025" y="2306625"/>
                <a:ext cx="1834800" cy="143400"/>
              </a:xfrm>
              <a:prstGeom prst="parallelogram">
                <a:avLst>
                  <a:gd name="adj" fmla="val 96952"/>
                </a:avLst>
              </a:prstGeom>
              <a:solidFill>
                <a:srgbClr val="1D7E74"/>
              </a:solidFill>
              <a:ln>
                <a:noFill/>
              </a:ln>
            </p:spPr>
            <p:txBody>
              <a:bodyPr spcFirstLastPara="1" wrap="square" lIns="91425" tIns="91425" rIns="91425" bIns="91425" anchor="ctr" anchorCtr="0">
                <a:noAutofit/>
              </a:bodyPr>
              <a:lstStyle/>
              <a:p>
                <a:pPr marL="0" lvl="0" indent="0">
                  <a:spcBef>
                    <a:spcPts val="0"/>
                  </a:spcBef>
                  <a:spcAft>
                    <a:spcPts val="0"/>
                  </a:spcAft>
                  <a:buNone/>
                </a:pPr>
                <a:r>
                  <a:rPr lang="en"/>
                  <a:t>  </a:t>
                </a:r>
                <a:endParaRPr/>
              </a:p>
            </p:txBody>
          </p:sp>
          <p:sp>
            <p:nvSpPr>
              <p:cNvPr id="346" name="Google Shape;346;p22"/>
              <p:cNvSpPr/>
              <p:nvPr/>
            </p:nvSpPr>
            <p:spPr>
              <a:xfrm>
                <a:off x="1083125" y="2460449"/>
                <a:ext cx="1834800" cy="143400"/>
              </a:xfrm>
              <a:prstGeom prst="parallelogram">
                <a:avLst>
                  <a:gd name="adj" fmla="val 96952"/>
                </a:avLst>
              </a:prstGeom>
              <a:solidFill>
                <a:srgbClr val="155B5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47" name="Google Shape;347;p22"/>
            <p:cNvGrpSpPr/>
            <p:nvPr/>
          </p:nvGrpSpPr>
          <p:grpSpPr>
            <a:xfrm>
              <a:off x="1494826" y="3514225"/>
              <a:ext cx="2210664" cy="1624703"/>
              <a:chOff x="683125" y="1574025"/>
              <a:chExt cx="2234800" cy="2104810"/>
            </a:xfrm>
          </p:grpSpPr>
          <p:sp>
            <p:nvSpPr>
              <p:cNvPr id="348" name="Google Shape;348;p22"/>
              <p:cNvSpPr txBox="1"/>
              <p:nvPr/>
            </p:nvSpPr>
            <p:spPr>
              <a:xfrm>
                <a:off x="683125" y="1574025"/>
                <a:ext cx="15456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1B786E"/>
                    </a:solidFill>
                    <a:latin typeface="Roboto"/>
                    <a:ea typeface="Roboto"/>
                    <a:cs typeface="Roboto"/>
                    <a:sym typeface="Roboto"/>
                  </a:rPr>
                  <a:t>Sept. 24, 2018-</a:t>
                </a:r>
                <a:br>
                  <a:rPr lang="en" sz="800">
                    <a:solidFill>
                      <a:srgbClr val="1B786E"/>
                    </a:solidFill>
                    <a:latin typeface="Roboto"/>
                    <a:ea typeface="Roboto"/>
                    <a:cs typeface="Roboto"/>
                    <a:sym typeface="Roboto"/>
                  </a:rPr>
                </a:br>
                <a:r>
                  <a:rPr lang="en" sz="800">
                    <a:solidFill>
                      <a:srgbClr val="1B786E"/>
                    </a:solidFill>
                    <a:latin typeface="Roboto"/>
                    <a:ea typeface="Roboto"/>
                    <a:cs typeface="Roboto"/>
                    <a:sym typeface="Roboto"/>
                  </a:rPr>
                  <a:t>Apr.29, 2019</a:t>
                </a:r>
                <a:endParaRPr sz="800">
                  <a:solidFill>
                    <a:srgbClr val="1B786E"/>
                  </a:solidFill>
                  <a:latin typeface="Roboto"/>
                  <a:ea typeface="Roboto"/>
                  <a:cs typeface="Roboto"/>
                  <a:sym typeface="Roboto"/>
                </a:endParaRPr>
              </a:p>
            </p:txBody>
          </p:sp>
          <p:sp>
            <p:nvSpPr>
              <p:cNvPr id="349" name="Google Shape;349;p22"/>
              <p:cNvSpPr txBox="1"/>
              <p:nvPr/>
            </p:nvSpPr>
            <p:spPr>
              <a:xfrm>
                <a:off x="1083022" y="2704906"/>
                <a:ext cx="1657800" cy="446400"/>
              </a:xfrm>
              <a:prstGeom prst="rect">
                <a:avLst/>
              </a:prstGeom>
              <a:noFill/>
              <a:ln>
                <a:noFill/>
              </a:ln>
            </p:spPr>
            <p:txBody>
              <a:bodyPr spcFirstLastPara="1" wrap="square" lIns="91425" tIns="91425" rIns="91425" bIns="91425" anchor="b" anchorCtr="0">
                <a:noAutofit/>
              </a:bodyPr>
              <a:lstStyle/>
              <a:p>
                <a:pPr marL="0" lvl="0" indent="0">
                  <a:lnSpc>
                    <a:spcPct val="115000"/>
                  </a:lnSpc>
                  <a:spcBef>
                    <a:spcPts val="0"/>
                  </a:spcBef>
                  <a:spcAft>
                    <a:spcPts val="0"/>
                  </a:spcAft>
                  <a:buNone/>
                </a:pPr>
                <a:r>
                  <a:rPr lang="en" sz="1000" b="1">
                    <a:solidFill>
                      <a:srgbClr val="1B786E"/>
                    </a:solidFill>
                    <a:latin typeface="Roboto"/>
                    <a:ea typeface="Roboto"/>
                    <a:cs typeface="Roboto"/>
                    <a:sym typeface="Roboto"/>
                  </a:rPr>
                  <a:t>Software Construction/Testing</a:t>
                </a:r>
                <a:endParaRPr sz="1000" b="1">
                  <a:solidFill>
                    <a:srgbClr val="1B786E"/>
                  </a:solidFill>
                  <a:latin typeface="Roboto"/>
                  <a:ea typeface="Roboto"/>
                  <a:cs typeface="Roboto"/>
                  <a:sym typeface="Roboto"/>
                </a:endParaRPr>
              </a:p>
            </p:txBody>
          </p:sp>
          <p:sp>
            <p:nvSpPr>
              <p:cNvPr id="350" name="Google Shape;350;p22"/>
              <p:cNvSpPr txBox="1"/>
              <p:nvPr/>
            </p:nvSpPr>
            <p:spPr>
              <a:xfrm>
                <a:off x="1227619" y="2941435"/>
                <a:ext cx="1545600" cy="737400"/>
              </a:xfrm>
              <a:prstGeom prst="rect">
                <a:avLst/>
              </a:prstGeom>
              <a:noFill/>
              <a:ln>
                <a:noFill/>
              </a:ln>
            </p:spPr>
            <p:txBody>
              <a:bodyPr spcFirstLastPara="1" wrap="square" lIns="91425" tIns="91425" rIns="91425" bIns="91425" anchor="t" anchorCtr="0">
                <a:noAutofit/>
              </a:bodyPr>
              <a:lstStyle/>
              <a:p>
                <a:pPr marL="0" lvl="0" indent="0">
                  <a:lnSpc>
                    <a:spcPct val="115000"/>
                  </a:lnSpc>
                  <a:spcBef>
                    <a:spcPts val="0"/>
                  </a:spcBef>
                  <a:spcAft>
                    <a:spcPts val="1600"/>
                  </a:spcAft>
                  <a:buNone/>
                </a:pPr>
                <a:r>
                  <a:rPr lang="en" sz="800">
                    <a:solidFill>
                      <a:srgbClr val="1B786E"/>
                    </a:solidFill>
                    <a:latin typeface="Roboto"/>
                    <a:ea typeface="Roboto"/>
                    <a:cs typeface="Roboto"/>
                    <a:sym typeface="Roboto"/>
                  </a:rPr>
                  <a:t>Unit specific dates for construction, meeting unit specific needs for EHR use</a:t>
                </a:r>
                <a:endParaRPr sz="800">
                  <a:solidFill>
                    <a:srgbClr val="1B786E"/>
                  </a:solidFill>
                  <a:latin typeface="Roboto"/>
                  <a:ea typeface="Roboto"/>
                  <a:cs typeface="Roboto"/>
                  <a:sym typeface="Roboto"/>
                </a:endParaRPr>
              </a:p>
            </p:txBody>
          </p:sp>
          <p:cxnSp>
            <p:nvCxnSpPr>
              <p:cNvPr id="351" name="Google Shape;351;p22"/>
              <p:cNvCxnSpPr/>
              <p:nvPr/>
            </p:nvCxnSpPr>
            <p:spPr>
              <a:xfrm>
                <a:off x="2180202" y="1695421"/>
                <a:ext cx="718500" cy="741900"/>
              </a:xfrm>
              <a:prstGeom prst="straightConnector1">
                <a:avLst/>
              </a:prstGeom>
              <a:noFill/>
              <a:ln w="9525" cap="flat" cmpd="sng">
                <a:solidFill>
                  <a:srgbClr val="1D7E74"/>
                </a:solidFill>
                <a:prstDash val="solid"/>
                <a:round/>
                <a:headEnd type="none" w="sm" len="sm"/>
                <a:tailEnd type="none" w="sm" len="sm"/>
              </a:ln>
            </p:spPr>
          </p:cxnSp>
          <p:sp>
            <p:nvSpPr>
              <p:cNvPr id="352" name="Google Shape;352;p22"/>
              <p:cNvSpPr/>
              <p:nvPr/>
            </p:nvSpPr>
            <p:spPr>
              <a:xfrm flipH="1">
                <a:off x="1083025" y="2306625"/>
                <a:ext cx="1834800" cy="143400"/>
              </a:xfrm>
              <a:prstGeom prst="parallelogram">
                <a:avLst>
                  <a:gd name="adj" fmla="val 96952"/>
                </a:avLst>
              </a:prstGeom>
              <a:solidFill>
                <a:srgbClr val="1D7E74"/>
              </a:solidFill>
              <a:ln>
                <a:noFill/>
              </a:ln>
            </p:spPr>
            <p:txBody>
              <a:bodyPr spcFirstLastPara="1" wrap="square" lIns="91425" tIns="91425" rIns="91425" bIns="91425" anchor="ctr" anchorCtr="0">
                <a:noAutofit/>
              </a:bodyPr>
              <a:lstStyle/>
              <a:p>
                <a:pPr marL="0" lvl="0" indent="0">
                  <a:spcBef>
                    <a:spcPts val="0"/>
                  </a:spcBef>
                  <a:spcAft>
                    <a:spcPts val="0"/>
                  </a:spcAft>
                  <a:buNone/>
                </a:pPr>
                <a:r>
                  <a:rPr lang="en"/>
                  <a:t>  </a:t>
                </a:r>
                <a:endParaRPr/>
              </a:p>
            </p:txBody>
          </p:sp>
          <p:sp>
            <p:nvSpPr>
              <p:cNvPr id="353" name="Google Shape;353;p22"/>
              <p:cNvSpPr/>
              <p:nvPr/>
            </p:nvSpPr>
            <p:spPr>
              <a:xfrm>
                <a:off x="1083125" y="2460449"/>
                <a:ext cx="1834800" cy="143400"/>
              </a:xfrm>
              <a:prstGeom prst="parallelogram">
                <a:avLst>
                  <a:gd name="adj" fmla="val 96952"/>
                </a:avLst>
              </a:prstGeom>
              <a:solidFill>
                <a:srgbClr val="155B5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54" name="Google Shape;354;p22"/>
            <p:cNvGrpSpPr/>
            <p:nvPr/>
          </p:nvGrpSpPr>
          <p:grpSpPr>
            <a:xfrm>
              <a:off x="3333340" y="3512500"/>
              <a:ext cx="2083575" cy="1628140"/>
              <a:chOff x="789004" y="1574036"/>
              <a:chExt cx="2128921" cy="2109263"/>
            </a:xfrm>
          </p:grpSpPr>
          <p:sp>
            <p:nvSpPr>
              <p:cNvPr id="355" name="Google Shape;355;p22"/>
              <p:cNvSpPr txBox="1"/>
              <p:nvPr/>
            </p:nvSpPr>
            <p:spPr>
              <a:xfrm>
                <a:off x="789004" y="1574036"/>
                <a:ext cx="1439400" cy="241200"/>
              </a:xfrm>
              <a:prstGeom prst="rect">
                <a:avLst/>
              </a:prstGeom>
              <a:noFill/>
              <a:ln>
                <a:noFill/>
              </a:ln>
            </p:spPr>
            <p:txBody>
              <a:bodyPr spcFirstLastPara="1" wrap="square" lIns="91425" tIns="91425" rIns="91425" bIns="91425" anchor="t" anchorCtr="0">
                <a:noAutofit/>
              </a:bodyPr>
              <a:lstStyle/>
              <a:p>
                <a:pPr marL="0" lvl="0" indent="0" algn="r">
                  <a:lnSpc>
                    <a:spcPct val="115000"/>
                  </a:lnSpc>
                  <a:spcBef>
                    <a:spcPts val="0"/>
                  </a:spcBef>
                  <a:spcAft>
                    <a:spcPts val="1600"/>
                  </a:spcAft>
                  <a:buNone/>
                </a:pPr>
                <a:r>
                  <a:rPr lang="en" sz="800">
                    <a:solidFill>
                      <a:srgbClr val="858585"/>
                    </a:solidFill>
                    <a:latin typeface="Roboto"/>
                    <a:ea typeface="Roboto"/>
                    <a:cs typeface="Roboto"/>
                    <a:sym typeface="Roboto"/>
                  </a:rPr>
                  <a:t>July 8=Aug 16, 2019</a:t>
                </a:r>
                <a:br>
                  <a:rPr lang="en" sz="800">
                    <a:solidFill>
                      <a:srgbClr val="858585"/>
                    </a:solidFill>
                    <a:latin typeface="Roboto"/>
                    <a:ea typeface="Roboto"/>
                    <a:cs typeface="Roboto"/>
                    <a:sym typeface="Roboto"/>
                  </a:rPr>
                </a:br>
                <a:r>
                  <a:rPr lang="en" sz="800" b="1">
                    <a:solidFill>
                      <a:srgbClr val="858585"/>
                    </a:solidFill>
                    <a:latin typeface="Roboto"/>
                    <a:ea typeface="Roboto"/>
                    <a:cs typeface="Roboto"/>
                    <a:sym typeface="Roboto"/>
                  </a:rPr>
                  <a:t>Go-Live</a:t>
                </a:r>
                <a:r>
                  <a:rPr lang="en" sz="800">
                    <a:solidFill>
                      <a:srgbClr val="858585"/>
                    </a:solidFill>
                    <a:latin typeface="Roboto"/>
                    <a:ea typeface="Roboto"/>
                    <a:cs typeface="Roboto"/>
                    <a:sym typeface="Roboto"/>
                  </a:rPr>
                  <a:t> Aug. 26.2019</a:t>
                </a:r>
                <a:endParaRPr sz="800">
                  <a:solidFill>
                    <a:srgbClr val="858585"/>
                  </a:solidFill>
                  <a:latin typeface="Roboto"/>
                  <a:ea typeface="Roboto"/>
                  <a:cs typeface="Roboto"/>
                  <a:sym typeface="Roboto"/>
                </a:endParaRPr>
              </a:p>
            </p:txBody>
          </p:sp>
          <p:sp>
            <p:nvSpPr>
              <p:cNvPr id="356" name="Google Shape;356;p22"/>
              <p:cNvSpPr txBox="1"/>
              <p:nvPr/>
            </p:nvSpPr>
            <p:spPr>
              <a:xfrm>
                <a:off x="1248652" y="2700967"/>
                <a:ext cx="1505100" cy="446400"/>
              </a:xfrm>
              <a:prstGeom prst="rect">
                <a:avLst/>
              </a:prstGeom>
              <a:noFill/>
              <a:ln>
                <a:noFill/>
              </a:ln>
            </p:spPr>
            <p:txBody>
              <a:bodyPr spcFirstLastPara="1" wrap="square" lIns="91425" tIns="91425" rIns="91425" bIns="91425" anchor="b" anchorCtr="0">
                <a:noAutofit/>
              </a:bodyPr>
              <a:lstStyle/>
              <a:p>
                <a:pPr marL="0" lvl="0" indent="0">
                  <a:lnSpc>
                    <a:spcPct val="115000"/>
                  </a:lnSpc>
                  <a:spcBef>
                    <a:spcPts val="0"/>
                  </a:spcBef>
                  <a:spcAft>
                    <a:spcPts val="0"/>
                  </a:spcAft>
                  <a:buNone/>
                </a:pPr>
                <a:r>
                  <a:rPr lang="en" sz="1000" b="1">
                    <a:solidFill>
                      <a:srgbClr val="858585"/>
                    </a:solidFill>
                    <a:latin typeface="Roboto"/>
                    <a:ea typeface="Roboto"/>
                    <a:cs typeface="Roboto"/>
                    <a:sym typeface="Roboto"/>
                  </a:rPr>
                  <a:t>Phase 1 Education and Go-Live</a:t>
                </a:r>
                <a:endParaRPr sz="1000" b="1">
                  <a:solidFill>
                    <a:srgbClr val="858585"/>
                  </a:solidFill>
                  <a:latin typeface="Roboto"/>
                  <a:ea typeface="Roboto"/>
                  <a:cs typeface="Roboto"/>
                  <a:sym typeface="Roboto"/>
                </a:endParaRPr>
              </a:p>
            </p:txBody>
          </p:sp>
          <p:sp>
            <p:nvSpPr>
              <p:cNvPr id="357" name="Google Shape;357;p22"/>
              <p:cNvSpPr txBox="1"/>
              <p:nvPr/>
            </p:nvSpPr>
            <p:spPr>
              <a:xfrm>
                <a:off x="1074785" y="2941399"/>
                <a:ext cx="1815600" cy="741900"/>
              </a:xfrm>
              <a:prstGeom prst="rect">
                <a:avLst/>
              </a:prstGeom>
              <a:noFill/>
              <a:ln>
                <a:noFill/>
              </a:ln>
            </p:spPr>
            <p:txBody>
              <a:bodyPr spcFirstLastPara="1" wrap="square" lIns="91425" tIns="91425" rIns="91425" bIns="91425" anchor="t" anchorCtr="0">
                <a:noAutofit/>
              </a:bodyPr>
              <a:lstStyle/>
              <a:p>
                <a:pPr marL="0" lvl="0" indent="0">
                  <a:lnSpc>
                    <a:spcPct val="115000"/>
                  </a:lnSpc>
                  <a:spcBef>
                    <a:spcPts val="0"/>
                  </a:spcBef>
                  <a:spcAft>
                    <a:spcPts val="1600"/>
                  </a:spcAft>
                  <a:buNone/>
                </a:pPr>
                <a:r>
                  <a:rPr lang="en" sz="800">
                    <a:solidFill>
                      <a:srgbClr val="858585"/>
                    </a:solidFill>
                    <a:latin typeface="Roboto"/>
                    <a:ea typeface="Roboto"/>
                    <a:cs typeface="Roboto"/>
                    <a:sym typeface="Roboto"/>
                  </a:rPr>
                  <a:t>Phased Education for Outpatient Clinics (Super-Users, physicians, clerks, other allied health)</a:t>
                </a:r>
                <a:endParaRPr sz="800">
                  <a:solidFill>
                    <a:srgbClr val="858585"/>
                  </a:solidFill>
                  <a:latin typeface="Roboto"/>
                  <a:ea typeface="Roboto"/>
                  <a:cs typeface="Roboto"/>
                  <a:sym typeface="Roboto"/>
                </a:endParaRPr>
              </a:p>
            </p:txBody>
          </p:sp>
          <p:cxnSp>
            <p:nvCxnSpPr>
              <p:cNvPr id="358" name="Google Shape;358;p22"/>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359" name="Google Shape;359;p22"/>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spcBef>
                    <a:spcPts val="0"/>
                  </a:spcBef>
                  <a:spcAft>
                    <a:spcPts val="0"/>
                  </a:spcAft>
                  <a:buNone/>
                </a:pPr>
                <a:r>
                  <a:rPr lang="en"/>
                  <a:t>  </a:t>
                </a:r>
                <a:endParaRPr/>
              </a:p>
            </p:txBody>
          </p:sp>
          <p:sp>
            <p:nvSpPr>
              <p:cNvPr id="360" name="Google Shape;360;p22"/>
              <p:cNvSpPr/>
              <p:nvPr/>
            </p:nvSpPr>
            <p:spPr>
              <a:xfrm>
                <a:off x="1083125" y="2460449"/>
                <a:ext cx="18348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61" name="Google Shape;361;p22"/>
            <p:cNvGrpSpPr/>
            <p:nvPr/>
          </p:nvGrpSpPr>
          <p:grpSpPr>
            <a:xfrm>
              <a:off x="5047967" y="3512513"/>
              <a:ext cx="2197020" cy="1630999"/>
              <a:chOff x="802558" y="1574038"/>
              <a:chExt cx="2115367" cy="2112967"/>
            </a:xfrm>
          </p:grpSpPr>
          <p:sp>
            <p:nvSpPr>
              <p:cNvPr id="362" name="Google Shape;362;p22"/>
              <p:cNvSpPr txBox="1"/>
              <p:nvPr/>
            </p:nvSpPr>
            <p:spPr>
              <a:xfrm>
                <a:off x="802558" y="1574038"/>
                <a:ext cx="1425900" cy="446400"/>
              </a:xfrm>
              <a:prstGeom prst="rect">
                <a:avLst/>
              </a:prstGeom>
              <a:noFill/>
              <a:ln>
                <a:noFill/>
              </a:ln>
            </p:spPr>
            <p:txBody>
              <a:bodyPr spcFirstLastPara="1" wrap="square" lIns="91425" tIns="91425" rIns="91425" bIns="91425" anchor="t" anchorCtr="0">
                <a:noAutofit/>
              </a:bodyPr>
              <a:lstStyle/>
              <a:p>
                <a:pPr marL="0" lvl="0" indent="0" algn="r">
                  <a:lnSpc>
                    <a:spcPct val="115000"/>
                  </a:lnSpc>
                  <a:spcBef>
                    <a:spcPts val="0"/>
                  </a:spcBef>
                  <a:spcAft>
                    <a:spcPts val="1600"/>
                  </a:spcAft>
                  <a:buNone/>
                </a:pPr>
                <a:r>
                  <a:rPr lang="en" sz="800">
                    <a:solidFill>
                      <a:srgbClr val="858585"/>
                    </a:solidFill>
                    <a:latin typeface="Roboto"/>
                    <a:ea typeface="Roboto"/>
                    <a:cs typeface="Roboto"/>
                    <a:sym typeface="Roboto"/>
                  </a:rPr>
                  <a:t>Aug. 19-Oct. 24, 2019</a:t>
                </a:r>
                <a:br>
                  <a:rPr lang="en" sz="800">
                    <a:solidFill>
                      <a:srgbClr val="858585"/>
                    </a:solidFill>
                    <a:latin typeface="Roboto"/>
                    <a:ea typeface="Roboto"/>
                    <a:cs typeface="Roboto"/>
                    <a:sym typeface="Roboto"/>
                  </a:rPr>
                </a:br>
                <a:r>
                  <a:rPr lang="en" sz="800" b="1">
                    <a:solidFill>
                      <a:srgbClr val="858585"/>
                    </a:solidFill>
                    <a:latin typeface="Roboto"/>
                    <a:ea typeface="Roboto"/>
                    <a:cs typeface="Roboto"/>
                    <a:sym typeface="Roboto"/>
                  </a:rPr>
                  <a:t>Go-Live</a:t>
                </a:r>
                <a:r>
                  <a:rPr lang="en" sz="800">
                    <a:solidFill>
                      <a:srgbClr val="858585"/>
                    </a:solidFill>
                    <a:latin typeface="Roboto"/>
                    <a:ea typeface="Roboto"/>
                    <a:cs typeface="Roboto"/>
                    <a:sym typeface="Roboto"/>
                  </a:rPr>
                  <a:t> Oct, 14, 2019</a:t>
                </a:r>
                <a:endParaRPr sz="800">
                  <a:solidFill>
                    <a:srgbClr val="858585"/>
                  </a:solidFill>
                  <a:latin typeface="Roboto"/>
                  <a:ea typeface="Roboto"/>
                  <a:cs typeface="Roboto"/>
                  <a:sym typeface="Roboto"/>
                </a:endParaRPr>
              </a:p>
            </p:txBody>
          </p:sp>
          <p:sp>
            <p:nvSpPr>
              <p:cNvPr id="363" name="Google Shape;363;p22"/>
              <p:cNvSpPr txBox="1"/>
              <p:nvPr/>
            </p:nvSpPr>
            <p:spPr>
              <a:xfrm>
                <a:off x="1245081" y="2705405"/>
                <a:ext cx="1505100" cy="446400"/>
              </a:xfrm>
              <a:prstGeom prst="rect">
                <a:avLst/>
              </a:prstGeom>
              <a:noFill/>
              <a:ln>
                <a:noFill/>
              </a:ln>
            </p:spPr>
            <p:txBody>
              <a:bodyPr spcFirstLastPara="1" wrap="square" lIns="91425" tIns="91425" rIns="91425" bIns="91425" anchor="b" anchorCtr="0">
                <a:noAutofit/>
              </a:bodyPr>
              <a:lstStyle/>
              <a:p>
                <a:pPr marL="0" lvl="0" indent="0">
                  <a:lnSpc>
                    <a:spcPct val="115000"/>
                  </a:lnSpc>
                  <a:spcBef>
                    <a:spcPts val="0"/>
                  </a:spcBef>
                  <a:spcAft>
                    <a:spcPts val="0"/>
                  </a:spcAft>
                  <a:buNone/>
                </a:pPr>
                <a:r>
                  <a:rPr lang="en" sz="1000" b="1">
                    <a:solidFill>
                      <a:srgbClr val="858585"/>
                    </a:solidFill>
                    <a:latin typeface="Roboto"/>
                    <a:ea typeface="Roboto"/>
                    <a:cs typeface="Roboto"/>
                    <a:sym typeface="Roboto"/>
                  </a:rPr>
                  <a:t>Phase 2 Education and Go-Live</a:t>
                </a:r>
                <a:endParaRPr sz="1000" b="1">
                  <a:solidFill>
                    <a:srgbClr val="858585"/>
                  </a:solidFill>
                  <a:latin typeface="Roboto"/>
                  <a:ea typeface="Roboto"/>
                  <a:cs typeface="Roboto"/>
                  <a:sym typeface="Roboto"/>
                </a:endParaRPr>
              </a:p>
            </p:txBody>
          </p:sp>
          <p:sp>
            <p:nvSpPr>
              <p:cNvPr id="364" name="Google Shape;364;p22"/>
              <p:cNvSpPr txBox="1"/>
              <p:nvPr/>
            </p:nvSpPr>
            <p:spPr>
              <a:xfrm>
                <a:off x="1112987" y="2949604"/>
                <a:ext cx="1775100" cy="737400"/>
              </a:xfrm>
              <a:prstGeom prst="rect">
                <a:avLst/>
              </a:prstGeom>
              <a:noFill/>
              <a:ln>
                <a:noFill/>
              </a:ln>
            </p:spPr>
            <p:txBody>
              <a:bodyPr spcFirstLastPara="1" wrap="square" lIns="91425" tIns="91425" rIns="91425" bIns="91425" anchor="t" anchorCtr="0">
                <a:noAutofit/>
              </a:bodyPr>
              <a:lstStyle/>
              <a:p>
                <a:pPr marL="0" lvl="0" indent="0">
                  <a:lnSpc>
                    <a:spcPct val="115000"/>
                  </a:lnSpc>
                  <a:spcBef>
                    <a:spcPts val="0"/>
                  </a:spcBef>
                  <a:spcAft>
                    <a:spcPts val="1600"/>
                  </a:spcAft>
                  <a:buNone/>
                </a:pPr>
                <a:r>
                  <a:rPr lang="en" sz="800">
                    <a:solidFill>
                      <a:srgbClr val="858585"/>
                    </a:solidFill>
                    <a:latin typeface="Roboto"/>
                    <a:ea typeface="Roboto"/>
                    <a:cs typeface="Roboto"/>
                    <a:sym typeface="Roboto"/>
                  </a:rPr>
                  <a:t>Phased Education for all Inpatient Units/Pharmacy (Super-Users, physicians, clerks, other allied health</a:t>
                </a:r>
                <a:endParaRPr sz="800">
                  <a:solidFill>
                    <a:srgbClr val="858585"/>
                  </a:solidFill>
                  <a:latin typeface="Roboto"/>
                  <a:ea typeface="Roboto"/>
                  <a:cs typeface="Roboto"/>
                  <a:sym typeface="Roboto"/>
                </a:endParaRPr>
              </a:p>
            </p:txBody>
          </p:sp>
          <p:cxnSp>
            <p:nvCxnSpPr>
              <p:cNvPr id="365" name="Google Shape;365;p22"/>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366" name="Google Shape;366;p22"/>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spcBef>
                    <a:spcPts val="0"/>
                  </a:spcBef>
                  <a:spcAft>
                    <a:spcPts val="0"/>
                  </a:spcAft>
                  <a:buNone/>
                </a:pPr>
                <a:r>
                  <a:rPr lang="en"/>
                  <a:t>  </a:t>
                </a:r>
                <a:endParaRPr/>
              </a:p>
            </p:txBody>
          </p:sp>
          <p:sp>
            <p:nvSpPr>
              <p:cNvPr id="367" name="Google Shape;367;p22"/>
              <p:cNvSpPr/>
              <p:nvPr/>
            </p:nvSpPr>
            <p:spPr>
              <a:xfrm>
                <a:off x="1083125" y="2460449"/>
                <a:ext cx="18348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68" name="Google Shape;368;p22"/>
            <p:cNvGrpSpPr/>
            <p:nvPr/>
          </p:nvGrpSpPr>
          <p:grpSpPr>
            <a:xfrm>
              <a:off x="6991525" y="3512526"/>
              <a:ext cx="1926415" cy="1630999"/>
              <a:chOff x="910668" y="1574038"/>
              <a:chExt cx="2027379" cy="2112967"/>
            </a:xfrm>
          </p:grpSpPr>
          <p:sp>
            <p:nvSpPr>
              <p:cNvPr id="369" name="Google Shape;369;p22"/>
              <p:cNvSpPr txBox="1"/>
              <p:nvPr/>
            </p:nvSpPr>
            <p:spPr>
              <a:xfrm>
                <a:off x="910668" y="1574038"/>
                <a:ext cx="1317900" cy="4464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858585"/>
                    </a:solidFill>
                    <a:latin typeface="Roboto"/>
                    <a:ea typeface="Roboto"/>
                    <a:cs typeface="Roboto"/>
                    <a:sym typeface="Roboto"/>
                  </a:rPr>
                  <a:t>Jan. 8-Feb. 28, 2020</a:t>
                </a:r>
                <a:br>
                  <a:rPr lang="en" sz="800">
                    <a:solidFill>
                      <a:srgbClr val="858585"/>
                    </a:solidFill>
                    <a:latin typeface="Roboto"/>
                    <a:ea typeface="Roboto"/>
                    <a:cs typeface="Roboto"/>
                    <a:sym typeface="Roboto"/>
                  </a:rPr>
                </a:br>
                <a:r>
                  <a:rPr lang="en" sz="800" b="1">
                    <a:solidFill>
                      <a:srgbClr val="858585"/>
                    </a:solidFill>
                    <a:latin typeface="Roboto"/>
                    <a:ea typeface="Roboto"/>
                    <a:cs typeface="Roboto"/>
                    <a:sym typeface="Roboto"/>
                  </a:rPr>
                  <a:t>Go-Live</a:t>
                </a:r>
                <a:r>
                  <a:rPr lang="en" sz="800">
                    <a:solidFill>
                      <a:srgbClr val="858585"/>
                    </a:solidFill>
                    <a:latin typeface="Roboto"/>
                    <a:ea typeface="Roboto"/>
                    <a:cs typeface="Roboto"/>
                    <a:sym typeface="Roboto"/>
                  </a:rPr>
                  <a:t> Mar. 16,2020</a:t>
                </a:r>
                <a:endParaRPr sz="800">
                  <a:solidFill>
                    <a:srgbClr val="858585"/>
                  </a:solidFill>
                  <a:latin typeface="Roboto"/>
                  <a:ea typeface="Roboto"/>
                  <a:cs typeface="Roboto"/>
                  <a:sym typeface="Roboto"/>
                </a:endParaRPr>
              </a:p>
            </p:txBody>
          </p:sp>
          <p:sp>
            <p:nvSpPr>
              <p:cNvPr id="370" name="Google Shape;370;p22"/>
              <p:cNvSpPr txBox="1"/>
              <p:nvPr/>
            </p:nvSpPr>
            <p:spPr>
              <a:xfrm>
                <a:off x="1235825" y="2695025"/>
                <a:ext cx="1505100" cy="446400"/>
              </a:xfrm>
              <a:prstGeom prst="rect">
                <a:avLst/>
              </a:prstGeom>
              <a:noFill/>
              <a:ln>
                <a:noFill/>
              </a:ln>
            </p:spPr>
            <p:txBody>
              <a:bodyPr spcFirstLastPara="1" wrap="square" lIns="91425" tIns="91425" rIns="91425" bIns="91425" anchor="b" anchorCtr="0">
                <a:noAutofit/>
              </a:bodyPr>
              <a:lstStyle/>
              <a:p>
                <a:pPr marL="0" lvl="0" indent="0" rtl="0">
                  <a:lnSpc>
                    <a:spcPct val="115000"/>
                  </a:lnSpc>
                  <a:spcBef>
                    <a:spcPts val="0"/>
                  </a:spcBef>
                  <a:spcAft>
                    <a:spcPts val="0"/>
                  </a:spcAft>
                  <a:buNone/>
                </a:pPr>
                <a:r>
                  <a:rPr lang="en" sz="1000" b="1">
                    <a:solidFill>
                      <a:srgbClr val="858585"/>
                    </a:solidFill>
                    <a:latin typeface="Roboto"/>
                    <a:ea typeface="Roboto"/>
                    <a:cs typeface="Roboto"/>
                    <a:sym typeface="Roboto"/>
                  </a:rPr>
                  <a:t>Phase 3 Education and Go-Live</a:t>
                </a:r>
                <a:endParaRPr sz="1000" b="1">
                  <a:solidFill>
                    <a:srgbClr val="858585"/>
                  </a:solidFill>
                  <a:latin typeface="Roboto"/>
                  <a:ea typeface="Roboto"/>
                  <a:cs typeface="Roboto"/>
                  <a:sym typeface="Roboto"/>
                </a:endParaRPr>
              </a:p>
            </p:txBody>
          </p:sp>
          <p:sp>
            <p:nvSpPr>
              <p:cNvPr id="371" name="Google Shape;371;p22"/>
              <p:cNvSpPr txBox="1"/>
              <p:nvPr/>
            </p:nvSpPr>
            <p:spPr>
              <a:xfrm>
                <a:off x="1235847" y="2949604"/>
                <a:ext cx="1702200" cy="7374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 sz="800">
                    <a:solidFill>
                      <a:srgbClr val="858585"/>
                    </a:solidFill>
                    <a:latin typeface="Roboto"/>
                    <a:ea typeface="Roboto"/>
                    <a:cs typeface="Roboto"/>
                    <a:sym typeface="Roboto"/>
                  </a:rPr>
                  <a:t>Phased Education for OR/PACU (Super-Users, physicians, clerks, other allied health</a:t>
                </a:r>
                <a:endParaRPr sz="800">
                  <a:solidFill>
                    <a:srgbClr val="858585"/>
                  </a:solidFill>
                  <a:latin typeface="Roboto"/>
                  <a:ea typeface="Roboto"/>
                  <a:cs typeface="Roboto"/>
                  <a:sym typeface="Roboto"/>
                </a:endParaRPr>
              </a:p>
            </p:txBody>
          </p:sp>
          <p:cxnSp>
            <p:nvCxnSpPr>
              <p:cNvPr id="372" name="Google Shape;372;p22"/>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373" name="Google Shape;373;p22"/>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t>  </a:t>
                </a:r>
                <a:endParaRPr/>
              </a:p>
            </p:txBody>
          </p:sp>
          <p:sp>
            <p:nvSpPr>
              <p:cNvPr id="374" name="Google Shape;374;p22"/>
              <p:cNvSpPr/>
              <p:nvPr/>
            </p:nvSpPr>
            <p:spPr>
              <a:xfrm>
                <a:off x="1083125" y="2460449"/>
                <a:ext cx="18348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pic>
        <p:nvPicPr>
          <p:cNvPr id="2" name="Sound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7623908" y="367096"/>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3854"/>
    </mc:Choice>
    <mc:Fallback>
      <p:transition spd="slow" advTm="213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3"/>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Education Plan</a:t>
            </a:r>
            <a:endParaRPr/>
          </a:p>
        </p:txBody>
      </p:sp>
      <p:sp>
        <p:nvSpPr>
          <p:cNvPr id="380" name="Google Shape;380;p23"/>
          <p:cNvSpPr txBox="1">
            <a:spLocks noGrp="1"/>
          </p:cNvSpPr>
          <p:nvPr>
            <p:ph type="body" idx="1"/>
          </p:nvPr>
        </p:nvSpPr>
        <p:spPr>
          <a:xfrm>
            <a:off x="670025" y="1403963"/>
            <a:ext cx="5322900" cy="31485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SzPts val="1300"/>
              <a:buChar char="●"/>
            </a:pPr>
            <a:r>
              <a:rPr lang="en" dirty="0"/>
              <a:t>Phased Education for Staff (Figlietti, 2016)</a:t>
            </a:r>
            <a:endParaRPr dirty="0"/>
          </a:p>
          <a:p>
            <a:pPr marL="457200" lvl="0" indent="-311150" rtl="0">
              <a:spcBef>
                <a:spcPts val="0"/>
              </a:spcBef>
              <a:spcAft>
                <a:spcPts val="0"/>
              </a:spcAft>
              <a:buSzPts val="1300"/>
              <a:buChar char="●"/>
            </a:pPr>
            <a:r>
              <a:rPr lang="en" dirty="0"/>
              <a:t>The Core EHR team will identify 6 Super Users on each </a:t>
            </a:r>
            <a:br>
              <a:rPr lang="en" dirty="0"/>
            </a:br>
            <a:r>
              <a:rPr lang="en" dirty="0"/>
              <a:t>units as well as the Units Educator to act as support </a:t>
            </a:r>
            <a:br>
              <a:rPr lang="en" dirty="0"/>
            </a:br>
            <a:r>
              <a:rPr lang="en" dirty="0"/>
              <a:t>during the Go-Live.</a:t>
            </a:r>
            <a:endParaRPr dirty="0"/>
          </a:p>
          <a:p>
            <a:pPr marL="457200" lvl="0" indent="-311150" rtl="0">
              <a:spcBef>
                <a:spcPts val="0"/>
              </a:spcBef>
              <a:spcAft>
                <a:spcPts val="0"/>
              </a:spcAft>
              <a:buSzPts val="1300"/>
              <a:buChar char="●"/>
            </a:pPr>
            <a:r>
              <a:rPr lang="en" dirty="0"/>
              <a:t>Super Users will receive additional training to be able </a:t>
            </a:r>
            <a:br>
              <a:rPr lang="en" dirty="0"/>
            </a:br>
            <a:r>
              <a:rPr lang="en" dirty="0"/>
              <a:t>to help troubleshoot any small problems.</a:t>
            </a:r>
            <a:endParaRPr dirty="0"/>
          </a:p>
          <a:p>
            <a:pPr marL="457200" lvl="0" indent="-311150" rtl="0">
              <a:spcBef>
                <a:spcPts val="0"/>
              </a:spcBef>
              <a:spcAft>
                <a:spcPts val="0"/>
              </a:spcAft>
              <a:buSzPts val="1300"/>
              <a:buChar char="●"/>
            </a:pPr>
            <a:r>
              <a:rPr lang="en" dirty="0"/>
              <a:t>Education will group common roles (physicians, clerks, </a:t>
            </a:r>
            <a:br>
              <a:rPr lang="en" dirty="0"/>
            </a:br>
            <a:r>
              <a:rPr lang="en" dirty="0"/>
              <a:t>RNs, etc.)</a:t>
            </a:r>
            <a:endParaRPr dirty="0"/>
          </a:p>
          <a:p>
            <a:pPr marL="914400" lvl="1" indent="-298450" rtl="0">
              <a:spcBef>
                <a:spcPts val="0"/>
              </a:spcBef>
              <a:spcAft>
                <a:spcPts val="0"/>
              </a:spcAft>
              <a:buSzPts val="1100"/>
              <a:buChar char="○"/>
            </a:pPr>
            <a:r>
              <a:rPr lang="en" sz="1100" dirty="0"/>
              <a:t>Phase 1: Outpatient Clinics</a:t>
            </a:r>
            <a:endParaRPr sz="1100" dirty="0"/>
          </a:p>
          <a:p>
            <a:pPr marL="914400" lvl="1" indent="-298450" rtl="0">
              <a:spcBef>
                <a:spcPts val="0"/>
              </a:spcBef>
              <a:spcAft>
                <a:spcPts val="0"/>
              </a:spcAft>
              <a:buSzPts val="1100"/>
              <a:buChar char="○"/>
            </a:pPr>
            <a:r>
              <a:rPr lang="en" sz="1100" dirty="0"/>
              <a:t>Phase 2: Inpatient Units, Emergency Department, </a:t>
            </a:r>
            <a:br>
              <a:rPr lang="en" sz="1100" dirty="0"/>
            </a:br>
            <a:r>
              <a:rPr lang="en" sz="1100" dirty="0"/>
              <a:t>Intensive Care/ Neonatal Intensive Care/ Cardiac </a:t>
            </a:r>
            <a:br>
              <a:rPr lang="en" sz="1100" dirty="0"/>
            </a:br>
            <a:r>
              <a:rPr lang="en" sz="1100" dirty="0"/>
              <a:t>Care Units and Pharmacy</a:t>
            </a:r>
            <a:endParaRPr sz="1100" dirty="0"/>
          </a:p>
          <a:p>
            <a:pPr marL="914400" lvl="1" indent="-298450" rtl="0">
              <a:spcBef>
                <a:spcPts val="0"/>
              </a:spcBef>
              <a:spcAft>
                <a:spcPts val="0"/>
              </a:spcAft>
              <a:buSzPts val="1100"/>
              <a:buChar char="○"/>
            </a:pPr>
            <a:r>
              <a:rPr lang="en" sz="1100" dirty="0"/>
              <a:t>Phase 3: Operating Room/Post Anesthesia Recovery Unit</a:t>
            </a:r>
            <a:endParaRPr sz="1100" dirty="0"/>
          </a:p>
          <a:p>
            <a:pPr marL="457200" lvl="0" indent="-311150" rtl="0">
              <a:spcBef>
                <a:spcPts val="0"/>
              </a:spcBef>
              <a:spcAft>
                <a:spcPts val="0"/>
              </a:spcAft>
              <a:buSzPts val="1300"/>
              <a:buChar char="●"/>
            </a:pPr>
            <a:r>
              <a:rPr lang="en" dirty="0"/>
              <a:t>General staff training will occur as close to Go-Live date as </a:t>
            </a:r>
            <a:br>
              <a:rPr lang="en" dirty="0"/>
            </a:br>
            <a:r>
              <a:rPr lang="en" dirty="0"/>
              <a:t>possible (approx. 2 weeks prior).</a:t>
            </a:r>
            <a:endParaRPr dirty="0"/>
          </a:p>
        </p:txBody>
      </p:sp>
      <p:pic>
        <p:nvPicPr>
          <p:cNvPr id="381" name="Google Shape;381;p23"/>
          <p:cNvPicPr preferRelativeResize="0"/>
          <p:nvPr/>
        </p:nvPicPr>
        <p:blipFill>
          <a:blip r:embed="rId6">
            <a:alphaModFix/>
          </a:blip>
          <a:stretch>
            <a:fillRect/>
          </a:stretch>
        </p:blipFill>
        <p:spPr>
          <a:xfrm>
            <a:off x="5322589" y="1597877"/>
            <a:ext cx="3699336" cy="2562125"/>
          </a:xfrm>
          <a:prstGeom prst="rect">
            <a:avLst/>
          </a:prstGeom>
          <a:noFill/>
          <a:ln>
            <a:noFill/>
          </a:ln>
        </p:spPr>
      </p:pic>
      <p:pic>
        <p:nvPicPr>
          <p:cNvPr id="2" name="Sound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91831" y="43307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6656"/>
    </mc:Choice>
    <mc:Fallback>
      <p:transition spd="slow" advTm="116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aphicFrame>
        <p:nvGraphicFramePr>
          <p:cNvPr id="386" name="Google Shape;386;p24"/>
          <p:cNvGraphicFramePr/>
          <p:nvPr/>
        </p:nvGraphicFramePr>
        <p:xfrm>
          <a:off x="151238" y="88888"/>
          <a:ext cx="8841525" cy="4866640"/>
        </p:xfrm>
        <a:graphic>
          <a:graphicData uri="http://schemas.openxmlformats.org/drawingml/2006/table">
            <a:tbl>
              <a:tblPr>
                <a:noFill/>
                <a:tableStyleId>{EEFE3879-3918-4FF5-9A74-2261A5DE10F6}</a:tableStyleId>
              </a:tblPr>
              <a:tblGrid>
                <a:gridCol w="1808550">
                  <a:extLst>
                    <a:ext uri="{9D8B030D-6E8A-4147-A177-3AD203B41FA5}">
                      <a16:colId xmlns:a16="http://schemas.microsoft.com/office/drawing/2014/main" val="20000"/>
                    </a:ext>
                  </a:extLst>
                </a:gridCol>
                <a:gridCol w="5806725">
                  <a:extLst>
                    <a:ext uri="{9D8B030D-6E8A-4147-A177-3AD203B41FA5}">
                      <a16:colId xmlns:a16="http://schemas.microsoft.com/office/drawing/2014/main" val="20001"/>
                    </a:ext>
                  </a:extLst>
                </a:gridCol>
                <a:gridCol w="1226250">
                  <a:extLst>
                    <a:ext uri="{9D8B030D-6E8A-4147-A177-3AD203B41FA5}">
                      <a16:colId xmlns:a16="http://schemas.microsoft.com/office/drawing/2014/main" val="20002"/>
                    </a:ext>
                  </a:extLst>
                </a:gridCol>
              </a:tblGrid>
              <a:tr h="260325">
                <a:tc>
                  <a:txBody>
                    <a:bodyPr/>
                    <a:lstStyle/>
                    <a:p>
                      <a:pPr marL="0" lvl="0" indent="0" rtl="0">
                        <a:spcBef>
                          <a:spcPts val="0"/>
                        </a:spcBef>
                        <a:spcAft>
                          <a:spcPts val="0"/>
                        </a:spcAft>
                        <a:buNone/>
                      </a:pPr>
                      <a:r>
                        <a:rPr lang="en" sz="1100">
                          <a:latin typeface="Times New Roman"/>
                          <a:ea typeface="Times New Roman"/>
                          <a:cs typeface="Times New Roman"/>
                          <a:sym typeface="Times New Roman"/>
                        </a:rPr>
                        <a:t>Dates</a:t>
                      </a:r>
                      <a:endParaRPr sz="11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9CB9C"/>
                    </a:solidFill>
                  </a:tcPr>
                </a:tc>
                <a:tc>
                  <a:txBody>
                    <a:bodyPr/>
                    <a:lstStyle/>
                    <a:p>
                      <a:pPr marL="0" lvl="0" indent="0" rtl="0">
                        <a:spcBef>
                          <a:spcPts val="0"/>
                        </a:spcBef>
                        <a:spcAft>
                          <a:spcPts val="0"/>
                        </a:spcAft>
                        <a:buNone/>
                      </a:pPr>
                      <a:r>
                        <a:rPr lang="en" sz="1100">
                          <a:latin typeface="Times New Roman"/>
                          <a:ea typeface="Times New Roman"/>
                          <a:cs typeface="Times New Roman"/>
                          <a:sym typeface="Times New Roman"/>
                        </a:rPr>
                        <a:t>Activity/Attendance</a:t>
                      </a:r>
                      <a:endParaRPr sz="11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9CB9C"/>
                    </a:solidFill>
                  </a:tcPr>
                </a:tc>
                <a:tc>
                  <a:txBody>
                    <a:bodyPr/>
                    <a:lstStyle/>
                    <a:p>
                      <a:pPr marL="0" lvl="0" indent="0" rtl="0">
                        <a:spcBef>
                          <a:spcPts val="0"/>
                        </a:spcBef>
                        <a:spcAft>
                          <a:spcPts val="0"/>
                        </a:spcAft>
                        <a:buNone/>
                      </a:pPr>
                      <a:r>
                        <a:rPr lang="en" sz="1100">
                          <a:latin typeface="Times New Roman"/>
                          <a:ea typeface="Times New Roman"/>
                          <a:cs typeface="Times New Roman"/>
                          <a:sym typeface="Times New Roman"/>
                        </a:rPr>
                        <a:t>Instructor</a:t>
                      </a:r>
                      <a:endParaRPr sz="11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9CB9C"/>
                    </a:solidFill>
                  </a:tcPr>
                </a:tc>
                <a:extLst>
                  <a:ext uri="{0D108BD9-81ED-4DB2-BD59-A6C34878D82A}">
                    <a16:rowId xmlns:a16="http://schemas.microsoft.com/office/drawing/2014/main" val="10000"/>
                  </a:ext>
                </a:extLst>
              </a:tr>
              <a:tr h="884350">
                <a:tc>
                  <a:txBody>
                    <a:bodyPr/>
                    <a:lstStyle/>
                    <a:p>
                      <a:pPr marL="0" lvl="0" indent="0" rtl="0">
                        <a:spcBef>
                          <a:spcPts val="0"/>
                        </a:spcBef>
                        <a:spcAft>
                          <a:spcPts val="0"/>
                        </a:spcAft>
                        <a:buNone/>
                      </a:pPr>
                      <a:r>
                        <a:rPr lang="en" sz="1100">
                          <a:latin typeface="Times New Roman"/>
                          <a:ea typeface="Times New Roman"/>
                          <a:cs typeface="Times New Roman"/>
                          <a:sym typeface="Times New Roman"/>
                        </a:rPr>
                        <a:t>April 1 to 29, 2019</a:t>
                      </a:r>
                      <a:endParaRPr sz="11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9CB9C"/>
                    </a:solidFill>
                  </a:tcPr>
                </a:tc>
                <a:tc>
                  <a:txBody>
                    <a:bodyPr/>
                    <a:lstStyle/>
                    <a:p>
                      <a:pPr marL="0" lvl="0" indent="0">
                        <a:spcBef>
                          <a:spcPts val="0"/>
                        </a:spcBef>
                        <a:spcAft>
                          <a:spcPts val="0"/>
                        </a:spcAft>
                        <a:buNone/>
                      </a:pPr>
                      <a:r>
                        <a:rPr lang="en" sz="1100" b="1">
                          <a:latin typeface="Times New Roman"/>
                          <a:ea typeface="Times New Roman"/>
                          <a:cs typeface="Times New Roman"/>
                          <a:sym typeface="Times New Roman"/>
                        </a:rPr>
                        <a:t>Train the Trainer:</a:t>
                      </a:r>
                      <a:endParaRPr sz="1100" b="1">
                        <a:latin typeface="Times New Roman"/>
                        <a:ea typeface="Times New Roman"/>
                        <a:cs typeface="Times New Roman"/>
                        <a:sym typeface="Times New Roman"/>
                      </a:endParaRPr>
                    </a:p>
                    <a:p>
                      <a:pPr marL="0" lvl="0" indent="0" rtl="0">
                        <a:spcBef>
                          <a:spcPts val="0"/>
                        </a:spcBef>
                        <a:spcAft>
                          <a:spcPts val="0"/>
                        </a:spcAft>
                        <a:buNone/>
                      </a:pPr>
                      <a:endParaRPr sz="1100" b="1">
                        <a:latin typeface="Times New Roman"/>
                        <a:ea typeface="Times New Roman"/>
                        <a:cs typeface="Times New Roman"/>
                        <a:sym typeface="Times New Roman"/>
                      </a:endParaRPr>
                    </a:p>
                    <a:p>
                      <a:pPr marL="0" lvl="0" indent="0" rtl="0">
                        <a:spcBef>
                          <a:spcPts val="0"/>
                        </a:spcBef>
                        <a:spcAft>
                          <a:spcPts val="0"/>
                        </a:spcAft>
                        <a:buNone/>
                      </a:pPr>
                      <a:r>
                        <a:rPr lang="en" sz="1100">
                          <a:latin typeface="Times New Roman"/>
                          <a:ea typeface="Times New Roman"/>
                          <a:cs typeface="Times New Roman"/>
                          <a:sym typeface="Times New Roman"/>
                        </a:rPr>
                        <a:t>-EHR point people (education leader and unit representatives) will aid in the creation and testing of the software.</a:t>
                      </a:r>
                      <a:endParaRPr sz="1100">
                        <a:latin typeface="Times New Roman"/>
                        <a:ea typeface="Times New Roman"/>
                        <a:cs typeface="Times New Roman"/>
                        <a:sym typeface="Times New Roman"/>
                      </a:endParaRPr>
                    </a:p>
                    <a:p>
                      <a:pPr marL="0" lvl="0" indent="0" rtl="0">
                        <a:spcBef>
                          <a:spcPts val="0"/>
                        </a:spcBef>
                        <a:spcAft>
                          <a:spcPts val="0"/>
                        </a:spcAft>
                        <a:buNone/>
                      </a:pPr>
                      <a:r>
                        <a:rPr lang="en" sz="1100">
                          <a:latin typeface="Times New Roman"/>
                          <a:ea typeface="Times New Roman"/>
                          <a:cs typeface="Times New Roman"/>
                          <a:sym typeface="Times New Roman"/>
                        </a:rPr>
                        <a:t>-The EHR point people will then become the trainers in conjunction with EPIC consultants. </a:t>
                      </a:r>
                      <a:endParaRPr sz="11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9CB9C"/>
                    </a:solidFill>
                  </a:tcPr>
                </a:tc>
                <a:tc>
                  <a:txBody>
                    <a:bodyPr/>
                    <a:lstStyle/>
                    <a:p>
                      <a:pPr marL="0" lvl="0" indent="0" rtl="0">
                        <a:spcBef>
                          <a:spcPts val="0"/>
                        </a:spcBef>
                        <a:spcAft>
                          <a:spcPts val="0"/>
                        </a:spcAft>
                        <a:buNone/>
                      </a:pPr>
                      <a:r>
                        <a:rPr lang="en" sz="1100">
                          <a:latin typeface="Times New Roman"/>
                          <a:ea typeface="Times New Roman"/>
                          <a:cs typeface="Times New Roman"/>
                          <a:sym typeface="Times New Roman"/>
                        </a:rPr>
                        <a:t>EPIC Consultants</a:t>
                      </a:r>
                      <a:endParaRPr sz="11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9CB9C"/>
                    </a:solidFill>
                  </a:tcPr>
                </a:tc>
                <a:extLst>
                  <a:ext uri="{0D108BD9-81ED-4DB2-BD59-A6C34878D82A}">
                    <a16:rowId xmlns:a16="http://schemas.microsoft.com/office/drawing/2014/main" val="10001"/>
                  </a:ext>
                </a:extLst>
              </a:tr>
              <a:tr h="381000">
                <a:tc>
                  <a:txBody>
                    <a:bodyPr/>
                    <a:lstStyle/>
                    <a:p>
                      <a:pPr marL="0" lvl="0" indent="0" rtl="0">
                        <a:spcBef>
                          <a:spcPts val="0"/>
                        </a:spcBef>
                        <a:spcAft>
                          <a:spcPts val="0"/>
                        </a:spcAft>
                        <a:buNone/>
                      </a:pPr>
                      <a:r>
                        <a:rPr lang="en" sz="1100">
                          <a:latin typeface="Times New Roman"/>
                          <a:ea typeface="Times New Roman"/>
                          <a:cs typeface="Times New Roman"/>
                          <a:sym typeface="Times New Roman"/>
                        </a:rPr>
                        <a:t>-July 8th-12th, 2019 (Outpatient Clinics)</a:t>
                      </a:r>
                      <a:endParaRPr sz="1100">
                        <a:latin typeface="Times New Roman"/>
                        <a:ea typeface="Times New Roman"/>
                        <a:cs typeface="Times New Roman"/>
                        <a:sym typeface="Times New Roman"/>
                      </a:endParaRPr>
                    </a:p>
                    <a:p>
                      <a:pPr marL="0" lvl="0" indent="0" rtl="0">
                        <a:spcBef>
                          <a:spcPts val="0"/>
                        </a:spcBef>
                        <a:spcAft>
                          <a:spcPts val="0"/>
                        </a:spcAft>
                        <a:buNone/>
                      </a:pPr>
                      <a:endParaRPr sz="1100">
                        <a:latin typeface="Times New Roman"/>
                        <a:ea typeface="Times New Roman"/>
                        <a:cs typeface="Times New Roman"/>
                        <a:sym typeface="Times New Roman"/>
                      </a:endParaRPr>
                    </a:p>
                    <a:p>
                      <a:pPr marL="0" lvl="0" indent="0" rtl="0">
                        <a:spcBef>
                          <a:spcPts val="0"/>
                        </a:spcBef>
                        <a:spcAft>
                          <a:spcPts val="0"/>
                        </a:spcAft>
                        <a:buNone/>
                      </a:pPr>
                      <a:r>
                        <a:rPr lang="en" sz="1100">
                          <a:latin typeface="Times New Roman"/>
                          <a:ea typeface="Times New Roman"/>
                          <a:cs typeface="Times New Roman"/>
                          <a:sym typeface="Times New Roman"/>
                        </a:rPr>
                        <a:t>-August 19th-23rd, 2019 (Pharmacy, Inpatient Units, ED, ICU, NICU, CCU)</a:t>
                      </a:r>
                      <a:endParaRPr sz="1100">
                        <a:latin typeface="Times New Roman"/>
                        <a:ea typeface="Times New Roman"/>
                        <a:cs typeface="Times New Roman"/>
                        <a:sym typeface="Times New Roman"/>
                      </a:endParaRPr>
                    </a:p>
                    <a:p>
                      <a:pPr marL="0" lvl="0" indent="0" rtl="0">
                        <a:spcBef>
                          <a:spcPts val="0"/>
                        </a:spcBef>
                        <a:spcAft>
                          <a:spcPts val="0"/>
                        </a:spcAft>
                        <a:buNone/>
                      </a:pPr>
                      <a:endParaRPr sz="1100">
                        <a:latin typeface="Times New Roman"/>
                        <a:ea typeface="Times New Roman"/>
                        <a:cs typeface="Times New Roman"/>
                        <a:sym typeface="Times New Roman"/>
                      </a:endParaRPr>
                    </a:p>
                    <a:p>
                      <a:pPr marL="0" lvl="0" indent="0" rtl="0">
                        <a:spcBef>
                          <a:spcPts val="0"/>
                        </a:spcBef>
                        <a:spcAft>
                          <a:spcPts val="0"/>
                        </a:spcAft>
                        <a:buNone/>
                      </a:pPr>
                      <a:r>
                        <a:rPr lang="en" sz="1100">
                          <a:latin typeface="Times New Roman"/>
                          <a:ea typeface="Times New Roman"/>
                          <a:cs typeface="Times New Roman"/>
                          <a:sym typeface="Times New Roman"/>
                        </a:rPr>
                        <a:t>-January 13th-17th, 2020 (Operating Room/ PACU)</a:t>
                      </a:r>
                      <a:endParaRPr sz="11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9CB9C"/>
                    </a:solidFill>
                  </a:tcPr>
                </a:tc>
                <a:tc>
                  <a:txBody>
                    <a:bodyPr/>
                    <a:lstStyle/>
                    <a:p>
                      <a:pPr marL="0" lvl="0" indent="0">
                        <a:spcBef>
                          <a:spcPts val="0"/>
                        </a:spcBef>
                        <a:spcAft>
                          <a:spcPts val="0"/>
                        </a:spcAft>
                        <a:buNone/>
                      </a:pPr>
                      <a:r>
                        <a:rPr lang="en" sz="1100" b="1">
                          <a:latin typeface="Times New Roman"/>
                          <a:ea typeface="Times New Roman"/>
                          <a:cs typeface="Times New Roman"/>
                          <a:sym typeface="Times New Roman"/>
                        </a:rPr>
                        <a:t>Train the Super-User</a:t>
                      </a:r>
                      <a:endParaRPr sz="1100" b="1">
                        <a:latin typeface="Times New Roman"/>
                        <a:ea typeface="Times New Roman"/>
                        <a:cs typeface="Times New Roman"/>
                        <a:sym typeface="Times New Roman"/>
                      </a:endParaRPr>
                    </a:p>
                    <a:p>
                      <a:pPr marL="0" lvl="0" indent="0" rtl="0">
                        <a:spcBef>
                          <a:spcPts val="0"/>
                        </a:spcBef>
                        <a:spcAft>
                          <a:spcPts val="0"/>
                        </a:spcAft>
                        <a:buNone/>
                      </a:pPr>
                      <a:endParaRPr sz="1100" b="1">
                        <a:latin typeface="Times New Roman"/>
                        <a:ea typeface="Times New Roman"/>
                        <a:cs typeface="Times New Roman"/>
                        <a:sym typeface="Times New Roman"/>
                      </a:endParaRPr>
                    </a:p>
                    <a:p>
                      <a:pPr marL="0" lvl="0" indent="0" rtl="0">
                        <a:spcBef>
                          <a:spcPts val="0"/>
                        </a:spcBef>
                        <a:spcAft>
                          <a:spcPts val="0"/>
                        </a:spcAft>
                        <a:buNone/>
                      </a:pPr>
                      <a:r>
                        <a:rPr lang="en" sz="1100">
                          <a:latin typeface="Times New Roman"/>
                          <a:ea typeface="Times New Roman"/>
                          <a:cs typeface="Times New Roman"/>
                          <a:sym typeface="Times New Roman"/>
                        </a:rPr>
                        <a:t>-Each Unit will Select 6 Super-Users (in addition to the unit Educator) to help support the team during the implementation phase.</a:t>
                      </a:r>
                      <a:endParaRPr sz="1100">
                        <a:latin typeface="Times New Roman"/>
                        <a:ea typeface="Times New Roman"/>
                        <a:cs typeface="Times New Roman"/>
                        <a:sym typeface="Times New Roman"/>
                      </a:endParaRPr>
                    </a:p>
                    <a:p>
                      <a:pPr marL="0" lvl="0" indent="0" rtl="0">
                        <a:spcBef>
                          <a:spcPts val="0"/>
                        </a:spcBef>
                        <a:spcAft>
                          <a:spcPts val="0"/>
                        </a:spcAft>
                        <a:buNone/>
                      </a:pPr>
                      <a:r>
                        <a:rPr lang="en" sz="1100">
                          <a:latin typeface="Times New Roman"/>
                          <a:ea typeface="Times New Roman"/>
                          <a:cs typeface="Times New Roman"/>
                          <a:sym typeface="Times New Roman"/>
                        </a:rPr>
                        <a:t>-These Super-users will receive additional training in order to help staff troubleshoot problems and support the learners during the implementation.</a:t>
                      </a:r>
                      <a:endParaRPr sz="1100">
                        <a:latin typeface="Times New Roman"/>
                        <a:ea typeface="Times New Roman"/>
                        <a:cs typeface="Times New Roman"/>
                        <a:sym typeface="Times New Roman"/>
                      </a:endParaRPr>
                    </a:p>
                    <a:p>
                      <a:pPr marL="0" lvl="0" indent="0" rtl="0">
                        <a:spcBef>
                          <a:spcPts val="0"/>
                        </a:spcBef>
                        <a:spcAft>
                          <a:spcPts val="0"/>
                        </a:spcAft>
                        <a:buNone/>
                      </a:pPr>
                      <a:r>
                        <a:rPr lang="en" sz="1100">
                          <a:latin typeface="Times New Roman"/>
                          <a:ea typeface="Times New Roman"/>
                          <a:cs typeface="Times New Roman"/>
                          <a:sym typeface="Times New Roman"/>
                        </a:rPr>
                        <a:t>-These Super-Users will still attend a regular training day with their colleagues. </a:t>
                      </a:r>
                      <a:endParaRPr sz="1100">
                        <a:latin typeface="Times New Roman"/>
                        <a:ea typeface="Times New Roman"/>
                        <a:cs typeface="Times New Roman"/>
                        <a:sym typeface="Times New Roman"/>
                      </a:endParaRPr>
                    </a:p>
                    <a:p>
                      <a:pPr marL="0" lvl="0" indent="0" rtl="0">
                        <a:spcBef>
                          <a:spcPts val="0"/>
                        </a:spcBef>
                        <a:spcAft>
                          <a:spcPts val="0"/>
                        </a:spcAft>
                        <a:buNone/>
                      </a:pPr>
                      <a:r>
                        <a:rPr lang="en" sz="1100">
                          <a:latin typeface="Times New Roman"/>
                          <a:ea typeface="Times New Roman"/>
                          <a:cs typeface="Times New Roman"/>
                          <a:sym typeface="Times New Roman"/>
                        </a:rPr>
                        <a:t>-By the end of the Super-User training session, they will be able to help solve minor problems (linking IV Lines, Printing blood sample labels, managing a medication discrepancy, etc.) </a:t>
                      </a:r>
                      <a:endParaRPr sz="11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9CB9C"/>
                    </a:solidFill>
                  </a:tcPr>
                </a:tc>
                <a:tc>
                  <a:txBody>
                    <a:bodyPr/>
                    <a:lstStyle/>
                    <a:p>
                      <a:pPr marL="0" lvl="0" indent="0" rtl="0">
                        <a:spcBef>
                          <a:spcPts val="0"/>
                        </a:spcBef>
                        <a:spcAft>
                          <a:spcPts val="0"/>
                        </a:spcAft>
                        <a:buNone/>
                      </a:pPr>
                      <a:r>
                        <a:rPr lang="en" sz="1100">
                          <a:latin typeface="Times New Roman"/>
                          <a:ea typeface="Times New Roman"/>
                          <a:cs typeface="Times New Roman"/>
                          <a:sym typeface="Times New Roman"/>
                        </a:rPr>
                        <a:t>EHR Team (Education Subgroup) </a:t>
                      </a:r>
                      <a:endParaRPr sz="11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9CB9C"/>
                    </a:solidFill>
                  </a:tcPr>
                </a:tc>
                <a:extLst>
                  <a:ext uri="{0D108BD9-81ED-4DB2-BD59-A6C34878D82A}">
                    <a16:rowId xmlns:a16="http://schemas.microsoft.com/office/drawing/2014/main" val="10002"/>
                  </a:ext>
                </a:extLst>
              </a:tr>
              <a:tr h="1957525">
                <a:tc>
                  <a:txBody>
                    <a:bodyPr/>
                    <a:lstStyle/>
                    <a:p>
                      <a:pPr marL="0" lvl="0" indent="0" rtl="0">
                        <a:spcBef>
                          <a:spcPts val="0"/>
                        </a:spcBef>
                        <a:spcAft>
                          <a:spcPts val="0"/>
                        </a:spcAft>
                        <a:buNone/>
                      </a:pPr>
                      <a:r>
                        <a:rPr lang="en" sz="1100">
                          <a:latin typeface="Times New Roman"/>
                          <a:ea typeface="Times New Roman"/>
                          <a:cs typeface="Times New Roman"/>
                          <a:sym typeface="Times New Roman"/>
                        </a:rPr>
                        <a:t>-July 15th-August 16th, 2019 (Outpatient Clinics)</a:t>
                      </a:r>
                      <a:endParaRPr sz="1100">
                        <a:latin typeface="Times New Roman"/>
                        <a:ea typeface="Times New Roman"/>
                        <a:cs typeface="Times New Roman"/>
                        <a:sym typeface="Times New Roman"/>
                      </a:endParaRPr>
                    </a:p>
                    <a:p>
                      <a:pPr marL="0" lvl="0" indent="0" rtl="0">
                        <a:spcBef>
                          <a:spcPts val="0"/>
                        </a:spcBef>
                        <a:spcAft>
                          <a:spcPts val="0"/>
                        </a:spcAft>
                        <a:buNone/>
                      </a:pPr>
                      <a:endParaRPr sz="1100">
                        <a:latin typeface="Times New Roman"/>
                        <a:ea typeface="Times New Roman"/>
                        <a:cs typeface="Times New Roman"/>
                        <a:sym typeface="Times New Roman"/>
                      </a:endParaRPr>
                    </a:p>
                    <a:p>
                      <a:pPr marL="0" lvl="0" indent="0" rtl="0">
                        <a:spcBef>
                          <a:spcPts val="0"/>
                        </a:spcBef>
                        <a:spcAft>
                          <a:spcPts val="0"/>
                        </a:spcAft>
                        <a:buNone/>
                      </a:pPr>
                      <a:r>
                        <a:rPr lang="en" sz="1100">
                          <a:latin typeface="Times New Roman"/>
                          <a:ea typeface="Times New Roman"/>
                          <a:cs typeface="Times New Roman"/>
                          <a:sym typeface="Times New Roman"/>
                        </a:rPr>
                        <a:t>-August 26th- October 4th, 2019 (Pharmacy,Inpatient Units, ED, ICU, NICU, CCU)</a:t>
                      </a:r>
                      <a:endParaRPr sz="1100">
                        <a:latin typeface="Times New Roman"/>
                        <a:ea typeface="Times New Roman"/>
                        <a:cs typeface="Times New Roman"/>
                        <a:sym typeface="Times New Roman"/>
                      </a:endParaRPr>
                    </a:p>
                    <a:p>
                      <a:pPr marL="0" lvl="0" indent="0" rtl="0">
                        <a:spcBef>
                          <a:spcPts val="0"/>
                        </a:spcBef>
                        <a:spcAft>
                          <a:spcPts val="0"/>
                        </a:spcAft>
                        <a:buNone/>
                      </a:pPr>
                      <a:endParaRPr sz="1100">
                        <a:latin typeface="Times New Roman"/>
                        <a:ea typeface="Times New Roman"/>
                        <a:cs typeface="Times New Roman"/>
                        <a:sym typeface="Times New Roman"/>
                      </a:endParaRPr>
                    </a:p>
                    <a:p>
                      <a:pPr marL="0" lvl="0" indent="0" rtl="0">
                        <a:spcBef>
                          <a:spcPts val="0"/>
                        </a:spcBef>
                        <a:spcAft>
                          <a:spcPts val="0"/>
                        </a:spcAft>
                        <a:buNone/>
                      </a:pPr>
                      <a:r>
                        <a:rPr lang="en" sz="1100">
                          <a:latin typeface="Times New Roman"/>
                          <a:ea typeface="Times New Roman"/>
                          <a:cs typeface="Times New Roman"/>
                          <a:sym typeface="Times New Roman"/>
                        </a:rPr>
                        <a:t>-January 20th, February 28th, 2020 (Operating Room/ PACU)</a:t>
                      </a:r>
                      <a:endParaRPr sz="11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9CB9C"/>
                    </a:solidFill>
                  </a:tcPr>
                </a:tc>
                <a:tc>
                  <a:txBody>
                    <a:bodyPr/>
                    <a:lstStyle/>
                    <a:p>
                      <a:pPr marL="0" lvl="0" indent="0" rtl="0">
                        <a:spcBef>
                          <a:spcPts val="0"/>
                        </a:spcBef>
                        <a:spcAft>
                          <a:spcPts val="0"/>
                        </a:spcAft>
                        <a:buNone/>
                      </a:pPr>
                      <a:r>
                        <a:rPr lang="en" sz="1100" b="1">
                          <a:latin typeface="Times New Roman"/>
                          <a:ea typeface="Times New Roman"/>
                          <a:cs typeface="Times New Roman"/>
                          <a:sym typeface="Times New Roman"/>
                        </a:rPr>
                        <a:t>Train the Users</a:t>
                      </a:r>
                      <a:endParaRPr sz="1100" b="1">
                        <a:latin typeface="Times New Roman"/>
                        <a:ea typeface="Times New Roman"/>
                        <a:cs typeface="Times New Roman"/>
                        <a:sym typeface="Times New Roman"/>
                      </a:endParaRPr>
                    </a:p>
                    <a:p>
                      <a:pPr marL="0" lvl="0" indent="0" rtl="0">
                        <a:spcBef>
                          <a:spcPts val="0"/>
                        </a:spcBef>
                        <a:spcAft>
                          <a:spcPts val="0"/>
                        </a:spcAft>
                        <a:buNone/>
                      </a:pPr>
                      <a:endParaRPr sz="1100" b="1">
                        <a:latin typeface="Times New Roman"/>
                        <a:ea typeface="Times New Roman"/>
                        <a:cs typeface="Times New Roman"/>
                        <a:sym typeface="Times New Roman"/>
                      </a:endParaRPr>
                    </a:p>
                    <a:p>
                      <a:pPr marL="0" lvl="0" indent="0" rtl="0">
                        <a:spcBef>
                          <a:spcPts val="0"/>
                        </a:spcBef>
                        <a:spcAft>
                          <a:spcPts val="0"/>
                        </a:spcAft>
                        <a:buNone/>
                      </a:pPr>
                      <a:r>
                        <a:rPr lang="en" sz="1100">
                          <a:latin typeface="Times New Roman"/>
                          <a:ea typeface="Times New Roman"/>
                          <a:cs typeface="Times New Roman"/>
                          <a:sym typeface="Times New Roman"/>
                        </a:rPr>
                        <a:t>-A phased approach beginning with the admin staff then the nurses and allied health and physicians.</a:t>
                      </a:r>
                      <a:endParaRPr sz="1100">
                        <a:latin typeface="Times New Roman"/>
                        <a:ea typeface="Times New Roman"/>
                        <a:cs typeface="Times New Roman"/>
                        <a:sym typeface="Times New Roman"/>
                      </a:endParaRPr>
                    </a:p>
                    <a:p>
                      <a:pPr marL="0" lvl="0" indent="0" rtl="0">
                        <a:spcBef>
                          <a:spcPts val="0"/>
                        </a:spcBef>
                        <a:spcAft>
                          <a:spcPts val="0"/>
                        </a:spcAft>
                        <a:buNone/>
                      </a:pPr>
                      <a:endParaRPr sz="1100">
                        <a:latin typeface="Times New Roman"/>
                        <a:ea typeface="Times New Roman"/>
                        <a:cs typeface="Times New Roman"/>
                        <a:sym typeface="Times New Roman"/>
                      </a:endParaRPr>
                    </a:p>
                    <a:p>
                      <a:pPr marL="0" lvl="0" indent="0" rtl="0">
                        <a:spcBef>
                          <a:spcPts val="0"/>
                        </a:spcBef>
                        <a:spcAft>
                          <a:spcPts val="0"/>
                        </a:spcAft>
                        <a:buNone/>
                      </a:pPr>
                      <a:r>
                        <a:rPr lang="en" sz="1100">
                          <a:latin typeface="Times New Roman"/>
                          <a:ea typeface="Times New Roman"/>
                          <a:cs typeface="Times New Roman"/>
                          <a:sym typeface="Times New Roman"/>
                        </a:rPr>
                        <a:t>-Users will be shown the software and allowed to practice using simulated patients in the training environment in a structured session of 4 hours with potential for an additional 4 hours based on unit needs (code blue charting, sedation charting, etc.)</a:t>
                      </a:r>
                      <a:endParaRPr sz="1100">
                        <a:latin typeface="Times New Roman"/>
                        <a:ea typeface="Times New Roman"/>
                        <a:cs typeface="Times New Roman"/>
                        <a:sym typeface="Times New Roman"/>
                      </a:endParaRPr>
                    </a:p>
                    <a:p>
                      <a:pPr marL="0" lvl="0" indent="0" rtl="0">
                        <a:spcBef>
                          <a:spcPts val="0"/>
                        </a:spcBef>
                        <a:spcAft>
                          <a:spcPts val="0"/>
                        </a:spcAft>
                        <a:buNone/>
                      </a:pPr>
                      <a:endParaRPr sz="1100">
                        <a:latin typeface="Times New Roman"/>
                        <a:ea typeface="Times New Roman"/>
                        <a:cs typeface="Times New Roman"/>
                        <a:sym typeface="Times New Roman"/>
                      </a:endParaRPr>
                    </a:p>
                    <a:p>
                      <a:pPr marL="0" lvl="0" indent="0" rtl="0">
                        <a:spcBef>
                          <a:spcPts val="0"/>
                        </a:spcBef>
                        <a:spcAft>
                          <a:spcPts val="0"/>
                        </a:spcAft>
                        <a:buNone/>
                      </a:pPr>
                      <a:r>
                        <a:rPr lang="en" sz="1100">
                          <a:latin typeface="Times New Roman"/>
                          <a:ea typeface="Times New Roman"/>
                          <a:cs typeface="Times New Roman"/>
                          <a:sym typeface="Times New Roman"/>
                        </a:rPr>
                        <a:t>-Super Users will be Present at regular training to deepen their knowledge and assist instructor </a:t>
                      </a:r>
                      <a:endParaRPr sz="11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9CB9C"/>
                    </a:solidFill>
                  </a:tcPr>
                </a:tc>
                <a:tc>
                  <a:txBody>
                    <a:bodyPr/>
                    <a:lstStyle/>
                    <a:p>
                      <a:pPr marL="0" lvl="0" indent="0" rtl="0">
                        <a:spcBef>
                          <a:spcPts val="0"/>
                        </a:spcBef>
                        <a:spcAft>
                          <a:spcPts val="0"/>
                        </a:spcAft>
                        <a:buNone/>
                      </a:pPr>
                      <a:r>
                        <a:rPr lang="en" sz="1100" dirty="0">
                          <a:latin typeface="Times New Roman"/>
                          <a:ea typeface="Times New Roman"/>
                          <a:cs typeface="Times New Roman"/>
                          <a:sym typeface="Times New Roman"/>
                        </a:rPr>
                        <a:t>EHR Team (Education Subgroup), Unit Educators</a:t>
                      </a:r>
                      <a:endParaRPr sz="1100" dirty="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9CB9C"/>
                    </a:solidFill>
                  </a:tcPr>
                </a:tc>
                <a:extLst>
                  <a:ext uri="{0D108BD9-81ED-4DB2-BD59-A6C34878D82A}">
                    <a16:rowId xmlns:a16="http://schemas.microsoft.com/office/drawing/2014/main" val="10003"/>
                  </a:ext>
                </a:extLst>
              </a:tr>
            </a:tbl>
          </a:graphicData>
        </a:graphic>
      </p:graphicFrame>
      <p:pic>
        <p:nvPicPr>
          <p:cNvPr id="2" name="Sound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7916984" y="4041043"/>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675"/>
    </mc:Choice>
    <mc:Fallback>
      <p:transition spd="slow" advTm="58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Evaluation Plan</a:t>
            </a:r>
            <a:endParaRPr/>
          </a:p>
        </p:txBody>
      </p:sp>
      <p:sp>
        <p:nvSpPr>
          <p:cNvPr id="392" name="Google Shape;392;p25"/>
          <p:cNvSpPr txBox="1">
            <a:spLocks noGrp="1"/>
          </p:cNvSpPr>
          <p:nvPr>
            <p:ph type="body" idx="1"/>
          </p:nvPr>
        </p:nvSpPr>
        <p:spPr>
          <a:xfrm>
            <a:off x="536300" y="1688713"/>
            <a:ext cx="3003300" cy="32019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SzPts val="1300"/>
              <a:buChar char="●"/>
            </a:pPr>
            <a:r>
              <a:rPr lang="en"/>
              <a:t>Frequent short surveys will be given out throughout the implementation.</a:t>
            </a:r>
            <a:endParaRPr/>
          </a:p>
          <a:p>
            <a:pPr marL="457200" lvl="0" indent="-311150" rtl="0">
              <a:spcBef>
                <a:spcPts val="0"/>
              </a:spcBef>
              <a:spcAft>
                <a:spcPts val="0"/>
              </a:spcAft>
              <a:buSzPts val="1300"/>
              <a:buChar char="●"/>
            </a:pPr>
            <a:r>
              <a:rPr lang="en"/>
              <a:t>User satisfaction will be surveyed post-training, post implementation (2 weeks, 1 month and 6 months).</a:t>
            </a:r>
            <a:endParaRPr/>
          </a:p>
          <a:p>
            <a:pPr marL="457200" lvl="0" indent="-311150" rtl="0">
              <a:spcBef>
                <a:spcPts val="0"/>
              </a:spcBef>
              <a:spcAft>
                <a:spcPts val="0"/>
              </a:spcAft>
              <a:buSzPts val="1300"/>
              <a:buChar char="●"/>
            </a:pPr>
            <a:r>
              <a:rPr lang="en"/>
              <a:t>At a minimum of 6 months post-implementation, data collection on:</a:t>
            </a:r>
            <a:endParaRPr/>
          </a:p>
          <a:p>
            <a:pPr marL="914400" lvl="1" indent="-298450" rtl="0">
              <a:spcBef>
                <a:spcPts val="0"/>
              </a:spcBef>
              <a:spcAft>
                <a:spcPts val="0"/>
              </a:spcAft>
              <a:buSzPts val="1100"/>
              <a:buChar char="○"/>
            </a:pPr>
            <a:r>
              <a:rPr lang="en"/>
              <a:t>medication administration errors</a:t>
            </a:r>
            <a:endParaRPr/>
          </a:p>
          <a:p>
            <a:pPr marL="914400" lvl="1" indent="-298450" rtl="0">
              <a:spcBef>
                <a:spcPts val="0"/>
              </a:spcBef>
              <a:spcAft>
                <a:spcPts val="0"/>
              </a:spcAft>
              <a:buSzPts val="1100"/>
              <a:buChar char="○"/>
            </a:pPr>
            <a:r>
              <a:rPr lang="en"/>
              <a:t>patient satisfaction </a:t>
            </a:r>
            <a:endParaRPr/>
          </a:p>
          <a:p>
            <a:pPr marL="914400" lvl="1" indent="-298450">
              <a:spcBef>
                <a:spcPts val="0"/>
              </a:spcBef>
              <a:spcAft>
                <a:spcPts val="0"/>
              </a:spcAft>
              <a:buSzPts val="1100"/>
              <a:buChar char="○"/>
            </a:pPr>
            <a:r>
              <a:rPr lang="en"/>
              <a:t>Critical incident occurrence</a:t>
            </a:r>
            <a:endParaRPr/>
          </a:p>
        </p:txBody>
      </p:sp>
      <p:graphicFrame>
        <p:nvGraphicFramePr>
          <p:cNvPr id="393" name="Google Shape;393;p25"/>
          <p:cNvGraphicFramePr/>
          <p:nvPr/>
        </p:nvGraphicFramePr>
        <p:xfrm>
          <a:off x="3601875" y="1731975"/>
          <a:ext cx="4732425" cy="3115375"/>
        </p:xfrm>
        <a:graphic>
          <a:graphicData uri="http://schemas.openxmlformats.org/drawingml/2006/table">
            <a:tbl>
              <a:tblPr>
                <a:noFill/>
                <a:tableStyleId>{5B024501-AAB9-44B7-8C6D-0BDE40E38F79}</a:tableStyleId>
              </a:tblPr>
              <a:tblGrid>
                <a:gridCol w="1472475">
                  <a:extLst>
                    <a:ext uri="{9D8B030D-6E8A-4147-A177-3AD203B41FA5}">
                      <a16:colId xmlns:a16="http://schemas.microsoft.com/office/drawing/2014/main" val="20000"/>
                    </a:ext>
                  </a:extLst>
                </a:gridCol>
                <a:gridCol w="645700">
                  <a:extLst>
                    <a:ext uri="{9D8B030D-6E8A-4147-A177-3AD203B41FA5}">
                      <a16:colId xmlns:a16="http://schemas.microsoft.com/office/drawing/2014/main" val="20001"/>
                    </a:ext>
                  </a:extLst>
                </a:gridCol>
                <a:gridCol w="669325">
                  <a:extLst>
                    <a:ext uri="{9D8B030D-6E8A-4147-A177-3AD203B41FA5}">
                      <a16:colId xmlns:a16="http://schemas.microsoft.com/office/drawing/2014/main" val="20002"/>
                    </a:ext>
                  </a:extLst>
                </a:gridCol>
                <a:gridCol w="677175">
                  <a:extLst>
                    <a:ext uri="{9D8B030D-6E8A-4147-A177-3AD203B41FA5}">
                      <a16:colId xmlns:a16="http://schemas.microsoft.com/office/drawing/2014/main" val="20003"/>
                    </a:ext>
                  </a:extLst>
                </a:gridCol>
                <a:gridCol w="645700">
                  <a:extLst>
                    <a:ext uri="{9D8B030D-6E8A-4147-A177-3AD203B41FA5}">
                      <a16:colId xmlns:a16="http://schemas.microsoft.com/office/drawing/2014/main" val="20004"/>
                    </a:ext>
                  </a:extLst>
                </a:gridCol>
                <a:gridCol w="622050">
                  <a:extLst>
                    <a:ext uri="{9D8B030D-6E8A-4147-A177-3AD203B41FA5}">
                      <a16:colId xmlns:a16="http://schemas.microsoft.com/office/drawing/2014/main" val="20005"/>
                    </a:ext>
                  </a:extLst>
                </a:gridCol>
              </a:tblGrid>
              <a:tr h="749300">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r>
                        <a:rPr lang="en" sz="1000">
                          <a:latin typeface="Times New Roman"/>
                          <a:ea typeface="Times New Roman"/>
                          <a:cs typeface="Times New Roman"/>
                          <a:sym typeface="Times New Roman"/>
                        </a:rPr>
                        <a:t>1-</a:t>
                      </a:r>
                      <a:br>
                        <a:rPr lang="en" sz="1000">
                          <a:latin typeface="Times New Roman"/>
                          <a:ea typeface="Times New Roman"/>
                          <a:cs typeface="Times New Roman"/>
                          <a:sym typeface="Times New Roman"/>
                        </a:rPr>
                      </a:br>
                      <a:r>
                        <a:rPr lang="en" sz="1000">
                          <a:latin typeface="Times New Roman"/>
                          <a:ea typeface="Times New Roman"/>
                          <a:cs typeface="Times New Roman"/>
                          <a:sym typeface="Times New Roman"/>
                        </a:rPr>
                        <a:t>Strongly</a:t>
                      </a:r>
                      <a:br>
                        <a:rPr lang="en" sz="1000">
                          <a:latin typeface="Times New Roman"/>
                          <a:ea typeface="Times New Roman"/>
                          <a:cs typeface="Times New Roman"/>
                          <a:sym typeface="Times New Roman"/>
                        </a:rPr>
                      </a:br>
                      <a:r>
                        <a:rPr lang="en" sz="1000">
                          <a:latin typeface="Times New Roman"/>
                          <a:ea typeface="Times New Roman"/>
                          <a:cs typeface="Times New Roman"/>
                          <a:sym typeface="Times New Roman"/>
                        </a:rPr>
                        <a:t>Disagree</a:t>
                      </a: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r>
                        <a:rPr lang="en" sz="1000">
                          <a:latin typeface="Times New Roman"/>
                          <a:ea typeface="Times New Roman"/>
                          <a:cs typeface="Times New Roman"/>
                          <a:sym typeface="Times New Roman"/>
                        </a:rPr>
                        <a:t>2- Disagree</a:t>
                      </a: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r>
                        <a:rPr lang="en" sz="1000">
                          <a:latin typeface="Times New Roman"/>
                          <a:ea typeface="Times New Roman"/>
                          <a:cs typeface="Times New Roman"/>
                          <a:sym typeface="Times New Roman"/>
                        </a:rPr>
                        <a:t>3-</a:t>
                      </a:r>
                      <a:br>
                        <a:rPr lang="en" sz="1000">
                          <a:latin typeface="Times New Roman"/>
                          <a:ea typeface="Times New Roman"/>
                          <a:cs typeface="Times New Roman"/>
                          <a:sym typeface="Times New Roman"/>
                        </a:rPr>
                      </a:br>
                      <a:r>
                        <a:rPr lang="en" sz="1000">
                          <a:latin typeface="Times New Roman"/>
                          <a:ea typeface="Times New Roman"/>
                          <a:cs typeface="Times New Roman"/>
                          <a:sym typeface="Times New Roman"/>
                        </a:rPr>
                        <a:t>Neither    </a:t>
                      </a:r>
                      <a:br>
                        <a:rPr lang="en" sz="1000">
                          <a:latin typeface="Times New Roman"/>
                          <a:ea typeface="Times New Roman"/>
                          <a:cs typeface="Times New Roman"/>
                          <a:sym typeface="Times New Roman"/>
                        </a:rPr>
                      </a:br>
                      <a:r>
                        <a:rPr lang="en" sz="1000">
                          <a:latin typeface="Times New Roman"/>
                          <a:ea typeface="Times New Roman"/>
                          <a:cs typeface="Times New Roman"/>
                          <a:sym typeface="Times New Roman"/>
                        </a:rPr>
                        <a:t>Agree nor  </a:t>
                      </a:r>
                      <a:br>
                        <a:rPr lang="en" sz="1000">
                          <a:latin typeface="Times New Roman"/>
                          <a:ea typeface="Times New Roman"/>
                          <a:cs typeface="Times New Roman"/>
                          <a:sym typeface="Times New Roman"/>
                        </a:rPr>
                      </a:br>
                      <a:r>
                        <a:rPr lang="en" sz="1000">
                          <a:latin typeface="Times New Roman"/>
                          <a:ea typeface="Times New Roman"/>
                          <a:cs typeface="Times New Roman"/>
                          <a:sym typeface="Times New Roman"/>
                        </a:rPr>
                        <a:t>Disagree</a:t>
                      </a: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r>
                        <a:rPr lang="en" sz="1000">
                          <a:latin typeface="Times New Roman"/>
                          <a:ea typeface="Times New Roman"/>
                          <a:cs typeface="Times New Roman"/>
                          <a:sym typeface="Times New Roman"/>
                        </a:rPr>
                        <a:t>4- </a:t>
                      </a:r>
                      <a:br>
                        <a:rPr lang="en" sz="1000">
                          <a:latin typeface="Times New Roman"/>
                          <a:ea typeface="Times New Roman"/>
                          <a:cs typeface="Times New Roman"/>
                          <a:sym typeface="Times New Roman"/>
                        </a:rPr>
                      </a:br>
                      <a:r>
                        <a:rPr lang="en" sz="1000">
                          <a:latin typeface="Times New Roman"/>
                          <a:ea typeface="Times New Roman"/>
                          <a:cs typeface="Times New Roman"/>
                          <a:sym typeface="Times New Roman"/>
                        </a:rPr>
                        <a:t>Agree</a:t>
                      </a: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r>
                        <a:rPr lang="en" sz="1000">
                          <a:latin typeface="Times New Roman"/>
                          <a:ea typeface="Times New Roman"/>
                          <a:cs typeface="Times New Roman"/>
                          <a:sym typeface="Times New Roman"/>
                        </a:rPr>
                        <a:t>5- Strongly</a:t>
                      </a:r>
                      <a:br>
                        <a:rPr lang="en" sz="1000">
                          <a:latin typeface="Times New Roman"/>
                          <a:ea typeface="Times New Roman"/>
                          <a:cs typeface="Times New Roman"/>
                          <a:sym typeface="Times New Roman"/>
                        </a:rPr>
                      </a:br>
                      <a:r>
                        <a:rPr lang="en" sz="1000">
                          <a:latin typeface="Times New Roman"/>
                          <a:ea typeface="Times New Roman"/>
                          <a:cs typeface="Times New Roman"/>
                          <a:sym typeface="Times New Roman"/>
                        </a:rPr>
                        <a:t>Agree</a:t>
                      </a:r>
                      <a:endParaRPr sz="10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0"/>
                  </a:ext>
                </a:extLst>
              </a:tr>
              <a:tr h="355050">
                <a:tc>
                  <a:txBody>
                    <a:bodyPr/>
                    <a:lstStyle/>
                    <a:p>
                      <a:pPr marL="0" lvl="0" indent="0" rtl="0">
                        <a:spcBef>
                          <a:spcPts val="0"/>
                        </a:spcBef>
                        <a:spcAft>
                          <a:spcPts val="0"/>
                        </a:spcAft>
                        <a:buNone/>
                      </a:pPr>
                      <a:r>
                        <a:rPr lang="en" sz="1000">
                          <a:latin typeface="Times New Roman"/>
                          <a:ea typeface="Times New Roman"/>
                          <a:cs typeface="Times New Roman"/>
                          <a:sym typeface="Times New Roman"/>
                        </a:rPr>
                        <a:t>The Training was sufficient </a:t>
                      </a: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1"/>
                  </a:ext>
                </a:extLst>
              </a:tr>
              <a:tr h="486475">
                <a:tc>
                  <a:txBody>
                    <a:bodyPr/>
                    <a:lstStyle/>
                    <a:p>
                      <a:pPr marL="0" lvl="0" indent="0" rtl="0">
                        <a:spcBef>
                          <a:spcPts val="0"/>
                        </a:spcBef>
                        <a:spcAft>
                          <a:spcPts val="0"/>
                        </a:spcAft>
                        <a:buNone/>
                      </a:pPr>
                      <a:r>
                        <a:rPr lang="en" sz="1000">
                          <a:latin typeface="Times New Roman"/>
                          <a:ea typeface="Times New Roman"/>
                          <a:cs typeface="Times New Roman"/>
                          <a:sym typeface="Times New Roman"/>
                        </a:rPr>
                        <a:t>The Super Users on my unit have been helpful</a:t>
                      </a: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2"/>
                  </a:ext>
                </a:extLst>
              </a:tr>
              <a:tr h="355050">
                <a:tc>
                  <a:txBody>
                    <a:bodyPr/>
                    <a:lstStyle/>
                    <a:p>
                      <a:pPr marL="0" lvl="0" indent="0" rtl="0">
                        <a:spcBef>
                          <a:spcPts val="0"/>
                        </a:spcBef>
                        <a:spcAft>
                          <a:spcPts val="0"/>
                        </a:spcAft>
                        <a:buNone/>
                      </a:pPr>
                      <a:r>
                        <a:rPr lang="en" sz="1000">
                          <a:latin typeface="Times New Roman"/>
                          <a:ea typeface="Times New Roman"/>
                          <a:cs typeface="Times New Roman"/>
                          <a:sym typeface="Times New Roman"/>
                        </a:rPr>
                        <a:t>The program is user friendly</a:t>
                      </a: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3"/>
                  </a:ext>
                </a:extLst>
              </a:tr>
              <a:tr h="355050">
                <a:tc>
                  <a:txBody>
                    <a:bodyPr/>
                    <a:lstStyle/>
                    <a:p>
                      <a:pPr marL="0" lvl="0" indent="0" rtl="0">
                        <a:spcBef>
                          <a:spcPts val="0"/>
                        </a:spcBef>
                        <a:spcAft>
                          <a:spcPts val="0"/>
                        </a:spcAft>
                        <a:buNone/>
                      </a:pPr>
                      <a:r>
                        <a:rPr lang="en" sz="1000">
                          <a:latin typeface="Times New Roman"/>
                          <a:ea typeface="Times New Roman"/>
                          <a:cs typeface="Times New Roman"/>
                          <a:sym typeface="Times New Roman"/>
                        </a:rPr>
                        <a:t>I can find what I need easily </a:t>
                      </a: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4"/>
                  </a:ext>
                </a:extLst>
              </a:tr>
              <a:tr h="512425">
                <a:tc>
                  <a:txBody>
                    <a:bodyPr/>
                    <a:lstStyle/>
                    <a:p>
                      <a:pPr marL="0" lvl="0" indent="0" rtl="0">
                        <a:spcBef>
                          <a:spcPts val="0"/>
                        </a:spcBef>
                        <a:spcAft>
                          <a:spcPts val="0"/>
                        </a:spcAft>
                        <a:buNone/>
                      </a:pPr>
                      <a:r>
                        <a:rPr lang="en" sz="1000">
                          <a:latin typeface="Times New Roman"/>
                          <a:ea typeface="Times New Roman"/>
                          <a:cs typeface="Times New Roman"/>
                          <a:sym typeface="Times New Roman"/>
                        </a:rPr>
                        <a:t>The program has made a positive change in my practice</a:t>
                      </a: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tc>
                  <a:txBody>
                    <a:bodyPr/>
                    <a:lstStyle/>
                    <a:p>
                      <a:pPr marL="0" lvl="0" indent="0" rtl="0">
                        <a:spcBef>
                          <a:spcPts val="0"/>
                        </a:spcBef>
                        <a:spcAft>
                          <a:spcPts val="0"/>
                        </a:spcAft>
                        <a:buNone/>
                      </a:pPr>
                      <a:endParaRPr sz="10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5"/>
                  </a:ext>
                </a:extLst>
              </a:tr>
            </a:tbl>
          </a:graphicData>
        </a:graphic>
      </p:graphicFrame>
      <p:sp>
        <p:nvSpPr>
          <p:cNvPr id="394" name="Google Shape;394;p25"/>
          <p:cNvSpPr txBox="1"/>
          <p:nvPr/>
        </p:nvSpPr>
        <p:spPr>
          <a:xfrm>
            <a:off x="3733386" y="1343175"/>
            <a:ext cx="4469400" cy="388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300">
                <a:latin typeface="Nunito"/>
                <a:ea typeface="Nunito"/>
                <a:cs typeface="Nunito"/>
                <a:sym typeface="Nunito"/>
              </a:rPr>
              <a:t>Sample of 2 week post-implementation survey questions</a:t>
            </a:r>
            <a:endParaRPr sz="1300">
              <a:latin typeface="Nunito"/>
              <a:ea typeface="Nunito"/>
              <a:cs typeface="Nunito"/>
              <a:sym typeface="Nunito"/>
            </a:endParaRPr>
          </a:p>
        </p:txBody>
      </p:sp>
      <p:pic>
        <p:nvPicPr>
          <p:cNvPr id="2" name="Sound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7516446" y="3873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9930"/>
    </mc:Choice>
    <mc:Fallback>
      <p:transition spd="slow" advTm="89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6"/>
          <p:cNvSpPr txBox="1">
            <a:spLocks noGrp="1"/>
          </p:cNvSpPr>
          <p:nvPr>
            <p:ph type="title"/>
          </p:nvPr>
        </p:nvSpPr>
        <p:spPr>
          <a:xfrm>
            <a:off x="1036475" y="598575"/>
            <a:ext cx="7297800" cy="548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Potential Issues:  </a:t>
            </a:r>
            <a:endParaRPr/>
          </a:p>
        </p:txBody>
      </p:sp>
      <p:sp>
        <p:nvSpPr>
          <p:cNvPr id="400" name="Google Shape;400;p26"/>
          <p:cNvSpPr txBox="1">
            <a:spLocks noGrp="1"/>
          </p:cNvSpPr>
          <p:nvPr>
            <p:ph type="body" idx="1"/>
          </p:nvPr>
        </p:nvSpPr>
        <p:spPr>
          <a:xfrm>
            <a:off x="542600" y="1230800"/>
            <a:ext cx="8435700" cy="3912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100" b="1"/>
              <a:t>Privacy</a:t>
            </a:r>
            <a:endParaRPr sz="1100" b="1"/>
          </a:p>
          <a:p>
            <a:pPr marL="457200" lvl="0" indent="-298450" rtl="0">
              <a:lnSpc>
                <a:spcPct val="200000"/>
              </a:lnSpc>
              <a:spcBef>
                <a:spcPts val="1600"/>
              </a:spcBef>
              <a:spcAft>
                <a:spcPts val="0"/>
              </a:spcAft>
              <a:buClr>
                <a:srgbClr val="000000"/>
              </a:buClr>
              <a:buSzPts val="1100"/>
              <a:buChar char="●"/>
            </a:pPr>
            <a:r>
              <a:rPr lang="en" sz="1100">
                <a:solidFill>
                  <a:srgbClr val="000000"/>
                </a:solidFill>
              </a:rPr>
              <a:t>The possibility exists of unauthorized access or misuse owing to improper security implementation.</a:t>
            </a:r>
            <a:endParaRPr sz="1100" b="1"/>
          </a:p>
          <a:p>
            <a:pPr marL="457200" lvl="0" indent="-298450" rtl="0">
              <a:lnSpc>
                <a:spcPct val="200000"/>
              </a:lnSpc>
              <a:spcBef>
                <a:spcPts val="0"/>
              </a:spcBef>
              <a:spcAft>
                <a:spcPts val="0"/>
              </a:spcAft>
              <a:buSzPts val="1100"/>
              <a:buChar char="●"/>
            </a:pPr>
            <a:r>
              <a:rPr lang="en" sz="1100">
                <a:solidFill>
                  <a:srgbClr val="000000"/>
                </a:solidFill>
              </a:rPr>
              <a:t>To preserve privacy,one necessary part is to limit access to the records to allowed parties.</a:t>
            </a:r>
            <a:endParaRPr sz="1100">
              <a:solidFill>
                <a:srgbClr val="000000"/>
              </a:solidFill>
            </a:endParaRPr>
          </a:p>
          <a:p>
            <a:pPr marL="457200" lvl="0" indent="-298450" rtl="0">
              <a:lnSpc>
                <a:spcPct val="200000"/>
              </a:lnSpc>
              <a:spcBef>
                <a:spcPts val="0"/>
              </a:spcBef>
              <a:spcAft>
                <a:spcPts val="0"/>
              </a:spcAft>
              <a:buSzPts val="1100"/>
              <a:buChar char="●"/>
            </a:pPr>
            <a:r>
              <a:rPr lang="en" sz="1100">
                <a:solidFill>
                  <a:srgbClr val="000000"/>
                </a:solidFill>
              </a:rPr>
              <a:t>Diligent architectural design is an essential step to make such a complex system function correctly.</a:t>
            </a:r>
            <a:endParaRPr sz="1100">
              <a:solidFill>
                <a:srgbClr val="000000"/>
              </a:solidFill>
            </a:endParaRPr>
          </a:p>
          <a:p>
            <a:pPr marL="457200" lvl="0" indent="-298450" rtl="0">
              <a:lnSpc>
                <a:spcPct val="200000"/>
              </a:lnSpc>
              <a:spcBef>
                <a:spcPts val="0"/>
              </a:spcBef>
              <a:spcAft>
                <a:spcPts val="0"/>
              </a:spcAft>
              <a:buSzPts val="1100"/>
              <a:buChar char="●"/>
            </a:pPr>
            <a:r>
              <a:rPr lang="en" sz="1100">
                <a:solidFill>
                  <a:srgbClr val="000000"/>
                </a:solidFill>
              </a:rPr>
              <a:t>Password changes every 3 months </a:t>
            </a:r>
            <a:endParaRPr sz="1100"/>
          </a:p>
          <a:p>
            <a:pPr marL="0" lvl="0" indent="0" rtl="0">
              <a:spcBef>
                <a:spcPts val="0"/>
              </a:spcBef>
              <a:spcAft>
                <a:spcPts val="0"/>
              </a:spcAft>
              <a:buNone/>
            </a:pPr>
            <a:r>
              <a:rPr lang="en" sz="1100" b="1"/>
              <a:t>Security</a:t>
            </a:r>
            <a:endParaRPr sz="1100" b="1"/>
          </a:p>
          <a:p>
            <a:pPr marL="457200" lvl="0" indent="-298450" rtl="0">
              <a:lnSpc>
                <a:spcPct val="200000"/>
              </a:lnSpc>
              <a:spcBef>
                <a:spcPts val="1600"/>
              </a:spcBef>
              <a:spcAft>
                <a:spcPts val="0"/>
              </a:spcAft>
              <a:buSzPts val="1100"/>
              <a:buChar char="●"/>
            </a:pPr>
            <a:r>
              <a:rPr lang="en" sz="1100"/>
              <a:t>Threats include sharing passwords, viruses and spyware attack</a:t>
            </a:r>
            <a:endParaRPr sz="1100"/>
          </a:p>
          <a:p>
            <a:pPr marL="457200" lvl="0" indent="-298450" rtl="0">
              <a:lnSpc>
                <a:spcPct val="200000"/>
              </a:lnSpc>
              <a:spcBef>
                <a:spcPts val="0"/>
              </a:spcBef>
              <a:spcAft>
                <a:spcPts val="0"/>
              </a:spcAft>
              <a:buSzPts val="1100"/>
              <a:buChar char="●"/>
            </a:pPr>
            <a:r>
              <a:rPr lang="en" sz="1100"/>
              <a:t>Data encryption</a:t>
            </a:r>
            <a:endParaRPr sz="1100"/>
          </a:p>
          <a:p>
            <a:pPr marL="457200" lvl="0" indent="-298450" rtl="0">
              <a:lnSpc>
                <a:spcPct val="200000"/>
              </a:lnSpc>
              <a:spcBef>
                <a:spcPts val="0"/>
              </a:spcBef>
              <a:spcAft>
                <a:spcPts val="0"/>
              </a:spcAft>
              <a:buSzPts val="1100"/>
              <a:buChar char="●"/>
            </a:pPr>
            <a:r>
              <a:rPr lang="en" sz="1100"/>
              <a:t>Spam filtering</a:t>
            </a:r>
            <a:endParaRPr sz="1100"/>
          </a:p>
          <a:p>
            <a:pPr marL="457200" lvl="0" indent="-298450" rtl="0">
              <a:lnSpc>
                <a:spcPct val="200000"/>
              </a:lnSpc>
              <a:spcBef>
                <a:spcPts val="0"/>
              </a:spcBef>
              <a:spcAft>
                <a:spcPts val="0"/>
              </a:spcAft>
              <a:buSzPts val="1100"/>
              <a:buChar char="●"/>
            </a:pPr>
            <a:r>
              <a:rPr lang="en" sz="1100"/>
              <a:t>Secure servers</a:t>
            </a:r>
            <a:endParaRPr sz="1100"/>
          </a:p>
          <a:p>
            <a:pPr marL="457200" lvl="0" indent="0" rtl="0">
              <a:lnSpc>
                <a:spcPct val="200000"/>
              </a:lnSpc>
              <a:spcBef>
                <a:spcPts val="1600"/>
              </a:spcBef>
              <a:spcAft>
                <a:spcPts val="0"/>
              </a:spcAft>
              <a:buNone/>
            </a:pPr>
            <a:endParaRPr sz="1100" b="1"/>
          </a:p>
          <a:p>
            <a:pPr marL="457200" lvl="0" indent="0">
              <a:spcBef>
                <a:spcPts val="1600"/>
              </a:spcBef>
              <a:spcAft>
                <a:spcPts val="1600"/>
              </a:spcAft>
              <a:buNone/>
            </a:pPr>
            <a:endParaRPr/>
          </a:p>
        </p:txBody>
      </p:sp>
      <p:pic>
        <p:nvPicPr>
          <p:cNvPr id="401" name="Google Shape;401;p2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331350" y="2889175"/>
            <a:ext cx="3646950" cy="2254225"/>
          </a:xfrm>
          <a:prstGeom prst="rect">
            <a:avLst/>
          </a:prstGeom>
          <a:noFill/>
          <a:ln>
            <a:noFill/>
          </a:ln>
        </p:spPr>
      </p:pic>
      <p:pic>
        <p:nvPicPr>
          <p:cNvPr id="2" name="Sound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7515906" y="844352"/>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056"/>
    </mc:Choice>
    <mc:Fallback>
      <p:transition spd="slow" advTm="68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7"/>
          <p:cNvSpPr txBox="1">
            <a:spLocks noGrp="1"/>
          </p:cNvSpPr>
          <p:nvPr>
            <p:ph type="title"/>
          </p:nvPr>
        </p:nvSpPr>
        <p:spPr>
          <a:xfrm>
            <a:off x="1159550" y="579150"/>
            <a:ext cx="7553100" cy="651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Potential Issues (continued)</a:t>
            </a:r>
            <a:endParaRPr/>
          </a:p>
        </p:txBody>
      </p:sp>
      <p:sp>
        <p:nvSpPr>
          <p:cNvPr id="407" name="Google Shape;407;p27"/>
          <p:cNvSpPr txBox="1">
            <a:spLocks noGrp="1"/>
          </p:cNvSpPr>
          <p:nvPr>
            <p:ph type="body" idx="1"/>
          </p:nvPr>
        </p:nvSpPr>
        <p:spPr>
          <a:xfrm>
            <a:off x="479375" y="1289125"/>
            <a:ext cx="8544300" cy="3634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dirty="0"/>
              <a:t>Legal</a:t>
            </a:r>
            <a:endParaRPr b="1" dirty="0"/>
          </a:p>
          <a:p>
            <a:pPr marL="457200" lvl="0" indent="-298450" rtl="0">
              <a:lnSpc>
                <a:spcPct val="200000"/>
              </a:lnSpc>
              <a:spcBef>
                <a:spcPts val="1600"/>
              </a:spcBef>
              <a:spcAft>
                <a:spcPts val="0"/>
              </a:spcAft>
              <a:buSzPts val="1100"/>
              <a:buChar char="●"/>
            </a:pPr>
            <a:r>
              <a:rPr lang="en" sz="1100" dirty="0"/>
              <a:t>Follow federal laws regarding breach prevention</a:t>
            </a:r>
            <a:endParaRPr sz="1100" dirty="0"/>
          </a:p>
          <a:p>
            <a:pPr marL="457200" lvl="0" indent="-298450" rtl="0">
              <a:lnSpc>
                <a:spcPct val="200000"/>
              </a:lnSpc>
              <a:spcBef>
                <a:spcPts val="0"/>
              </a:spcBef>
              <a:spcAft>
                <a:spcPts val="0"/>
              </a:spcAft>
              <a:buSzPts val="1100"/>
              <a:buChar char="●"/>
            </a:pPr>
            <a:r>
              <a:rPr lang="en" sz="1100" dirty="0"/>
              <a:t>Obtaining appropriate consent to disclose information</a:t>
            </a:r>
            <a:endParaRPr sz="1100" dirty="0"/>
          </a:p>
          <a:p>
            <a:pPr marL="457200" lvl="0" indent="-298450" rtl="0">
              <a:lnSpc>
                <a:spcPct val="200000"/>
              </a:lnSpc>
              <a:spcBef>
                <a:spcPts val="0"/>
              </a:spcBef>
              <a:spcAft>
                <a:spcPts val="0"/>
              </a:spcAft>
              <a:buSzPts val="1100"/>
              <a:buChar char="●"/>
            </a:pPr>
            <a:r>
              <a:rPr lang="en" sz="1100" dirty="0"/>
              <a:t>Monitoring staff for improper access outside circle of care.</a:t>
            </a:r>
            <a:endParaRPr sz="1100" dirty="0"/>
          </a:p>
          <a:p>
            <a:pPr marL="0" lvl="0" indent="0" rtl="0">
              <a:lnSpc>
                <a:spcPct val="100000"/>
              </a:lnSpc>
              <a:spcBef>
                <a:spcPts val="1600"/>
              </a:spcBef>
              <a:spcAft>
                <a:spcPts val="0"/>
              </a:spcAft>
              <a:buNone/>
            </a:pPr>
            <a:r>
              <a:rPr lang="en" sz="1100" b="1" dirty="0"/>
              <a:t>Social</a:t>
            </a:r>
            <a:endParaRPr sz="1100" b="1" dirty="0"/>
          </a:p>
          <a:p>
            <a:pPr marL="457200" lvl="0" indent="-298450" rtl="0">
              <a:lnSpc>
                <a:spcPct val="200000"/>
              </a:lnSpc>
              <a:spcBef>
                <a:spcPts val="1600"/>
              </a:spcBef>
              <a:spcAft>
                <a:spcPts val="0"/>
              </a:spcAft>
              <a:buSzPts val="1100"/>
              <a:buChar char="●"/>
            </a:pPr>
            <a:r>
              <a:rPr lang="en" sz="1100" dirty="0"/>
              <a:t>Staff resistance to change</a:t>
            </a:r>
            <a:endParaRPr sz="1100" dirty="0"/>
          </a:p>
          <a:p>
            <a:pPr marL="457200" lvl="0" indent="-298450" rtl="0">
              <a:lnSpc>
                <a:spcPct val="200000"/>
              </a:lnSpc>
              <a:spcBef>
                <a:spcPts val="0"/>
              </a:spcBef>
              <a:spcAft>
                <a:spcPts val="0"/>
              </a:spcAft>
              <a:buSzPts val="1100"/>
              <a:buChar char="●"/>
            </a:pPr>
            <a:r>
              <a:rPr lang="en" sz="1100" dirty="0"/>
              <a:t>Appropriate education and follow up</a:t>
            </a:r>
            <a:endParaRPr sz="1100" dirty="0"/>
          </a:p>
          <a:p>
            <a:pPr marL="457200" lvl="0" indent="-298450" rtl="0">
              <a:lnSpc>
                <a:spcPct val="200000"/>
              </a:lnSpc>
              <a:spcBef>
                <a:spcPts val="0"/>
              </a:spcBef>
              <a:spcAft>
                <a:spcPts val="0"/>
              </a:spcAft>
              <a:buSzPts val="1100"/>
              <a:buChar char="●"/>
            </a:pPr>
            <a:r>
              <a:rPr lang="en" sz="1100" dirty="0"/>
              <a:t>Ease of use</a:t>
            </a:r>
            <a:endParaRPr sz="1100" dirty="0"/>
          </a:p>
          <a:p>
            <a:pPr marL="457200" lvl="0" indent="-298450">
              <a:lnSpc>
                <a:spcPct val="200000"/>
              </a:lnSpc>
              <a:spcBef>
                <a:spcPts val="0"/>
              </a:spcBef>
              <a:spcAft>
                <a:spcPts val="0"/>
              </a:spcAft>
              <a:buSzPts val="1100"/>
              <a:buChar char="●"/>
            </a:pPr>
            <a:r>
              <a:rPr lang="en" sz="1100" dirty="0"/>
              <a:t>User satisfaction</a:t>
            </a:r>
            <a:endParaRPr sz="1100" dirty="0"/>
          </a:p>
        </p:txBody>
      </p:sp>
      <p:pic>
        <p:nvPicPr>
          <p:cNvPr id="2" name="Sound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8004949" y="4011828"/>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262"/>
    </mc:Choice>
    <mc:Fallback>
      <p:transition spd="slow" advTm="86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8"/>
          <p:cNvSpPr txBox="1">
            <a:spLocks noGrp="1"/>
          </p:cNvSpPr>
          <p:nvPr>
            <p:ph type="title"/>
          </p:nvPr>
        </p:nvSpPr>
        <p:spPr>
          <a:xfrm>
            <a:off x="1146600" y="598575"/>
            <a:ext cx="7287600" cy="61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Potential Issues (continued)</a:t>
            </a:r>
            <a:endParaRPr/>
          </a:p>
        </p:txBody>
      </p:sp>
      <p:sp>
        <p:nvSpPr>
          <p:cNvPr id="413" name="Google Shape;413;p28"/>
          <p:cNvSpPr txBox="1">
            <a:spLocks noGrp="1"/>
          </p:cNvSpPr>
          <p:nvPr>
            <p:ph type="body" idx="1"/>
          </p:nvPr>
        </p:nvSpPr>
        <p:spPr>
          <a:xfrm>
            <a:off x="161950" y="1185475"/>
            <a:ext cx="8900700" cy="3841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a:t>Ergonomic</a:t>
            </a:r>
            <a:endParaRPr b="1"/>
          </a:p>
          <a:p>
            <a:pPr marL="457200" lvl="0" indent="-298450" rtl="0">
              <a:lnSpc>
                <a:spcPct val="200000"/>
              </a:lnSpc>
              <a:spcBef>
                <a:spcPts val="1600"/>
              </a:spcBef>
              <a:spcAft>
                <a:spcPts val="0"/>
              </a:spcAft>
              <a:buSzPts val="1100"/>
              <a:buChar char="●"/>
            </a:pPr>
            <a:r>
              <a:rPr lang="en" sz="1100"/>
              <a:t>Potential physical issues: eye strain, Carpal tunnel Syndrome, muscle tension</a:t>
            </a:r>
            <a:endParaRPr sz="1100"/>
          </a:p>
          <a:p>
            <a:pPr marL="457200" lvl="0" indent="-298450" rtl="0">
              <a:lnSpc>
                <a:spcPct val="200000"/>
              </a:lnSpc>
              <a:spcBef>
                <a:spcPts val="0"/>
              </a:spcBef>
              <a:spcAft>
                <a:spcPts val="0"/>
              </a:spcAft>
              <a:buSzPts val="1100"/>
              <a:buChar char="●"/>
            </a:pPr>
            <a:r>
              <a:rPr lang="en" sz="1100"/>
              <a:t>Equipment positioning</a:t>
            </a:r>
            <a:endParaRPr sz="1100"/>
          </a:p>
          <a:p>
            <a:pPr marL="457200" lvl="0" indent="-298450" rtl="0">
              <a:lnSpc>
                <a:spcPct val="200000"/>
              </a:lnSpc>
              <a:spcBef>
                <a:spcPts val="0"/>
              </a:spcBef>
              <a:spcAft>
                <a:spcPts val="0"/>
              </a:spcAft>
              <a:buSzPts val="1100"/>
              <a:buChar char="●"/>
            </a:pPr>
            <a:r>
              <a:rPr lang="en" sz="1100"/>
              <a:t>Adjustable heights</a:t>
            </a:r>
            <a:endParaRPr sz="1100"/>
          </a:p>
          <a:p>
            <a:pPr marL="457200" lvl="0" indent="-298450" rtl="0">
              <a:lnSpc>
                <a:spcPct val="100000"/>
              </a:lnSpc>
              <a:spcBef>
                <a:spcPts val="0"/>
              </a:spcBef>
              <a:spcAft>
                <a:spcPts val="0"/>
              </a:spcAft>
              <a:buSzPts val="1100"/>
              <a:buChar char="●"/>
            </a:pPr>
            <a:r>
              <a:rPr lang="en" sz="1100"/>
              <a:t>Appropriate staff education</a:t>
            </a:r>
            <a:endParaRPr/>
          </a:p>
          <a:p>
            <a:pPr marL="0" lvl="0" indent="0" rtl="0">
              <a:lnSpc>
                <a:spcPct val="100000"/>
              </a:lnSpc>
              <a:spcBef>
                <a:spcPts val="1600"/>
              </a:spcBef>
              <a:spcAft>
                <a:spcPts val="0"/>
              </a:spcAft>
              <a:buNone/>
            </a:pPr>
            <a:r>
              <a:rPr lang="en" b="1"/>
              <a:t>Economic</a:t>
            </a:r>
            <a:endParaRPr b="1"/>
          </a:p>
          <a:p>
            <a:pPr marL="457200" lvl="0" indent="-298450" rtl="0">
              <a:lnSpc>
                <a:spcPct val="200000"/>
              </a:lnSpc>
              <a:spcBef>
                <a:spcPts val="1600"/>
              </a:spcBef>
              <a:spcAft>
                <a:spcPts val="0"/>
              </a:spcAft>
              <a:buSzPts val="1100"/>
              <a:buChar char="●"/>
            </a:pPr>
            <a:r>
              <a:rPr lang="en" sz="1100"/>
              <a:t>Cost analysis</a:t>
            </a:r>
            <a:endParaRPr sz="1100"/>
          </a:p>
          <a:p>
            <a:pPr marL="457200" lvl="0" indent="-298450" rtl="0">
              <a:lnSpc>
                <a:spcPct val="200000"/>
              </a:lnSpc>
              <a:spcBef>
                <a:spcPts val="0"/>
              </a:spcBef>
              <a:spcAft>
                <a:spcPts val="0"/>
              </a:spcAft>
              <a:buSzPts val="1100"/>
              <a:buChar char="●"/>
            </a:pPr>
            <a:r>
              <a:rPr lang="en" sz="1100"/>
              <a:t>Start up cost</a:t>
            </a:r>
            <a:endParaRPr sz="1100"/>
          </a:p>
          <a:p>
            <a:pPr marL="457200" lvl="0" indent="-298450">
              <a:lnSpc>
                <a:spcPct val="200000"/>
              </a:lnSpc>
              <a:spcBef>
                <a:spcPts val="0"/>
              </a:spcBef>
              <a:spcAft>
                <a:spcPts val="0"/>
              </a:spcAft>
              <a:buSzPts val="1100"/>
              <a:buChar char="●"/>
            </a:pPr>
            <a:r>
              <a:rPr lang="en" sz="1100"/>
              <a:t>Improved patient outcomes over time</a:t>
            </a:r>
            <a:endParaRPr sz="1100"/>
          </a:p>
        </p:txBody>
      </p:sp>
      <p:pic>
        <p:nvPicPr>
          <p:cNvPr id="414" name="Google Shape;414;p2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940300" y="1816575"/>
            <a:ext cx="3021825" cy="2855024"/>
          </a:xfrm>
          <a:prstGeom prst="rect">
            <a:avLst/>
          </a:prstGeom>
          <a:noFill/>
          <a:ln>
            <a:noFill/>
          </a:ln>
        </p:spPr>
      </p:pic>
      <p:pic>
        <p:nvPicPr>
          <p:cNvPr id="2" name="Sound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7406419" y="596209"/>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498"/>
    </mc:Choice>
    <mc:Fallback>
      <p:transition spd="slow" advTm="53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9"/>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 Summary</a:t>
            </a:r>
            <a:endParaRPr/>
          </a:p>
        </p:txBody>
      </p:sp>
      <p:sp>
        <p:nvSpPr>
          <p:cNvPr id="420" name="Google Shape;420;p29"/>
          <p:cNvSpPr txBox="1">
            <a:spLocks noGrp="1"/>
          </p:cNvSpPr>
          <p:nvPr>
            <p:ph type="body" idx="1"/>
          </p:nvPr>
        </p:nvSpPr>
        <p:spPr>
          <a:xfrm>
            <a:off x="1189760" y="1306403"/>
            <a:ext cx="7488920" cy="3328038"/>
          </a:xfrm>
          <a:prstGeom prst="rect">
            <a:avLst/>
          </a:prstGeom>
        </p:spPr>
        <p:txBody>
          <a:bodyPr spcFirstLastPara="1" wrap="square" lIns="91425" tIns="91425" rIns="91425" bIns="91425" anchor="t" anchorCtr="0">
            <a:noAutofit/>
          </a:bodyPr>
          <a:lstStyle/>
          <a:p>
            <a:pPr marL="457200" lvl="0" indent="-311150" rtl="0">
              <a:lnSpc>
                <a:spcPct val="200000"/>
              </a:lnSpc>
              <a:spcBef>
                <a:spcPts val="0"/>
              </a:spcBef>
              <a:spcAft>
                <a:spcPts val="0"/>
              </a:spcAft>
              <a:buSzPts val="1300"/>
              <a:buChar char="●"/>
            </a:pPr>
            <a:r>
              <a:rPr lang="en" dirty="0"/>
              <a:t>The implementation of EHR is known to increase patient safety and staff efficiency</a:t>
            </a:r>
            <a:endParaRPr dirty="0"/>
          </a:p>
          <a:p>
            <a:pPr marL="457200" lvl="0" indent="-311150" rtl="0">
              <a:lnSpc>
                <a:spcPct val="200000"/>
              </a:lnSpc>
              <a:spcBef>
                <a:spcPts val="0"/>
              </a:spcBef>
              <a:spcAft>
                <a:spcPts val="0"/>
              </a:spcAft>
              <a:buSzPts val="1300"/>
              <a:buChar char="●"/>
            </a:pPr>
            <a:r>
              <a:rPr lang="en" dirty="0"/>
              <a:t>The cost, even though high, is entirely justified by the inevitable benefits of its use</a:t>
            </a:r>
            <a:endParaRPr dirty="0"/>
          </a:p>
          <a:p>
            <a:pPr marL="457200" lvl="0" indent="-311150" rtl="0">
              <a:lnSpc>
                <a:spcPct val="200000"/>
              </a:lnSpc>
              <a:spcBef>
                <a:spcPts val="0"/>
              </a:spcBef>
              <a:spcAft>
                <a:spcPts val="0"/>
              </a:spcAft>
              <a:buSzPts val="1300"/>
              <a:buChar char="●"/>
            </a:pPr>
            <a:r>
              <a:rPr lang="en" dirty="0"/>
              <a:t>Constant evaluation of the process and open lines of communication with the users will allow solutions to be found to problems as they arise</a:t>
            </a:r>
            <a:endParaRPr dirty="0"/>
          </a:p>
          <a:p>
            <a:pPr marL="0" lvl="0" indent="0">
              <a:spcBef>
                <a:spcPts val="1600"/>
              </a:spcBef>
              <a:spcAft>
                <a:spcPts val="1600"/>
              </a:spcAft>
              <a:buNone/>
            </a:pPr>
            <a:endParaRPr dirty="0"/>
          </a:p>
        </p:txBody>
      </p:sp>
      <p:pic>
        <p:nvPicPr>
          <p:cNvPr id="2" name="Sound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8019547" y="3676106"/>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819"/>
    </mc:Choice>
    <mc:Fallback>
      <p:transition spd="slow" advTm="55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0"/>
          <p:cNvSpPr txBox="1">
            <a:spLocks noGrp="1"/>
          </p:cNvSpPr>
          <p:nvPr>
            <p:ph type="title"/>
          </p:nvPr>
        </p:nvSpPr>
        <p:spPr>
          <a:xfrm>
            <a:off x="1303800" y="598575"/>
            <a:ext cx="7030500" cy="638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References</a:t>
            </a:r>
            <a:endParaRPr/>
          </a:p>
        </p:txBody>
      </p:sp>
      <p:sp>
        <p:nvSpPr>
          <p:cNvPr id="426" name="Google Shape;426;p30"/>
          <p:cNvSpPr txBox="1">
            <a:spLocks noGrp="1"/>
          </p:cNvSpPr>
          <p:nvPr>
            <p:ph type="body" idx="1"/>
          </p:nvPr>
        </p:nvSpPr>
        <p:spPr>
          <a:xfrm>
            <a:off x="705475" y="1315525"/>
            <a:ext cx="8206500" cy="3436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800">
              <a:solidFill>
                <a:srgbClr val="000000"/>
              </a:solidFill>
            </a:endParaRPr>
          </a:p>
          <a:p>
            <a:pPr marL="0" lvl="0" indent="0" rtl="0">
              <a:lnSpc>
                <a:spcPct val="150000"/>
              </a:lnSpc>
              <a:spcBef>
                <a:spcPts val="0"/>
              </a:spcBef>
              <a:spcAft>
                <a:spcPts val="0"/>
              </a:spcAft>
              <a:buNone/>
            </a:pPr>
            <a:r>
              <a:rPr lang="en" sz="800">
                <a:solidFill>
                  <a:srgbClr val="000000"/>
                </a:solidFill>
              </a:rPr>
              <a:t>Arduini, F., Cinti, S., Scognamiglio, V., Moscone, D., &amp; Palleschi, G. (2016). How cutting-edge technologies impact the design of electrochemical (bio) sensors for environmental analysis. A review. Science Direct, 959(22), 15-42. doi.org/10.1016/j.aca.2016.12.035</a:t>
            </a:r>
            <a:endParaRPr sz="800">
              <a:solidFill>
                <a:srgbClr val="000000"/>
              </a:solidFill>
            </a:endParaRPr>
          </a:p>
          <a:p>
            <a:pPr marL="0" lvl="0" indent="0" rtl="0">
              <a:lnSpc>
                <a:spcPct val="150000"/>
              </a:lnSpc>
              <a:spcBef>
                <a:spcPts val="0"/>
              </a:spcBef>
              <a:spcAft>
                <a:spcPts val="0"/>
              </a:spcAft>
              <a:buNone/>
            </a:pPr>
            <a:endParaRPr sz="800">
              <a:solidFill>
                <a:srgbClr val="000000"/>
              </a:solidFill>
            </a:endParaRPr>
          </a:p>
          <a:p>
            <a:pPr marL="304800" lvl="0" indent="-304800" rtl="0">
              <a:spcBef>
                <a:spcPts val="0"/>
              </a:spcBef>
              <a:spcAft>
                <a:spcPts val="0"/>
              </a:spcAft>
              <a:buNone/>
            </a:pPr>
            <a:r>
              <a:rPr lang="en" sz="800">
                <a:solidFill>
                  <a:srgbClr val="000000"/>
                </a:solidFill>
              </a:rPr>
              <a:t>Canadian Medical Association. (2012). Managing Medical Records. Retrieved from</a:t>
            </a:r>
            <a:endParaRPr sz="800">
              <a:solidFill>
                <a:srgbClr val="000000"/>
              </a:solidFill>
            </a:endParaRPr>
          </a:p>
          <a:p>
            <a:pPr marL="304800" lvl="0" indent="-304800" rtl="0">
              <a:spcBef>
                <a:spcPts val="0"/>
              </a:spcBef>
              <a:spcAft>
                <a:spcPts val="0"/>
              </a:spcAft>
              <a:buNone/>
            </a:pPr>
            <a:r>
              <a:rPr lang="en" sz="800">
                <a:solidFill>
                  <a:srgbClr val="000000"/>
                </a:solidFill>
              </a:rPr>
              <a:t>https://www.cma.ca/Assets/assets-library/document/en/practice-management-and-wellness/module-7-emr-e.pdf</a:t>
            </a:r>
            <a:endParaRPr sz="800">
              <a:solidFill>
                <a:srgbClr val="000000"/>
              </a:solidFill>
            </a:endParaRPr>
          </a:p>
          <a:p>
            <a:pPr marL="0" lvl="0" indent="0" rtl="0">
              <a:lnSpc>
                <a:spcPct val="150000"/>
              </a:lnSpc>
              <a:spcBef>
                <a:spcPts val="0"/>
              </a:spcBef>
              <a:spcAft>
                <a:spcPts val="0"/>
              </a:spcAft>
              <a:buNone/>
            </a:pPr>
            <a:endParaRPr sz="800">
              <a:solidFill>
                <a:srgbClr val="000000"/>
              </a:solidFill>
            </a:endParaRPr>
          </a:p>
          <a:p>
            <a:pPr marL="0" lvl="0" indent="0" rtl="0">
              <a:lnSpc>
                <a:spcPct val="150000"/>
              </a:lnSpc>
              <a:spcBef>
                <a:spcPts val="0"/>
              </a:spcBef>
              <a:spcAft>
                <a:spcPts val="0"/>
              </a:spcAft>
              <a:buNone/>
            </a:pPr>
            <a:r>
              <a:rPr lang="en" sz="800">
                <a:solidFill>
                  <a:srgbClr val="333333"/>
                </a:solidFill>
                <a:highlight>
                  <a:srgbClr val="FFFFFF"/>
                </a:highlight>
              </a:rPr>
              <a:t>Epic Community. (n.d.). Retrieved from</a:t>
            </a:r>
            <a:r>
              <a:rPr lang="en" sz="800">
                <a:solidFill>
                  <a:srgbClr val="333333"/>
                </a:solidFill>
                <a:highlight>
                  <a:srgbClr val="FFFFFF"/>
                </a:highlight>
                <a:uFill>
                  <a:noFill/>
                </a:uFill>
                <a:hlinkClick r:id="rId3"/>
              </a:rPr>
              <a:t> </a:t>
            </a:r>
            <a:r>
              <a:rPr lang="en" sz="800">
                <a:solidFill>
                  <a:srgbClr val="000000"/>
                </a:solidFill>
                <a:highlight>
                  <a:srgbClr val="FFFFFF"/>
                </a:highlight>
                <a:uFill>
                  <a:noFill/>
                </a:uFill>
                <a:hlinkClick r:id="rId3"/>
              </a:rPr>
              <a:t>https://www.epic.com/community</a:t>
            </a:r>
            <a:endParaRPr sz="800"/>
          </a:p>
          <a:p>
            <a:pPr marL="0" lvl="0" indent="0" rtl="0">
              <a:lnSpc>
                <a:spcPct val="150000"/>
              </a:lnSpc>
              <a:spcBef>
                <a:spcPts val="0"/>
              </a:spcBef>
              <a:spcAft>
                <a:spcPts val="0"/>
              </a:spcAft>
              <a:buNone/>
            </a:pPr>
            <a:endParaRPr sz="800"/>
          </a:p>
          <a:p>
            <a:pPr marL="0" lvl="0" indent="0" rtl="0">
              <a:lnSpc>
                <a:spcPct val="200000"/>
              </a:lnSpc>
              <a:spcBef>
                <a:spcPts val="0"/>
              </a:spcBef>
              <a:spcAft>
                <a:spcPts val="0"/>
              </a:spcAft>
              <a:buNone/>
            </a:pPr>
            <a:r>
              <a:rPr lang="en" sz="800">
                <a:solidFill>
                  <a:srgbClr val="333333"/>
                </a:solidFill>
                <a:highlight>
                  <a:srgbClr val="FFFFFF"/>
                </a:highlight>
              </a:rPr>
              <a:t>Figlietti, C. D. (2016). </a:t>
            </a:r>
            <a:r>
              <a:rPr lang="en" sz="800" i="1">
                <a:solidFill>
                  <a:srgbClr val="333333"/>
                </a:solidFill>
                <a:highlight>
                  <a:srgbClr val="FFFFFF"/>
                </a:highlight>
              </a:rPr>
              <a:t>Developing an Electronic Health Record Training Program for New Employees</a:t>
            </a:r>
            <a:r>
              <a:rPr lang="en" sz="800">
                <a:solidFill>
                  <a:srgbClr val="333333"/>
                </a:solidFill>
                <a:highlight>
                  <a:srgbClr val="FFFFFF"/>
                </a:highlight>
              </a:rPr>
              <a:t>. University of San Francisco. Retrieved from https://repository.usfca.edu/cgi/viewcontent.cgi?article=1105&amp;context=dnp</a:t>
            </a:r>
            <a:endParaRPr sz="800"/>
          </a:p>
          <a:p>
            <a:pPr marL="0" lvl="0" indent="0" rtl="0">
              <a:lnSpc>
                <a:spcPct val="150000"/>
              </a:lnSpc>
              <a:spcBef>
                <a:spcPts val="0"/>
              </a:spcBef>
              <a:spcAft>
                <a:spcPts val="0"/>
              </a:spcAft>
              <a:buNone/>
            </a:pPr>
            <a:r>
              <a:rPr lang="en" sz="800">
                <a:solidFill>
                  <a:srgbClr val="333333"/>
                </a:solidFill>
                <a:highlight>
                  <a:srgbClr val="FFFFFF"/>
                </a:highlight>
              </a:rPr>
              <a:t>Gassert, C.A. (1996). Defining information requirements using holistic models: Introduction to a case study. </a:t>
            </a:r>
            <a:r>
              <a:rPr lang="en" sz="800" i="1">
                <a:solidFill>
                  <a:srgbClr val="333333"/>
                </a:solidFill>
                <a:highlight>
                  <a:srgbClr val="FFFFFF"/>
                </a:highlight>
              </a:rPr>
              <a:t>Holistic Nursing Practice, 11</a:t>
            </a:r>
            <a:r>
              <a:rPr lang="en" sz="800">
                <a:solidFill>
                  <a:srgbClr val="333333"/>
                </a:solidFill>
                <a:highlight>
                  <a:srgbClr val="FFFFFF"/>
                </a:highlight>
              </a:rPr>
              <a:t>(1), 64-74. Retrieved from</a:t>
            </a:r>
            <a:r>
              <a:rPr lang="en" sz="800">
                <a:solidFill>
                  <a:srgbClr val="333333"/>
                </a:solidFill>
                <a:highlight>
                  <a:srgbClr val="FFFFFF"/>
                </a:highlight>
                <a:uFill>
                  <a:noFill/>
                </a:uFill>
                <a:hlinkClick r:id="rId4"/>
              </a:rPr>
              <a:t> </a:t>
            </a:r>
            <a:r>
              <a:rPr lang="en" sz="800">
                <a:solidFill>
                  <a:srgbClr val="000000"/>
                </a:solidFill>
                <a:highlight>
                  <a:srgbClr val="FFFFFF"/>
                </a:highlight>
                <a:uFill>
                  <a:noFill/>
                </a:uFill>
                <a:hlinkClick r:id="rId4"/>
              </a:rPr>
              <a:t>http://cmapspublic2.ihmc.us/rid=1P7LSJPJ0-G3HPC6-1FS/Gassert%20-%201996%20-%20Defining%20information%20requirements%20using%20holistic%20m.pdf</a:t>
            </a:r>
            <a:endParaRPr sz="800">
              <a:solidFill>
                <a:srgbClr val="000000"/>
              </a:solidFill>
              <a:highlight>
                <a:srgbClr val="FFFFFF"/>
              </a:highlight>
              <a:uFill>
                <a:noFill/>
              </a:uFill>
              <a:hlinkClick r:id="rId4"/>
            </a:endParaRPr>
          </a:p>
          <a:p>
            <a:pPr marL="0" lvl="0" indent="0" rtl="0">
              <a:lnSpc>
                <a:spcPct val="150000"/>
              </a:lnSpc>
              <a:spcBef>
                <a:spcPts val="0"/>
              </a:spcBef>
              <a:spcAft>
                <a:spcPts val="0"/>
              </a:spcAft>
              <a:buNone/>
            </a:pPr>
            <a:endParaRPr sz="800">
              <a:solidFill>
                <a:srgbClr val="333333"/>
              </a:solidFill>
              <a:highlight>
                <a:srgbClr val="FFFFFF"/>
              </a:highlight>
            </a:endParaRPr>
          </a:p>
          <a:p>
            <a:pPr marL="0" lvl="0" indent="0" rtl="0">
              <a:lnSpc>
                <a:spcPct val="150000"/>
              </a:lnSpc>
              <a:spcBef>
                <a:spcPts val="800"/>
              </a:spcBef>
              <a:spcAft>
                <a:spcPts val="0"/>
              </a:spcAft>
              <a:buNone/>
            </a:pPr>
            <a:r>
              <a:rPr lang="en" sz="800">
                <a:solidFill>
                  <a:srgbClr val="333333"/>
                </a:solidFill>
                <a:highlight>
                  <a:srgbClr val="FFFFFF"/>
                </a:highlight>
              </a:rPr>
              <a:t>Software. (n.d.). Retrieved from</a:t>
            </a:r>
            <a:r>
              <a:rPr lang="en" sz="800">
                <a:solidFill>
                  <a:srgbClr val="000000"/>
                </a:solidFill>
                <a:highlight>
                  <a:srgbClr val="FFFFFF"/>
                </a:highlight>
                <a:uFill>
                  <a:noFill/>
                </a:uFill>
                <a:hlinkClick r:id="rId5"/>
              </a:rPr>
              <a:t> https://www.epic.com/software#PopulationHealth</a:t>
            </a:r>
            <a:endParaRPr sz="800">
              <a:solidFill>
                <a:srgbClr val="333333"/>
              </a:solidFill>
              <a:highlight>
                <a:srgbClr val="FFFFFF"/>
              </a:highlight>
            </a:endParaRPr>
          </a:p>
          <a:p>
            <a:pPr marL="0" lvl="0" indent="0" rtl="0">
              <a:lnSpc>
                <a:spcPct val="150000"/>
              </a:lnSpc>
              <a:spcBef>
                <a:spcPts val="800"/>
              </a:spcBef>
              <a:spcAft>
                <a:spcPts val="0"/>
              </a:spcAft>
              <a:buNone/>
            </a:pPr>
            <a:r>
              <a:rPr lang="en" sz="800">
                <a:solidFill>
                  <a:srgbClr val="333333"/>
                </a:solidFill>
                <a:highlight>
                  <a:srgbClr val="FFFFFF"/>
                </a:highlight>
              </a:rPr>
              <a:t>Technology. (n.d.). Retrieved from</a:t>
            </a:r>
            <a:r>
              <a:rPr lang="en" sz="800">
                <a:solidFill>
                  <a:srgbClr val="333333"/>
                </a:solidFill>
                <a:highlight>
                  <a:srgbClr val="FFFFFF"/>
                </a:highlight>
                <a:uFill>
                  <a:noFill/>
                </a:uFill>
                <a:hlinkClick r:id="rId6"/>
              </a:rPr>
              <a:t> </a:t>
            </a:r>
            <a:r>
              <a:rPr lang="en" sz="800" u="sng">
                <a:solidFill>
                  <a:srgbClr val="1155CC"/>
                </a:solidFill>
                <a:highlight>
                  <a:srgbClr val="FFFFFF"/>
                </a:highlight>
                <a:hlinkClick r:id="rId6"/>
              </a:rPr>
              <a:t>https://www.epic.com/technology</a:t>
            </a:r>
            <a:endParaRPr sz="800" u="sng">
              <a:solidFill>
                <a:srgbClr val="1155CC"/>
              </a:solidFill>
              <a:highlight>
                <a:srgbClr val="FFFFFF"/>
              </a:highlight>
              <a:hlinkClick r:id="rId6"/>
            </a:endParaRPr>
          </a:p>
          <a:p>
            <a:pPr marL="0" lvl="0" indent="0" rtl="0">
              <a:lnSpc>
                <a:spcPct val="240000"/>
              </a:lnSpc>
              <a:spcBef>
                <a:spcPts val="800"/>
              </a:spcBef>
              <a:spcAft>
                <a:spcPts val="0"/>
              </a:spcAft>
              <a:buNone/>
            </a:pPr>
            <a:endParaRPr sz="900">
              <a:solidFill>
                <a:srgbClr val="000000"/>
              </a:solidFill>
              <a:latin typeface="Times New Roman"/>
              <a:ea typeface="Times New Roman"/>
              <a:cs typeface="Times New Roman"/>
              <a:sym typeface="Times New Roman"/>
            </a:endParaRPr>
          </a:p>
          <a:p>
            <a:pPr marL="0" lvl="0" indent="0" rtl="0">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spcBef>
                <a:spcPts val="0"/>
              </a:spcBef>
              <a:spcAft>
                <a:spcPts val="16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1303800" y="598575"/>
            <a:ext cx="7030500" cy="593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is the Problem?</a:t>
            </a:r>
            <a:endParaRPr/>
          </a:p>
        </p:txBody>
      </p:sp>
      <p:sp>
        <p:nvSpPr>
          <p:cNvPr id="284" name="Google Shape;284;p14"/>
          <p:cNvSpPr txBox="1">
            <a:spLocks noGrp="1"/>
          </p:cNvSpPr>
          <p:nvPr>
            <p:ph type="body" idx="1"/>
          </p:nvPr>
        </p:nvSpPr>
        <p:spPr>
          <a:xfrm>
            <a:off x="1039138" y="1094662"/>
            <a:ext cx="7941900" cy="3834900"/>
          </a:xfrm>
          <a:prstGeom prst="rect">
            <a:avLst/>
          </a:prstGeom>
        </p:spPr>
        <p:txBody>
          <a:bodyPr spcFirstLastPara="1" wrap="square" lIns="91425" tIns="91425" rIns="91425" bIns="91425" anchor="t" anchorCtr="0">
            <a:noAutofit/>
          </a:bodyPr>
          <a:lstStyle/>
          <a:p>
            <a:pPr marL="0" lvl="0" indent="0" rtl="0">
              <a:lnSpc>
                <a:spcPct val="218181"/>
              </a:lnSpc>
              <a:spcBef>
                <a:spcPts val="0"/>
              </a:spcBef>
              <a:spcAft>
                <a:spcPts val="0"/>
              </a:spcAft>
              <a:buNone/>
            </a:pPr>
            <a:endParaRPr sz="1200" dirty="0">
              <a:solidFill>
                <a:srgbClr val="000000"/>
              </a:solidFill>
            </a:endParaRPr>
          </a:p>
          <a:p>
            <a:pPr marL="457200" lvl="0" indent="-304800" rtl="0">
              <a:lnSpc>
                <a:spcPct val="200000"/>
              </a:lnSpc>
              <a:spcBef>
                <a:spcPts val="0"/>
              </a:spcBef>
              <a:spcAft>
                <a:spcPts val="0"/>
              </a:spcAft>
              <a:buClr>
                <a:srgbClr val="000000"/>
              </a:buClr>
              <a:buSzPts val="1200"/>
              <a:buChar char="●"/>
            </a:pPr>
            <a:r>
              <a:rPr lang="en" sz="1200" dirty="0">
                <a:solidFill>
                  <a:srgbClr val="000000"/>
                </a:solidFill>
              </a:rPr>
              <a:t>The need for an electronic health record (EHR) to address the limitations of the current paper based medical record at The QEII Hospital in Halifax, Nova Scotia.</a:t>
            </a:r>
            <a:endParaRPr sz="1200" dirty="0">
              <a:solidFill>
                <a:srgbClr val="000000"/>
              </a:solidFill>
            </a:endParaRPr>
          </a:p>
          <a:p>
            <a:pPr marL="457200" lvl="0" indent="-304800" rtl="0">
              <a:lnSpc>
                <a:spcPct val="200000"/>
              </a:lnSpc>
              <a:spcBef>
                <a:spcPts val="0"/>
              </a:spcBef>
              <a:spcAft>
                <a:spcPts val="0"/>
              </a:spcAft>
              <a:buClr>
                <a:srgbClr val="000000"/>
              </a:buClr>
              <a:buSzPts val="1200"/>
              <a:buChar char="●"/>
            </a:pPr>
            <a:r>
              <a:rPr lang="en" sz="1200" dirty="0">
                <a:solidFill>
                  <a:srgbClr val="000000"/>
                </a:solidFill>
              </a:rPr>
              <a:t>Paper-based patient records present with a poor and unstructured format  leading to ineffective and time-consuming use.</a:t>
            </a:r>
            <a:endParaRPr sz="1200" dirty="0">
              <a:solidFill>
                <a:srgbClr val="000000"/>
              </a:solidFill>
            </a:endParaRPr>
          </a:p>
          <a:p>
            <a:pPr marL="457200" lvl="0" indent="-304800" rtl="0">
              <a:lnSpc>
                <a:spcPct val="200000"/>
              </a:lnSpc>
              <a:spcBef>
                <a:spcPts val="0"/>
              </a:spcBef>
              <a:spcAft>
                <a:spcPts val="0"/>
              </a:spcAft>
              <a:buClr>
                <a:srgbClr val="000000"/>
              </a:buClr>
              <a:buSzPts val="1200"/>
              <a:buChar char="●"/>
            </a:pPr>
            <a:r>
              <a:rPr lang="en" sz="1200" dirty="0">
                <a:solidFill>
                  <a:srgbClr val="000000"/>
                </a:solidFill>
              </a:rPr>
              <a:t>The availability of the patient record is location bound and with time paper records become bulky leading to a lack of overview.</a:t>
            </a:r>
            <a:endParaRPr sz="1200" dirty="0">
              <a:solidFill>
                <a:srgbClr val="000000"/>
              </a:solidFill>
            </a:endParaRPr>
          </a:p>
          <a:p>
            <a:pPr marL="457200" lvl="0" indent="-304800" rtl="0">
              <a:lnSpc>
                <a:spcPct val="200000"/>
              </a:lnSpc>
              <a:spcBef>
                <a:spcPts val="0"/>
              </a:spcBef>
              <a:spcAft>
                <a:spcPts val="0"/>
              </a:spcAft>
              <a:buClr>
                <a:srgbClr val="000000"/>
              </a:buClr>
              <a:buSzPts val="1200"/>
              <a:buChar char="●"/>
            </a:pPr>
            <a:r>
              <a:rPr lang="en" sz="1200" dirty="0">
                <a:solidFill>
                  <a:srgbClr val="000000"/>
                </a:solidFill>
              </a:rPr>
              <a:t> Other limitations include: illegible handwriting, ambiguous and incomplete data, data fragmentation, and poor data availability.</a:t>
            </a:r>
            <a:endParaRPr sz="1200" dirty="0">
              <a:solidFill>
                <a:srgbClr val="000000"/>
              </a:solidFill>
            </a:endParaRPr>
          </a:p>
          <a:p>
            <a:pPr marL="457200" lvl="0" indent="-304800" rtl="0">
              <a:lnSpc>
                <a:spcPct val="200000"/>
              </a:lnSpc>
              <a:spcBef>
                <a:spcPts val="0"/>
              </a:spcBef>
              <a:spcAft>
                <a:spcPts val="0"/>
              </a:spcAft>
              <a:buClr>
                <a:srgbClr val="000000"/>
              </a:buClr>
              <a:buSzPts val="1200"/>
              <a:buChar char="●"/>
            </a:pPr>
            <a:r>
              <a:rPr lang="en" sz="1200" dirty="0">
                <a:solidFill>
                  <a:srgbClr val="000000"/>
                </a:solidFill>
              </a:rPr>
              <a:t>These limitations can be considered to be an impediment to the continuity of care.</a:t>
            </a:r>
            <a:endParaRPr sz="1200" dirty="0">
              <a:solidFill>
                <a:srgbClr val="000000"/>
              </a:solidFill>
            </a:endParaRPr>
          </a:p>
        </p:txBody>
      </p:sp>
      <p:pic>
        <p:nvPicPr>
          <p:cNvPr id="285" name="Google Shape;285;p14"/>
          <p:cNvPicPr preferRelativeResize="0"/>
          <p:nvPr/>
        </p:nvPicPr>
        <p:blipFill>
          <a:blip r:embed="rId6">
            <a:alphaModFix/>
          </a:blip>
          <a:stretch>
            <a:fillRect/>
          </a:stretch>
        </p:blipFill>
        <p:spPr>
          <a:xfrm>
            <a:off x="5156450" y="0"/>
            <a:ext cx="3932125" cy="1494475"/>
          </a:xfrm>
          <a:prstGeom prst="rect">
            <a:avLst/>
          </a:prstGeom>
          <a:noFill/>
          <a:ln>
            <a:noFill/>
          </a:ln>
        </p:spPr>
      </p:pic>
      <p:pic>
        <p:nvPicPr>
          <p:cNvPr id="2" name="Sound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7829769" y="4245375"/>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520"/>
    </mc:Choice>
    <mc:Fallback>
      <p:transition spd="slow" advTm="5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5"/>
          <p:cNvSpPr txBox="1">
            <a:spLocks noGrp="1"/>
          </p:cNvSpPr>
          <p:nvPr>
            <p:ph type="body" idx="1"/>
          </p:nvPr>
        </p:nvSpPr>
        <p:spPr>
          <a:xfrm>
            <a:off x="1585350" y="284550"/>
            <a:ext cx="6498300" cy="5313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2800" b="1">
                <a:latin typeface="Maven Pro"/>
                <a:ea typeface="Maven Pro"/>
                <a:cs typeface="Maven Pro"/>
                <a:sym typeface="Maven Pro"/>
              </a:rPr>
              <a:t>Flow of Paper Based Documentation</a:t>
            </a:r>
            <a:endParaRPr sz="2800" b="1">
              <a:latin typeface="Maven Pro"/>
              <a:ea typeface="Maven Pro"/>
              <a:cs typeface="Maven Pro"/>
              <a:sym typeface="Maven Pro"/>
            </a:endParaRPr>
          </a:p>
        </p:txBody>
      </p:sp>
      <p:pic>
        <p:nvPicPr>
          <p:cNvPr id="291" name="Google Shape;291;p1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358100" y="863499"/>
            <a:ext cx="5754928" cy="4186977"/>
          </a:xfrm>
          <a:prstGeom prst="rect">
            <a:avLst/>
          </a:prstGeom>
          <a:noFill/>
          <a:ln>
            <a:noFill/>
          </a:ln>
        </p:spPr>
      </p:pic>
      <p:pic>
        <p:nvPicPr>
          <p:cNvPr id="2" name="Sound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179754" y="4255965"/>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8553"/>
    </mc:Choice>
    <mc:Fallback>
      <p:transition spd="slow" advTm="78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6"/>
          <p:cNvSpPr txBox="1">
            <a:spLocks noGrp="1"/>
          </p:cNvSpPr>
          <p:nvPr>
            <p:ph type="title"/>
          </p:nvPr>
        </p:nvSpPr>
        <p:spPr>
          <a:xfrm>
            <a:off x="1153200" y="446975"/>
            <a:ext cx="7181100" cy="621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Why is this problem significant?</a:t>
            </a:r>
            <a:endParaRPr/>
          </a:p>
        </p:txBody>
      </p:sp>
      <p:sp>
        <p:nvSpPr>
          <p:cNvPr id="297" name="Google Shape;297;p16"/>
          <p:cNvSpPr txBox="1">
            <a:spLocks noGrp="1"/>
          </p:cNvSpPr>
          <p:nvPr>
            <p:ph type="body" idx="1"/>
          </p:nvPr>
        </p:nvSpPr>
        <p:spPr>
          <a:xfrm>
            <a:off x="706100" y="1068875"/>
            <a:ext cx="8168700" cy="3867300"/>
          </a:xfrm>
          <a:prstGeom prst="rect">
            <a:avLst/>
          </a:prstGeom>
        </p:spPr>
        <p:txBody>
          <a:bodyPr spcFirstLastPara="1" wrap="square" lIns="91425" tIns="91425" rIns="91425" bIns="91425" anchor="t" anchorCtr="0">
            <a:noAutofit/>
          </a:bodyPr>
          <a:lstStyle/>
          <a:p>
            <a:pPr marL="457200" lvl="0" indent="-304800" rtl="0">
              <a:lnSpc>
                <a:spcPct val="218181"/>
              </a:lnSpc>
              <a:spcBef>
                <a:spcPts val="0"/>
              </a:spcBef>
              <a:spcAft>
                <a:spcPts val="0"/>
              </a:spcAft>
              <a:buClr>
                <a:srgbClr val="000000"/>
              </a:buClr>
              <a:buSzPts val="1200"/>
              <a:buFont typeface="Times New Roman"/>
              <a:buChar char="●"/>
            </a:pPr>
            <a:r>
              <a:rPr lang="en" sz="1200" dirty="0">
                <a:solidFill>
                  <a:srgbClr val="000000"/>
                </a:solidFill>
              </a:rPr>
              <a:t>Patients and families will have electronic access to their personal health plan, test results, and visit history and will spend less time repeating their history to different caregivers.</a:t>
            </a:r>
            <a:endParaRPr sz="1200" dirty="0">
              <a:solidFill>
                <a:srgbClr val="000000"/>
              </a:solidFill>
            </a:endParaRPr>
          </a:p>
          <a:p>
            <a:pPr marL="457200" lvl="0" indent="-304800" rtl="0">
              <a:lnSpc>
                <a:spcPct val="218181"/>
              </a:lnSpc>
              <a:spcBef>
                <a:spcPts val="0"/>
              </a:spcBef>
              <a:spcAft>
                <a:spcPts val="0"/>
              </a:spcAft>
              <a:buClr>
                <a:srgbClr val="000000"/>
              </a:buClr>
              <a:buSzPts val="1200"/>
              <a:buFont typeface="Times New Roman"/>
              <a:buChar char="●"/>
            </a:pPr>
            <a:r>
              <a:rPr lang="en" sz="1200" dirty="0">
                <a:solidFill>
                  <a:srgbClr val="000000"/>
                </a:solidFill>
              </a:rPr>
              <a:t>Information systems that facilitate data collection and tracking for patient care can sustain care and quality improvement. </a:t>
            </a:r>
            <a:endParaRPr sz="1200" dirty="0">
              <a:solidFill>
                <a:srgbClr val="000000"/>
              </a:solidFill>
            </a:endParaRPr>
          </a:p>
          <a:p>
            <a:pPr marL="457200" lvl="0" indent="-304800" rtl="0">
              <a:lnSpc>
                <a:spcPct val="218181"/>
              </a:lnSpc>
              <a:spcBef>
                <a:spcPts val="0"/>
              </a:spcBef>
              <a:spcAft>
                <a:spcPts val="0"/>
              </a:spcAft>
              <a:buClr>
                <a:srgbClr val="000000"/>
              </a:buClr>
              <a:buSzPts val="1200"/>
              <a:buChar char="●"/>
            </a:pPr>
            <a:r>
              <a:rPr lang="en" sz="1200" dirty="0">
                <a:solidFill>
                  <a:srgbClr val="000000"/>
                </a:solidFill>
              </a:rPr>
              <a:t>EHR systems can be augmented with computerized physician order entry (CPOE), electronic prescribing and decision support features.</a:t>
            </a:r>
            <a:endParaRPr sz="1200" dirty="0">
              <a:solidFill>
                <a:srgbClr val="000000"/>
              </a:solidFill>
            </a:endParaRPr>
          </a:p>
          <a:p>
            <a:pPr marL="457200" lvl="0" indent="-304800" rtl="0">
              <a:lnSpc>
                <a:spcPct val="218181"/>
              </a:lnSpc>
              <a:spcBef>
                <a:spcPts val="0"/>
              </a:spcBef>
              <a:spcAft>
                <a:spcPts val="0"/>
              </a:spcAft>
              <a:buClr>
                <a:srgbClr val="000000"/>
              </a:buClr>
              <a:buSzPts val="1200"/>
              <a:buChar char="●"/>
            </a:pPr>
            <a:r>
              <a:rPr lang="en" sz="1200" dirty="0">
                <a:solidFill>
                  <a:srgbClr val="000000"/>
                </a:solidFill>
              </a:rPr>
              <a:t>Computer-based decision support systems have been shown to improve patient safety by reducing the rate of prescribing and documentation errors and subsequent adverse events. </a:t>
            </a:r>
            <a:endParaRPr sz="1200" dirty="0">
              <a:solidFill>
                <a:srgbClr val="000000"/>
              </a:solidFill>
            </a:endParaRPr>
          </a:p>
          <a:p>
            <a:pPr marL="457200" lvl="0" indent="-304800" rtl="0">
              <a:lnSpc>
                <a:spcPct val="218181"/>
              </a:lnSpc>
              <a:spcBef>
                <a:spcPts val="0"/>
              </a:spcBef>
              <a:spcAft>
                <a:spcPts val="0"/>
              </a:spcAft>
              <a:buClr>
                <a:srgbClr val="000000"/>
              </a:buClr>
              <a:buSzPts val="1200"/>
              <a:buChar char="●"/>
            </a:pPr>
            <a:r>
              <a:rPr lang="en" sz="1200" dirty="0">
                <a:solidFill>
                  <a:srgbClr val="000000"/>
                </a:solidFill>
              </a:rPr>
              <a:t> Staff are provided with alerts for suggested corollary actions, potential drug interactions and adjustment of drug doses, a task poorly performed by human prescribers without aid. </a:t>
            </a:r>
            <a:endParaRPr sz="1200" dirty="0">
              <a:solidFill>
                <a:srgbClr val="000000"/>
              </a:solidFill>
            </a:endParaRPr>
          </a:p>
        </p:txBody>
      </p:sp>
      <p:pic>
        <p:nvPicPr>
          <p:cNvPr id="3" name="Sound 2">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0" y="4172392"/>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388"/>
    </mc:Choice>
    <mc:Fallback>
      <p:transition spd="slow" advTm="79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7"/>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are we proposing?</a:t>
            </a:r>
            <a:endParaRPr/>
          </a:p>
        </p:txBody>
      </p:sp>
      <p:sp>
        <p:nvSpPr>
          <p:cNvPr id="303" name="Google Shape;303;p17"/>
          <p:cNvSpPr txBox="1">
            <a:spLocks noGrp="1"/>
          </p:cNvSpPr>
          <p:nvPr>
            <p:ph type="body" idx="1"/>
          </p:nvPr>
        </p:nvSpPr>
        <p:spPr>
          <a:xfrm>
            <a:off x="783500" y="1597875"/>
            <a:ext cx="5343000" cy="2541600"/>
          </a:xfrm>
          <a:prstGeom prst="rect">
            <a:avLst/>
          </a:prstGeom>
        </p:spPr>
        <p:txBody>
          <a:bodyPr spcFirstLastPara="1" wrap="square" lIns="91425" tIns="91425" rIns="91425" bIns="91425" anchor="t" anchorCtr="0">
            <a:noAutofit/>
          </a:bodyPr>
          <a:lstStyle/>
          <a:p>
            <a:pPr marL="457200" lvl="0" indent="-317500" rtl="0">
              <a:lnSpc>
                <a:spcPct val="150000"/>
              </a:lnSpc>
              <a:spcBef>
                <a:spcPts val="0"/>
              </a:spcBef>
              <a:spcAft>
                <a:spcPts val="0"/>
              </a:spcAft>
              <a:buSzPts val="1400"/>
              <a:buChar char="●"/>
            </a:pPr>
            <a:r>
              <a:rPr lang="en" sz="1400" dirty="0"/>
              <a:t>The implementation of the EPIC Electronic Health Records System in keeping with the Nova Scotia District Health Authority integrated health records network.</a:t>
            </a:r>
            <a:endParaRPr sz="1400" dirty="0"/>
          </a:p>
          <a:p>
            <a:pPr marL="457200" lvl="0" indent="-317500">
              <a:lnSpc>
                <a:spcPct val="150000"/>
              </a:lnSpc>
              <a:spcBef>
                <a:spcPts val="0"/>
              </a:spcBef>
              <a:spcAft>
                <a:spcPts val="0"/>
              </a:spcAft>
              <a:buSzPts val="1400"/>
              <a:buChar char="●"/>
            </a:pPr>
            <a:r>
              <a:rPr lang="en" sz="1400" dirty="0"/>
              <a:t>By introducing EPIC in the Queen Elizabeth II hospital, we hope to remedy the problems that exist with paper documentation and seek to increase patient safety and care efficiency</a:t>
            </a:r>
            <a:endParaRPr sz="1400" dirty="0"/>
          </a:p>
        </p:txBody>
      </p:sp>
      <p:pic>
        <p:nvPicPr>
          <p:cNvPr id="304" name="Google Shape;304;p17"/>
          <p:cNvPicPr preferRelativeResize="0"/>
          <p:nvPr/>
        </p:nvPicPr>
        <p:blipFill>
          <a:blip r:embed="rId6">
            <a:alphaModFix/>
          </a:blip>
          <a:stretch>
            <a:fillRect/>
          </a:stretch>
        </p:blipFill>
        <p:spPr>
          <a:xfrm>
            <a:off x="6306325" y="1415775"/>
            <a:ext cx="2167125" cy="2167125"/>
          </a:xfrm>
          <a:prstGeom prst="rect">
            <a:avLst/>
          </a:prstGeom>
          <a:noFill/>
          <a:ln>
            <a:noFill/>
          </a:ln>
        </p:spPr>
      </p:pic>
      <p:pic>
        <p:nvPicPr>
          <p:cNvPr id="2" name="Sound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335280" y="402463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158"/>
    </mc:Choice>
    <mc:Fallback>
      <p:transition spd="slow" advTm="33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8"/>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Environmental Risk Analysis</a:t>
            </a:r>
            <a:endParaRPr/>
          </a:p>
        </p:txBody>
      </p:sp>
      <p:sp>
        <p:nvSpPr>
          <p:cNvPr id="310" name="Google Shape;310;p18"/>
          <p:cNvSpPr txBox="1">
            <a:spLocks noGrp="1"/>
          </p:cNvSpPr>
          <p:nvPr>
            <p:ph type="body" idx="1"/>
          </p:nvPr>
        </p:nvSpPr>
        <p:spPr>
          <a:xfrm>
            <a:off x="808775" y="1651975"/>
            <a:ext cx="7030500" cy="2541600"/>
          </a:xfrm>
          <a:prstGeom prst="rect">
            <a:avLst/>
          </a:prstGeom>
        </p:spPr>
        <p:txBody>
          <a:bodyPr spcFirstLastPara="1" wrap="square" lIns="91425" tIns="91425" rIns="91425" bIns="91425" anchor="t" anchorCtr="0">
            <a:noAutofit/>
          </a:bodyPr>
          <a:lstStyle/>
          <a:p>
            <a:pPr marL="457200" lvl="0" indent="-317500" rtl="0">
              <a:lnSpc>
                <a:spcPct val="200000"/>
              </a:lnSpc>
              <a:spcBef>
                <a:spcPts val="0"/>
              </a:spcBef>
              <a:spcAft>
                <a:spcPts val="0"/>
              </a:spcAft>
              <a:buSzPts val="1400"/>
              <a:buChar char="●"/>
            </a:pPr>
            <a:r>
              <a:rPr lang="en" sz="1400"/>
              <a:t>The EPIC electronic health record can alleviate labor intensive filing and retrieval inefficiencies associated with paper documentation.</a:t>
            </a:r>
            <a:endParaRPr sz="1400"/>
          </a:p>
          <a:p>
            <a:pPr marL="457200" lvl="0" indent="-317500" rtl="0">
              <a:lnSpc>
                <a:spcPct val="200000"/>
              </a:lnSpc>
              <a:spcBef>
                <a:spcPts val="0"/>
              </a:spcBef>
              <a:spcAft>
                <a:spcPts val="0"/>
              </a:spcAft>
              <a:buSzPts val="1400"/>
              <a:buChar char="●"/>
            </a:pPr>
            <a:r>
              <a:rPr lang="en" sz="1400"/>
              <a:t>EHR’s can decrease error reduction and increase patient safety. </a:t>
            </a:r>
            <a:endParaRPr sz="1400"/>
          </a:p>
          <a:p>
            <a:pPr marL="457200" lvl="0" indent="-317500" rtl="0">
              <a:lnSpc>
                <a:spcPct val="200000"/>
              </a:lnSpc>
              <a:spcBef>
                <a:spcPts val="0"/>
              </a:spcBef>
              <a:spcAft>
                <a:spcPts val="0"/>
              </a:spcAft>
              <a:buSzPts val="1400"/>
              <a:buChar char="●"/>
            </a:pPr>
            <a:r>
              <a:rPr lang="en" sz="1400"/>
              <a:t>EHR’s can provide portability of information while protecting patient confidentiality.</a:t>
            </a:r>
            <a:endParaRPr sz="1400"/>
          </a:p>
          <a:p>
            <a:pPr marL="457200" lvl="0" indent="-317500">
              <a:lnSpc>
                <a:spcPct val="200000"/>
              </a:lnSpc>
              <a:spcBef>
                <a:spcPts val="0"/>
              </a:spcBef>
              <a:spcAft>
                <a:spcPts val="0"/>
              </a:spcAft>
              <a:buSzPts val="1400"/>
              <a:buChar char="●"/>
            </a:pPr>
            <a:r>
              <a:rPr lang="en" sz="1400"/>
              <a:t>Clinical knowledge can be enhanced and better decision making skills can be performed.</a:t>
            </a:r>
            <a:endParaRPr sz="1400"/>
          </a:p>
        </p:txBody>
      </p:sp>
      <p:pic>
        <p:nvPicPr>
          <p:cNvPr id="2" name="Recording">
            <a:hlinkClick r:id="" action="ppaction://media"/>
            <a:extLst>
              <a:ext uri="{FF2B5EF4-FFF2-40B4-BE49-F238E27FC236}">
                <a16:creationId xmlns:a16="http://schemas.microsoft.com/office/drawing/2014/main" id="{64113A39-4E89-4887-AAF9-075F68698B55}"/>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303800" y="4014269"/>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62"/>
    </mc:Choice>
    <mc:Fallback>
      <p:transition spd="slow" advTm="50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a:spLocks noGrp="1"/>
          </p:cNvSpPr>
          <p:nvPr>
            <p:ph type="title"/>
          </p:nvPr>
        </p:nvSpPr>
        <p:spPr>
          <a:xfrm>
            <a:off x="1303800" y="469300"/>
            <a:ext cx="7030500" cy="999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Systematic Analysis of the Problem</a:t>
            </a:r>
            <a:endParaRPr/>
          </a:p>
        </p:txBody>
      </p:sp>
      <p:sp>
        <p:nvSpPr>
          <p:cNvPr id="316" name="Google Shape;316;p19"/>
          <p:cNvSpPr txBox="1">
            <a:spLocks noGrp="1"/>
          </p:cNvSpPr>
          <p:nvPr>
            <p:ph type="body" idx="1"/>
          </p:nvPr>
        </p:nvSpPr>
        <p:spPr>
          <a:xfrm>
            <a:off x="399450" y="1542125"/>
            <a:ext cx="3802200" cy="35343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SzPts val="1300"/>
              <a:buChar char="●"/>
            </a:pPr>
            <a:r>
              <a:rPr lang="en" dirty="0"/>
              <a:t>This chart provides a systematic analysis using the requirements of the nursing information system. This model involves four steps:</a:t>
            </a:r>
            <a:endParaRPr dirty="0"/>
          </a:p>
          <a:p>
            <a:pPr marL="914400" lvl="1" indent="-298450" rtl="0">
              <a:spcBef>
                <a:spcPts val="0"/>
              </a:spcBef>
              <a:spcAft>
                <a:spcPts val="0"/>
              </a:spcAft>
              <a:buSzPts val="1100"/>
              <a:buChar char="○"/>
            </a:pPr>
            <a:r>
              <a:rPr lang="en" dirty="0"/>
              <a:t>nurse user element </a:t>
            </a:r>
            <a:endParaRPr dirty="0"/>
          </a:p>
          <a:p>
            <a:pPr marL="914400" lvl="1" indent="-298450" rtl="0">
              <a:spcBef>
                <a:spcPts val="0"/>
              </a:spcBef>
              <a:spcAft>
                <a:spcPts val="0"/>
              </a:spcAft>
              <a:buSzPts val="1100"/>
              <a:buChar char="○"/>
            </a:pPr>
            <a:r>
              <a:rPr lang="en" dirty="0"/>
              <a:t>information processing element </a:t>
            </a:r>
            <a:endParaRPr dirty="0"/>
          </a:p>
          <a:p>
            <a:pPr marL="914400" lvl="1" indent="-298450" rtl="0">
              <a:spcBef>
                <a:spcPts val="0"/>
              </a:spcBef>
              <a:spcAft>
                <a:spcPts val="0"/>
              </a:spcAft>
              <a:buSzPts val="1100"/>
              <a:buChar char="○"/>
            </a:pPr>
            <a:r>
              <a:rPr lang="en" dirty="0"/>
              <a:t>nursing information systems </a:t>
            </a:r>
            <a:endParaRPr dirty="0"/>
          </a:p>
          <a:p>
            <a:pPr marL="914400" lvl="1" indent="-298450" rtl="0">
              <a:spcBef>
                <a:spcPts val="0"/>
              </a:spcBef>
              <a:spcAft>
                <a:spcPts val="0"/>
              </a:spcAft>
              <a:buSzPts val="1100"/>
              <a:buChar char="○"/>
            </a:pPr>
            <a:r>
              <a:rPr lang="en" dirty="0"/>
              <a:t>the nurse information element. </a:t>
            </a:r>
            <a:endParaRPr dirty="0"/>
          </a:p>
          <a:p>
            <a:pPr marL="457200" lvl="0" indent="-311150" rtl="0">
              <a:spcBef>
                <a:spcPts val="0"/>
              </a:spcBef>
              <a:spcAft>
                <a:spcPts val="1600"/>
              </a:spcAft>
              <a:buSzPts val="1300"/>
              <a:buChar char="●"/>
            </a:pPr>
            <a:r>
              <a:rPr lang="en" dirty="0"/>
              <a:t>Provides a holistic approach to address the need for electronic health records versus the current paper documentation system at the QEII Hospital in Halifax, Nova Scotia. The arrows represent the flow of inputs and outputs within the system.</a:t>
            </a:r>
            <a:endParaRPr dirty="0"/>
          </a:p>
        </p:txBody>
      </p:sp>
      <p:pic>
        <p:nvPicPr>
          <p:cNvPr id="317" name="Google Shape;317;p19"/>
          <p:cNvPicPr preferRelativeResize="0"/>
          <p:nvPr/>
        </p:nvPicPr>
        <p:blipFill rotWithShape="1">
          <a:blip r:embed="rId6" cstate="email">
            <a:alphaModFix/>
            <a:extLst>
              <a:ext uri="{28A0092B-C50C-407E-A947-70E740481C1C}">
                <a14:useLocalDpi xmlns:a14="http://schemas.microsoft.com/office/drawing/2010/main"/>
              </a:ext>
            </a:extLst>
          </a:blip>
          <a:srcRect t="13742" b="13392"/>
          <a:stretch/>
        </p:blipFill>
        <p:spPr>
          <a:xfrm>
            <a:off x="4201650" y="1038389"/>
            <a:ext cx="4630649" cy="3930485"/>
          </a:xfrm>
          <a:prstGeom prst="rect">
            <a:avLst/>
          </a:prstGeom>
          <a:noFill/>
          <a:ln>
            <a:noFill/>
          </a:ln>
        </p:spPr>
      </p:pic>
      <p:sp>
        <p:nvSpPr>
          <p:cNvPr id="318" name="Google Shape;318;p19"/>
          <p:cNvSpPr txBox="1"/>
          <p:nvPr/>
        </p:nvSpPr>
        <p:spPr>
          <a:xfrm>
            <a:off x="6660299" y="4797124"/>
            <a:ext cx="2172000" cy="343500"/>
          </a:xfrm>
          <a:prstGeom prst="rect">
            <a:avLst/>
          </a:prstGeom>
          <a:noFill/>
          <a:ln>
            <a:noFill/>
          </a:ln>
        </p:spPr>
        <p:txBody>
          <a:bodyPr spcFirstLastPara="1" wrap="square" lIns="91425" tIns="91425" rIns="91425" bIns="91425" anchor="t" anchorCtr="0">
            <a:noAutofit/>
          </a:bodyPr>
          <a:lstStyle/>
          <a:p>
            <a:pPr marL="0" lvl="0" indent="0" rtl="0">
              <a:lnSpc>
                <a:spcPct val="200000"/>
              </a:lnSpc>
              <a:spcBef>
                <a:spcPts val="0"/>
              </a:spcBef>
              <a:spcAft>
                <a:spcPts val="0"/>
              </a:spcAft>
              <a:buNone/>
            </a:pPr>
            <a:r>
              <a:rPr lang="en" sz="1200" dirty="0">
                <a:latin typeface="Times New Roman"/>
                <a:ea typeface="Times New Roman"/>
                <a:cs typeface="Times New Roman"/>
                <a:sym typeface="Times New Roman"/>
              </a:rPr>
              <a:t>(Gassert, 1996)</a:t>
            </a:r>
            <a:endParaRPr dirty="0"/>
          </a:p>
        </p:txBody>
      </p:sp>
      <p:pic>
        <p:nvPicPr>
          <p:cNvPr id="2" name="Recording">
            <a:hlinkClick r:id="" action="ppaction://media"/>
            <a:extLst>
              <a:ext uri="{FF2B5EF4-FFF2-40B4-BE49-F238E27FC236}">
                <a16:creationId xmlns:a16="http://schemas.microsoft.com/office/drawing/2014/main" id="{E3287409-61BC-4A10-BB24-29F3D3FE617F}"/>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694200" y="435927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1625"/>
    </mc:Choice>
    <mc:Fallback>
      <p:transition spd="slow" advTm="91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0"/>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Hardware Selection and Rationale</a:t>
            </a:r>
            <a:endParaRPr dirty="0"/>
          </a:p>
        </p:txBody>
      </p:sp>
      <p:sp>
        <p:nvSpPr>
          <p:cNvPr id="324" name="Google Shape;324;p20"/>
          <p:cNvSpPr txBox="1">
            <a:spLocks noGrp="1"/>
          </p:cNvSpPr>
          <p:nvPr>
            <p:ph type="body" idx="1"/>
          </p:nvPr>
        </p:nvSpPr>
        <p:spPr>
          <a:xfrm>
            <a:off x="2032200" y="1328075"/>
            <a:ext cx="7030500" cy="3177600"/>
          </a:xfrm>
          <a:prstGeom prst="rect">
            <a:avLst/>
          </a:prstGeom>
        </p:spPr>
        <p:txBody>
          <a:bodyPr spcFirstLastPara="1" wrap="square" lIns="91425" tIns="91425" rIns="91425" bIns="91425" anchor="t" anchorCtr="0">
            <a:noAutofit/>
          </a:bodyPr>
          <a:lstStyle/>
          <a:p>
            <a:pPr marL="457200" lvl="0" indent="-311150" rtl="0">
              <a:lnSpc>
                <a:spcPct val="150000"/>
              </a:lnSpc>
              <a:spcBef>
                <a:spcPts val="0"/>
              </a:spcBef>
              <a:spcAft>
                <a:spcPts val="0"/>
              </a:spcAft>
              <a:buSzPts val="1300"/>
              <a:buChar char="●"/>
            </a:pPr>
            <a:r>
              <a:rPr lang="en" dirty="0"/>
              <a:t>Implementation of the the EPIC system will require all inpatient units to have IBM computers. </a:t>
            </a:r>
            <a:endParaRPr dirty="0"/>
          </a:p>
          <a:p>
            <a:pPr marL="457200" lvl="0" indent="-311150" rtl="0">
              <a:lnSpc>
                <a:spcPct val="150000"/>
              </a:lnSpc>
              <a:spcBef>
                <a:spcPts val="0"/>
              </a:spcBef>
              <a:spcAft>
                <a:spcPts val="0"/>
              </a:spcAft>
              <a:buSzPts val="1300"/>
              <a:buChar char="●"/>
            </a:pPr>
            <a:r>
              <a:rPr lang="en" dirty="0"/>
              <a:t>Each computer will have a HP Elitebook Folio 9470M with 2 gigahertz. </a:t>
            </a:r>
            <a:endParaRPr dirty="0"/>
          </a:p>
          <a:p>
            <a:pPr marL="457200" lvl="0" indent="-311150" rtl="0">
              <a:lnSpc>
                <a:spcPct val="150000"/>
              </a:lnSpc>
              <a:spcBef>
                <a:spcPts val="0"/>
              </a:spcBef>
              <a:spcAft>
                <a:spcPts val="0"/>
              </a:spcAft>
              <a:buSzPts val="1300"/>
              <a:buChar char="●"/>
            </a:pPr>
            <a:r>
              <a:rPr lang="en" dirty="0"/>
              <a:t>Each unit will have a keyboard and wireless mouse and the processor will include </a:t>
            </a:r>
            <a:br>
              <a:rPr lang="en" dirty="0"/>
            </a:br>
            <a:r>
              <a:rPr lang="en" dirty="0"/>
              <a:t>quad core with 8 gigs of ram. </a:t>
            </a:r>
            <a:endParaRPr dirty="0"/>
          </a:p>
          <a:p>
            <a:pPr marL="457200" lvl="0" indent="-311150" rtl="0">
              <a:lnSpc>
                <a:spcPct val="150000"/>
              </a:lnSpc>
              <a:spcBef>
                <a:spcPts val="0"/>
              </a:spcBef>
              <a:spcAft>
                <a:spcPts val="0"/>
              </a:spcAft>
              <a:buSzPts val="1300"/>
              <a:buChar char="●"/>
            </a:pPr>
            <a:r>
              <a:rPr lang="en" dirty="0"/>
              <a:t>Every unit within the QEII Hospital will have 6 computers on wheels to provide all health care professionals with a mobile workflow. </a:t>
            </a:r>
            <a:endParaRPr dirty="0"/>
          </a:p>
          <a:p>
            <a:pPr marL="457200" lvl="0" indent="-311150" rtl="0">
              <a:lnSpc>
                <a:spcPct val="150000"/>
              </a:lnSpc>
              <a:spcBef>
                <a:spcPts val="0"/>
              </a:spcBef>
              <a:spcAft>
                <a:spcPts val="0"/>
              </a:spcAft>
              <a:buSzPts val="1300"/>
              <a:buChar char="●"/>
            </a:pPr>
            <a:r>
              <a:rPr lang="en" dirty="0"/>
              <a:t>EPIC was used for its evolving applications and easy usability.</a:t>
            </a:r>
            <a:endParaRPr dirty="0"/>
          </a:p>
          <a:p>
            <a:pPr marL="457200" lvl="0" indent="-311150">
              <a:lnSpc>
                <a:spcPct val="150000"/>
              </a:lnSpc>
              <a:spcBef>
                <a:spcPts val="0"/>
              </a:spcBef>
              <a:spcAft>
                <a:spcPts val="0"/>
              </a:spcAft>
              <a:buSzPts val="1300"/>
              <a:buChar char="●"/>
            </a:pPr>
            <a:r>
              <a:rPr lang="en" dirty="0"/>
              <a:t>The hardware was chosen because it was the most cost effective while providing </a:t>
            </a:r>
            <a:br>
              <a:rPr lang="en" dirty="0"/>
            </a:br>
            <a:r>
              <a:rPr lang="en" dirty="0"/>
              <a:t>easy accessibility to patient information. </a:t>
            </a:r>
            <a:endParaRPr dirty="0"/>
          </a:p>
        </p:txBody>
      </p:sp>
      <p:pic>
        <p:nvPicPr>
          <p:cNvPr id="325" name="Google Shape;325;p2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04800" y="1371650"/>
            <a:ext cx="1727400" cy="2978276"/>
          </a:xfrm>
          <a:prstGeom prst="rect">
            <a:avLst/>
          </a:prstGeom>
          <a:noFill/>
          <a:ln>
            <a:noFill/>
          </a:ln>
        </p:spPr>
      </p:pic>
      <p:pic>
        <p:nvPicPr>
          <p:cNvPr id="4" name="Recording">
            <a:hlinkClick r:id="" action="ppaction://media"/>
            <a:extLst>
              <a:ext uri="{FF2B5EF4-FFF2-40B4-BE49-F238E27FC236}">
                <a16:creationId xmlns:a16="http://schemas.microsoft.com/office/drawing/2014/main" id="{FF49DCB6-8BCE-4351-BDE6-235F68DB8C4A}"/>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7111800" y="389607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040"/>
    </mc:Choice>
    <mc:Fallback>
      <p:transition spd="slow" advTm="4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1"/>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Software Selection</a:t>
            </a:r>
            <a:endParaRPr/>
          </a:p>
        </p:txBody>
      </p:sp>
      <p:sp>
        <p:nvSpPr>
          <p:cNvPr id="331" name="Google Shape;331;p21"/>
          <p:cNvSpPr txBox="1">
            <a:spLocks noGrp="1"/>
          </p:cNvSpPr>
          <p:nvPr>
            <p:ph type="body" idx="1"/>
          </p:nvPr>
        </p:nvSpPr>
        <p:spPr>
          <a:xfrm>
            <a:off x="670375" y="1597875"/>
            <a:ext cx="4063800" cy="2933700"/>
          </a:xfrm>
          <a:prstGeom prst="rect">
            <a:avLst/>
          </a:prstGeom>
        </p:spPr>
        <p:txBody>
          <a:bodyPr spcFirstLastPara="1" wrap="square" lIns="91425" tIns="91425" rIns="91425" bIns="91425" anchor="t" anchorCtr="0">
            <a:noAutofit/>
          </a:bodyPr>
          <a:lstStyle/>
          <a:p>
            <a:pPr marL="457200" lvl="0" indent="-311150" rtl="0">
              <a:lnSpc>
                <a:spcPct val="150000"/>
              </a:lnSpc>
              <a:spcBef>
                <a:spcPts val="0"/>
              </a:spcBef>
              <a:spcAft>
                <a:spcPts val="0"/>
              </a:spcAft>
              <a:buSzPts val="1300"/>
              <a:buChar char="●"/>
            </a:pPr>
            <a:r>
              <a:rPr lang="en"/>
              <a:t>Windows 7 with 32 bit was used as the software to support the EPIC system. </a:t>
            </a:r>
            <a:endParaRPr/>
          </a:p>
          <a:p>
            <a:pPr marL="457200" lvl="0" indent="-311150" rtl="0">
              <a:lnSpc>
                <a:spcPct val="150000"/>
              </a:lnSpc>
              <a:spcBef>
                <a:spcPts val="0"/>
              </a:spcBef>
              <a:spcAft>
                <a:spcPts val="0"/>
              </a:spcAft>
              <a:buSzPts val="1300"/>
              <a:buChar char="●"/>
            </a:pPr>
            <a:r>
              <a:rPr lang="en"/>
              <a:t>The default browser used  is Internet Explorer.</a:t>
            </a:r>
            <a:endParaRPr/>
          </a:p>
          <a:p>
            <a:pPr marL="457200" lvl="0" indent="-311150" rtl="0">
              <a:lnSpc>
                <a:spcPct val="150000"/>
              </a:lnSpc>
              <a:spcBef>
                <a:spcPts val="0"/>
              </a:spcBef>
              <a:spcAft>
                <a:spcPts val="0"/>
              </a:spcAft>
              <a:buSzPts val="1300"/>
              <a:buChar char="●"/>
            </a:pPr>
            <a:r>
              <a:rPr lang="en"/>
              <a:t>EPIC software can store data from an standard based electronic system or compatible data source.</a:t>
            </a:r>
            <a:endParaRPr/>
          </a:p>
          <a:p>
            <a:pPr marL="457200" lvl="0" indent="-311150">
              <a:lnSpc>
                <a:spcPct val="150000"/>
              </a:lnSpc>
              <a:spcBef>
                <a:spcPts val="0"/>
              </a:spcBef>
              <a:spcAft>
                <a:spcPts val="0"/>
              </a:spcAft>
              <a:buSzPts val="1300"/>
              <a:buChar char="●"/>
            </a:pPr>
            <a:r>
              <a:rPr lang="en"/>
              <a:t>EPIC system can provide the system with tools to resolve patient care gaps through a web-based care management portal. </a:t>
            </a:r>
            <a:endParaRPr/>
          </a:p>
        </p:txBody>
      </p:sp>
      <p:pic>
        <p:nvPicPr>
          <p:cNvPr id="332" name="Google Shape;332;p2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828050" y="1929104"/>
            <a:ext cx="3726024" cy="2271233"/>
          </a:xfrm>
          <a:prstGeom prst="rect">
            <a:avLst/>
          </a:prstGeom>
          <a:noFill/>
          <a:ln>
            <a:noFill/>
          </a:ln>
        </p:spPr>
      </p:pic>
      <p:pic>
        <p:nvPicPr>
          <p:cNvPr id="2" name="Recording">
            <a:hlinkClick r:id="" action="ppaction://media"/>
            <a:extLst>
              <a:ext uri="{FF2B5EF4-FFF2-40B4-BE49-F238E27FC236}">
                <a16:creationId xmlns:a16="http://schemas.microsoft.com/office/drawing/2014/main" id="{6B49B535-C77A-4620-A18B-BF249104D0BF}"/>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5027691" y="381509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697"/>
    </mc:Choice>
    <mc:Fallback>
      <p:transition spd="slow" advTm="29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8970|recordLength=18970|start=0|end=18970|audioFormat={00001610-0000-0010-8000-00AA00389B71}|audioRate=44100|muted=false|volume=0.8|fadeIn=0|fadeOut=0"/>
</p:tagLst>
</file>

<file path=ppt/tags/tag10.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13855|recordLength=213855|start=0|end=213855|audioFormat={00001610-0000-0010-8000-00AA00389B71}|audioRate=44100|muted=false|volume=0.8|fadeIn=0|fadeOut=0"/>
</p:tagLst>
</file>

<file path=ppt/tags/tag11.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16657|recordLength=116657|start=0|end=116657|audioFormat={00001610-0000-0010-8000-00AA00389B71}|audioRate=44100|muted=false|volume=0.8|fadeIn=0|fadeOut=0"/>
</p:tagLst>
</file>

<file path=ppt/tags/tag12.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58676|recordLength=58676|start=0|end=58676|audioFormat={00001610-0000-0010-8000-00AA00389B71}|audioRate=44100|muted=false|volume=0.8|fadeIn=0|fadeOut=0"/>
</p:tagLst>
</file>

<file path=ppt/tags/tag13.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89930|recordLength=89930|start=0|end=89930|audioFormat={00001610-0000-0010-8000-00AA00389B71}|audioRate=44100|muted=false|volume=0.8|fadeIn=0|fadeOut=0"/>
</p:tagLst>
</file>

<file path=ppt/tags/tag14.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68057|recordLength=68057|start=0|end=68057|audioFormat={00001610-0000-0010-8000-00AA00389B71}|audioRate=44100|muted=false|volume=0.8|fadeIn=0|fadeOut=0"/>
</p:tagLst>
</file>

<file path=ppt/tags/tag15.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86262|recordLength=86262|start=0|end=86262|audioFormat={00001610-0000-0010-8000-00AA00389B71}|audioRate=44100|muted=false|volume=0.8|fadeIn=0|fadeOut=0"/>
</p:tagLst>
</file>

<file path=ppt/tags/tag16.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53498|recordLength=53498|start=0|end=53498|audioFormat={00001610-0000-0010-8000-00AA00389B71}|audioRate=44100|muted=false|volume=0.8|fadeIn=0|fadeOut=0"/>
</p:tagLst>
</file>

<file path=ppt/tags/tag17.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55820|recordLength=55820|start=0|end=55820|audioFormat={00001610-0000-0010-8000-00AA00389B71}|audioRate=44100|muted=false|volume=0.8|fadeIn=0|fadeOut=0"/>
</p:tagLst>
</file>

<file path=ppt/tags/tag2.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53521|recordLength=53521|start=0|end=53521|audioFormat={00001610-0000-0010-8000-00AA00389B71}|audioRate=44100|muted=false|volume=0.8|fadeIn=0|fadeOut=0"/>
</p:tagLst>
</file>

<file path=ppt/tags/tag3.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78553|recordLength=78553|start=0|end=78553|audioFormat={00001610-0000-0010-8000-00AA00389B71}|audioRate=44100|muted=false|volume=0.8|fadeIn=0|fadeOut=0"/>
</p:tagLst>
</file>

<file path=ppt/tags/tag4.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79389|recordLength=79389|start=0|end=79389|audioFormat={00001610-0000-0010-8000-00AA00389B71}|audioRate=44100|muted=false|volume=0.8|fadeIn=0|fadeOut=0"/>
</p:tagLst>
</file>

<file path=ppt/tags/tag5.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3158|recordLength=33158|start=0|end=33158|audioFormat={00001610-0000-0010-8000-00AA00389B71}|audioRate=44100|muted=false|volume=0.8|fadeIn=0|fadeOut=0"/>
</p:tagLst>
</file>

<file path=ppt/tags/tag6.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50062|recordLength=50062|start=0|end=50062|audioFormat={00001610-0000-0010-8000-00AA00389B71}|audioRate=44100|muted=false|volume=0.8|fadeIn=0|fadeOut=0"/>
</p:tagLst>
</file>

<file path=ppt/tags/tag7.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91625|recordLength=91625|start=0|end=91625|audioFormat={00001610-0000-0010-8000-00AA00389B71}|audioRate=44100|muted=false|volume=0.8|fadeIn=0|fadeOut=0"/>
</p:tagLst>
</file>

<file path=ppt/tags/tag8.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49040|recordLength=49040|start=0|end=49040|audioFormat={00001610-0000-0010-8000-00AA00389B71}|audioRate=44100|muted=false|volume=0.8|fadeIn=0|fadeOut=0"/>
</p:tagLst>
</file>

<file path=ppt/tags/tag9.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9698|recordLength=29698|start=0|end=29698|audioFormat={00001610-0000-0010-8000-00AA00389B71}|audioRate=44100|muted=false|volume=0.8|fadeIn=0|fadeOut=0"/>
</p:tagLst>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1711</Words>
  <Application>Microsoft Office PowerPoint</Application>
  <PresentationFormat>On-screen Show (16:9)</PresentationFormat>
  <Paragraphs>186</Paragraphs>
  <Slides>18</Slides>
  <Notes>18</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Times New Roman</vt:lpstr>
      <vt:lpstr>Maven Pro</vt:lpstr>
      <vt:lpstr>Roboto</vt:lpstr>
      <vt:lpstr>Nunito</vt:lpstr>
      <vt:lpstr>Arial</vt:lpstr>
      <vt:lpstr>Momentum</vt:lpstr>
      <vt:lpstr>Proposing an Informatics Solution to a Problem</vt:lpstr>
      <vt:lpstr>What is the Problem?</vt:lpstr>
      <vt:lpstr>PowerPoint Presentation</vt:lpstr>
      <vt:lpstr>Why is this problem significant?</vt:lpstr>
      <vt:lpstr>What are we proposing?</vt:lpstr>
      <vt:lpstr>Environmental Risk Analysis</vt:lpstr>
      <vt:lpstr>Systematic Analysis of the Problem</vt:lpstr>
      <vt:lpstr>Hardware Selection and Rationale</vt:lpstr>
      <vt:lpstr>Software Selection</vt:lpstr>
      <vt:lpstr>Implementation Plan</vt:lpstr>
      <vt:lpstr>Education Plan</vt:lpstr>
      <vt:lpstr>PowerPoint Presentation</vt:lpstr>
      <vt:lpstr>Evaluation Plan</vt:lpstr>
      <vt:lpstr>Potential Issues:  </vt:lpstr>
      <vt:lpstr>Potential Issues (continued)</vt:lpstr>
      <vt:lpstr>Potential Issues (continued)</vt:lpstr>
      <vt:lpstr>In Summary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Proposing an Informatics Solution to a Problem</dc:title>
  <dc:creator>Courtney Noseworthy</dc:creator>
  <cp:lastModifiedBy>Jack Yensen</cp:lastModifiedBy>
  <cp:revision>20</cp:revision>
  <dcterms:modified xsi:type="dcterms:W3CDTF">2018-07-30T23:46:33Z</dcterms:modified>
</cp:coreProperties>
</file>