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71" r:id="rId5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e damos la bienvenida" id="{E75E278A-FF0E-49A4-B170-79828D63BBAD}">
          <p14:sldIdLst/>
        </p14:section>
        <p14:section name="Diseñar, Transformación, Anotar, Trabajar en colaboración, Información" id="{B9B51309-D148-4332-87C2-07BE32FBCA3B}">
          <p14:sldIdLst>
            <p14:sldId id="271"/>
          </p14:sldIdLst>
        </p14:section>
        <p14:section name="Más información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utor" initials="A" lastIdx="0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4" autoAdjust="0"/>
    <p:restoredTop sz="94241" autoAdjust="0"/>
  </p:normalViewPr>
  <p:slideViewPr>
    <p:cSldViewPr snapToGrid="0">
      <p:cViewPr varScale="1">
        <p:scale>
          <a:sx n="68" d="100"/>
          <a:sy n="68" d="100"/>
        </p:scale>
        <p:origin x="61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2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E7C177B-B36A-42FB-963C-4A4062E11465}" type="datetime1">
              <a:rPr lang="es-ES" smtClean="0"/>
              <a:t>14/03/2020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D6E2F-8700-4332-938B-4B711CF8351C}" type="datetime1">
              <a:rPr lang="es-ES" smtClean="0"/>
              <a:pPr/>
              <a:t>14/03/2020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652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es-ES" sz="1800" noProof="0"/>
          </a:p>
        </p:txBody>
      </p:sp>
      <p:cxnSp>
        <p:nvCxnSpPr>
          <p:cNvPr id="12" name="Conector recto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Haga clic para modificar los estilos de texto del patrón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Segundo nivel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Tercer nivel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Cuarto nivel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Quinto nivel</a:t>
            </a:r>
          </a:p>
        </p:txBody>
      </p:sp>
      <p:sp>
        <p:nvSpPr>
          <p:cNvPr id="6" name="Marcador de fecha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8BBF53A3-647D-4EB5-8024-AB2FE87A599F}" type="datetime1">
              <a:rPr lang="es-ES" noProof="0" smtClean="0"/>
              <a:t>14/03/2020</a:t>
            </a:fld>
            <a:endParaRPr lang="es-ES" noProof="0"/>
          </a:p>
        </p:txBody>
      </p:sp>
      <p:sp>
        <p:nvSpPr>
          <p:cNvPr id="7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8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10" name="Rectángulo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Haga clic para modificar los estilos de texto del patrón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Segundo nivel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Tercer nivel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Cuarto nivel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es-ES" sz="1800" noProof="0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E5AAFFC4-FA62-427A-8CE9-ACD9FDA24490}" type="datetime1">
              <a:rPr lang="es-ES" noProof="0" smtClean="0"/>
              <a:t>14/03/2020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521206" y="211015"/>
            <a:ext cx="9987359" cy="877121"/>
          </a:xfrm>
        </p:spPr>
        <p:txBody>
          <a:bodyPr rtlCol="0">
            <a:noAutofit/>
          </a:bodyPr>
          <a:lstStyle/>
          <a:p>
            <a:pPr algn="ctr" rtl="0"/>
            <a:r>
              <a:rPr lang="es-E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Segoe UI Light" panose="020B0502040204020203" pitchFamily="34" charset="0"/>
              </a:rPr>
              <a:t>Explotación minera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FE066D8-A0AC-4675-A343-AED0F405AA3E}"/>
              </a:ext>
            </a:extLst>
          </p:cNvPr>
          <p:cNvSpPr/>
          <p:nvPr/>
        </p:nvSpPr>
        <p:spPr>
          <a:xfrm>
            <a:off x="478302" y="1215406"/>
            <a:ext cx="452979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2400" dirty="0">
                <a:latin typeface="Baskerville Old Face" panose="02020602080505020303" pitchFamily="18" charset="0"/>
              </a:rPr>
              <a:t>Desde la época de la conquista los pueblos originarios vienen luchando contra quienes quieren costa despojarlos de sus riquezas minerales. Después de quinientos años el modelo colonialista sigue imperando, pues:  “Desplazados desde los llanos por la industria agrícola y ganadera, (se  fueron vivir a los) cerros poco productivos para la agricultura, pero cargados de ricos yacimientos de cobre y oro codiciados por las transnacionales mineras” (</a:t>
            </a:r>
            <a:r>
              <a:rPr lang="es-PA" sz="2400" dirty="0" err="1">
                <a:latin typeface="Baskerville Old Face" panose="02020602080505020303" pitchFamily="18" charset="0"/>
              </a:rPr>
              <a:t>Beluche</a:t>
            </a:r>
            <a:r>
              <a:rPr lang="es-PA" sz="2400" dirty="0">
                <a:latin typeface="Baskerville Old Face" panose="02020602080505020303" pitchFamily="18" charset="0"/>
              </a:rPr>
              <a:t>, 2016).</a:t>
            </a:r>
            <a:endParaRPr lang="es-PA" sz="3200" dirty="0">
              <a:latin typeface="Baskerville Old Face" panose="02020602080505020303" pitchFamily="18" charset="0"/>
            </a:endParaRPr>
          </a:p>
        </p:txBody>
      </p:sp>
      <p:pic>
        <p:nvPicPr>
          <p:cNvPr id="4" name="Imagen 3" descr="Una multitud de gente en la calle&#10;&#10;Descripción generada automáticamente">
            <a:extLst>
              <a:ext uri="{FF2B5EF4-FFF2-40B4-BE49-F238E27FC236}">
                <a16:creationId xmlns:a16="http://schemas.microsoft.com/office/drawing/2014/main" id="{B0034037-2BF0-48C5-8CC2-F5776F828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2131" y="1768353"/>
            <a:ext cx="6629400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58_TF10001108.potx" id="{3068D4C4-799F-4D37-B4B4-23B54CC64B2C}" vid="{0428EABF-2A66-4C1D-8919-2064943E471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0072C5-DDE0-4258-BA7A-4D4B80DFA63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{2EC7D8DC-4D3F-40C6-8F90-F0D5653305A7}tf10001108</Template>
  <TotalTime>0</TotalTime>
  <Words>82</Words>
  <Application>Microsoft Office PowerPoint</Application>
  <PresentationFormat>Panorámica</PresentationFormat>
  <Paragraphs>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Baskerville Old Face</vt:lpstr>
      <vt:lpstr>Calibri</vt:lpstr>
      <vt:lpstr>Segoe UI</vt:lpstr>
      <vt:lpstr>Segoe UI Light</vt:lpstr>
      <vt:lpstr>WelcomeDoc</vt:lpstr>
      <vt:lpstr>Explotación minera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2020-03-14T06:02:25Z</dcterms:created>
  <dcterms:modified xsi:type="dcterms:W3CDTF">2020-03-14T06:49:13Z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