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Thursday, April 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1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Thursday, April 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7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Thursday, April 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38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Thursday, April 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6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Thursday, April 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47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Thursday, April 8,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9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Thursday, April 8,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350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Thursday, April 8,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59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Thursday, April 8,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44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Thursday, April 8,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85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Thursday, April 8,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6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Thursday, April 8, 2021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‹Nº›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91703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88" r:id="rId4"/>
    <p:sldLayoutId id="2147483689" r:id="rId5"/>
    <p:sldLayoutId id="2147483694" r:id="rId6"/>
    <p:sldLayoutId id="2147483690" r:id="rId7"/>
    <p:sldLayoutId id="2147483691" r:id="rId8"/>
    <p:sldLayoutId id="2147483692" r:id="rId9"/>
    <p:sldLayoutId id="2147483693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3F794D0-2982-490E-88DA-93D489750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intura en movimiento desde la parte inferior de la vista">
            <a:extLst>
              <a:ext uri="{FF2B5EF4-FFF2-40B4-BE49-F238E27FC236}">
                <a16:creationId xmlns:a16="http://schemas.microsoft.com/office/drawing/2014/main" id="{68C2168E-3475-48C4-92D7-7141C6E87F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708" b="6563"/>
          <a:stretch/>
        </p:blipFill>
        <p:spPr>
          <a:xfrm>
            <a:off x="-2" y="10"/>
            <a:ext cx="12192002" cy="446103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FD24A3D-F07A-44A9-BE55-5576292E15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460827"/>
            <a:ext cx="12192003" cy="2397392"/>
          </a:xfrm>
          <a:prstGeom prst="rect">
            <a:avLst/>
          </a:prstGeom>
          <a:gradFill>
            <a:gsLst>
              <a:gs pos="8000">
                <a:schemeClr val="accent6"/>
              </a:gs>
              <a:gs pos="86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4441C9-FD2D-4031-B5C5-67478196C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038600" y="4463553"/>
            <a:ext cx="8153401" cy="2394447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81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BF09AEC-6E6E-418F-9974-8730F1B2B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4834054">
            <a:off x="2944145" y="2710934"/>
            <a:ext cx="3118759" cy="4639931"/>
          </a:xfrm>
          <a:custGeom>
            <a:avLst/>
            <a:gdLst>
              <a:gd name="connsiteX0" fmla="*/ 3118759 w 3118759"/>
              <a:gd name="connsiteY0" fmla="*/ 79510 h 4639931"/>
              <a:gd name="connsiteX1" fmla="*/ 1204940 w 3118759"/>
              <a:gd name="connsiteY1" fmla="*/ 4639931 h 4639931"/>
              <a:gd name="connsiteX2" fmla="*/ 1103495 w 3118759"/>
              <a:gd name="connsiteY2" fmla="*/ 4578302 h 4639931"/>
              <a:gd name="connsiteX3" fmla="*/ 0 w 3118759"/>
              <a:gd name="connsiteY3" fmla="*/ 2502877 h 4639931"/>
              <a:gd name="connsiteX4" fmla="*/ 2502877 w 3118759"/>
              <a:gd name="connsiteY4" fmla="*/ 0 h 4639931"/>
              <a:gd name="connsiteX5" fmla="*/ 3007294 w 3118759"/>
              <a:gd name="connsiteY5" fmla="*/ 50850 h 463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8759" h="4639931">
                <a:moveTo>
                  <a:pt x="3118759" y="79510"/>
                </a:moveTo>
                <a:lnTo>
                  <a:pt x="1204940" y="4639931"/>
                </a:lnTo>
                <a:lnTo>
                  <a:pt x="1103495" y="4578302"/>
                </a:lnTo>
                <a:cubicBezTo>
                  <a:pt x="437725" y="4128517"/>
                  <a:pt x="0" y="3366815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2675665" y="0"/>
                  <a:pt x="2844363" y="17509"/>
                  <a:pt x="3007294" y="50850"/>
                </a:cubicBezTo>
                <a:close/>
              </a:path>
            </a:pathLst>
          </a:custGeom>
          <a:gradFill>
            <a:gsLst>
              <a:gs pos="0">
                <a:schemeClr val="accent6">
                  <a:alpha val="12000"/>
                </a:schemeClr>
              </a:gs>
              <a:gs pos="100000">
                <a:schemeClr val="accent6">
                  <a:lumMod val="60000"/>
                  <a:lumOff val="40000"/>
                  <a:alpha val="20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9D3989-3E00-4727-914E-959DFE8FA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76701" y="4460827"/>
            <a:ext cx="8115300" cy="1945408"/>
          </a:xfrm>
          <a:prstGeom prst="rect">
            <a:avLst/>
          </a:prstGeom>
          <a:gradFill>
            <a:gsLst>
              <a:gs pos="0">
                <a:schemeClr val="accent6">
                  <a:alpha val="16000"/>
                </a:schemeClr>
              </a:gs>
              <a:gs pos="62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E577ED0-7082-49C6-8281-F54A98A82E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344" y="4601027"/>
            <a:ext cx="11335656" cy="1704312"/>
          </a:xfrm>
        </p:spPr>
        <p:txBody>
          <a:bodyPr>
            <a:noAutofit/>
          </a:bodyPr>
          <a:lstStyle/>
          <a:p>
            <a:pPr algn="l"/>
            <a:r>
              <a:rPr lang="es-P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La técnica del fichaje documental para la recopilación del material según la normativa APA</a:t>
            </a:r>
            <a:endParaRPr lang="es-ES_tradnl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59BEC45-37BF-4C00-8514-0567593D4658}"/>
              </a:ext>
            </a:extLst>
          </p:cNvPr>
          <p:cNvSpPr txBox="1"/>
          <p:nvPr/>
        </p:nvSpPr>
        <p:spPr>
          <a:xfrm>
            <a:off x="7300686" y="0"/>
            <a:ext cx="4891314" cy="4473019"/>
          </a:xfrm>
          <a:prstGeom prst="rect">
            <a:avLst/>
          </a:prstGeom>
          <a:solidFill>
            <a:srgbClr val="00B0F0">
              <a:alpha val="69804"/>
            </a:srgbClr>
          </a:solidFill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endParaRPr lang="es-PA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s-PA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Otras de las técnicas documentales ampliamente utilizadas en el trabajo fueron las del fichaje bibliográfico, al recopilar información, sobre los antecedentes, planteamiento del problema, construcción del marco teórico y en todas las otras etapas por las que hubo de transitar la investigación. </a:t>
            </a:r>
            <a:endParaRPr lang="es-ES_tradnl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313993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LightSeedLeftStep">
      <a:dk1>
        <a:srgbClr val="000000"/>
      </a:dk1>
      <a:lt1>
        <a:srgbClr val="FFFFFF"/>
      </a:lt1>
      <a:dk2>
        <a:srgbClr val="312441"/>
      </a:dk2>
      <a:lt2>
        <a:srgbClr val="E2E8E6"/>
      </a:lt2>
      <a:accent1>
        <a:srgbClr val="EE6E96"/>
      </a:accent1>
      <a:accent2>
        <a:srgbClr val="EB4EC0"/>
      </a:accent2>
      <a:accent3>
        <a:srgbClr val="DC6EEE"/>
      </a:accent3>
      <a:accent4>
        <a:srgbClr val="924EEB"/>
      </a:accent4>
      <a:accent5>
        <a:srgbClr val="716EEE"/>
      </a:accent5>
      <a:accent6>
        <a:srgbClr val="4E8CEB"/>
      </a:accent6>
      <a:hlink>
        <a:srgbClr val="568F7D"/>
      </a:hlink>
      <a:folHlink>
        <a:srgbClr val="7F7F7F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Gill Sans Nova</vt:lpstr>
      <vt:lpstr>Times New Roman</vt:lpstr>
      <vt:lpstr>GradientRiseVTI</vt:lpstr>
      <vt:lpstr>La técnica del fichaje documental para la recopilación del material según la normativa APA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técnica del fichaje documental para la recopilación del material según la normativa APA</dc:title>
  <dc:creator>DORIS EDITH SANCHEZ ACEVEDO POLANCO</dc:creator>
  <cp:lastModifiedBy>DORIS EDITH SANCHEZ ACEVEDO POLANCO</cp:lastModifiedBy>
  <cp:revision>2</cp:revision>
  <dcterms:created xsi:type="dcterms:W3CDTF">2021-04-08T17:20:04Z</dcterms:created>
  <dcterms:modified xsi:type="dcterms:W3CDTF">2021-04-08T17:35:08Z</dcterms:modified>
</cp:coreProperties>
</file>