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2" r:id="rId3"/>
    <p:sldId id="271" r:id="rId4"/>
    <p:sldId id="268" r:id="rId5"/>
    <p:sldId id="270" r:id="rId6"/>
    <p:sldId id="269" r:id="rId7"/>
    <p:sldId id="265" r:id="rId8"/>
    <p:sldId id="266" r:id="rId9"/>
    <p:sldId id="263" r:id="rId10"/>
    <p:sldId id="262" r:id="rId11"/>
    <p:sldId id="261" r:id="rId1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AD347D-5ACD-4C99-B74B-A9C85AD731AF}" type="datetimeFigureOut">
              <a:rPr lang="en-US" smtClean="0"/>
              <a:t>5/22/2024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02111984F565}" type="slidenum">
              <a:rPr lang="en-US" smtClean="0"/>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65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AAD347D-5ACD-4C99-B74B-A9C85AD731AF}" type="datetimeFigureOut">
              <a:rPr lang="en-US" smtClean="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4534694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9548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3854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717725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8707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1001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41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02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1815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93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447672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34173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86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8119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28689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2546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smtClean="0"/>
              <a:t>5/22/2024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33846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7DF067D-9692-0978-AD9A-7F5DE7D9722F}"/>
              </a:ext>
            </a:extLst>
          </p:cNvPr>
          <p:cNvSpPr txBox="1"/>
          <p:nvPr/>
        </p:nvSpPr>
        <p:spPr>
          <a:xfrm>
            <a:off x="2409093" y="1018122"/>
            <a:ext cx="6112412" cy="523220"/>
          </a:xfrm>
          <a:prstGeom prst="rect">
            <a:avLst/>
          </a:prstGeom>
          <a:noFill/>
        </p:spPr>
        <p:txBody>
          <a:bodyPr wrap="square">
            <a:spAutoFit/>
          </a:bodyPr>
          <a:lstStyle/>
          <a:p>
            <a:r>
              <a:rPr lang="es-US" sz="2800" dirty="0">
                <a:effectLst>
                  <a:outerShdw blurRad="38100" dist="38100" dir="2700000" algn="tl">
                    <a:srgbClr val="000000">
                      <a:alpha val="43137"/>
                    </a:srgbClr>
                  </a:outerShdw>
                </a:effectLst>
                <a:latin typeface="Algerian" panose="04020705040A02060702" pitchFamily="82" charset="0"/>
              </a:rPr>
              <a:t>Tipos de chasis o bastidores</a:t>
            </a:r>
            <a:endParaRPr lang="es-PE" sz="2800" dirty="0">
              <a:effectLst>
                <a:outerShdw blurRad="38100" dist="38100" dir="2700000" algn="tl">
                  <a:srgbClr val="000000">
                    <a:alpha val="43137"/>
                  </a:srgbClr>
                </a:outerShdw>
              </a:effectLst>
              <a:latin typeface="Algerian" panose="04020705040A02060702" pitchFamily="82" charset="0"/>
            </a:endParaRPr>
          </a:p>
        </p:txBody>
      </p:sp>
      <p:sp>
        <p:nvSpPr>
          <p:cNvPr id="5" name="CuadroTexto 4">
            <a:extLst>
              <a:ext uri="{FF2B5EF4-FFF2-40B4-BE49-F238E27FC236}">
                <a16:creationId xmlns:a16="http://schemas.microsoft.com/office/drawing/2014/main" id="{A85052BE-2583-8562-662F-3A68AE588CBB}"/>
              </a:ext>
            </a:extLst>
          </p:cNvPr>
          <p:cNvSpPr txBox="1"/>
          <p:nvPr/>
        </p:nvSpPr>
        <p:spPr>
          <a:xfrm>
            <a:off x="1288366" y="2307102"/>
            <a:ext cx="4807634" cy="4167295"/>
          </a:xfrm>
          <a:prstGeom prst="rect">
            <a:avLst/>
          </a:prstGeom>
          <a:noFill/>
        </p:spPr>
        <p:txBody>
          <a:bodyPr wrap="square">
            <a:spAutoFit/>
          </a:bodyPr>
          <a:lstStyle/>
          <a:p>
            <a:pPr marL="342900" lvl="0" indent="-342900">
              <a:tabLst>
                <a:tab pos="457200" algn="l"/>
              </a:tabLst>
            </a:pPr>
            <a:r>
              <a:rPr lang="es-US" sz="1800"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US" sz="2400" b="1" kern="1200"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1.</a:t>
            </a:r>
            <a: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t>Bastidor independiente.</a:t>
            </a:r>
            <a:b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br>
            <a:r>
              <a:rPr lang="es-US" sz="2400" b="1" kern="1200"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2.</a:t>
            </a:r>
            <a: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t>Bastidor en columna o en “X”.</a:t>
            </a:r>
            <a:b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br>
            <a:r>
              <a:rPr lang="es-US" sz="2400" b="1" kern="1200"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3.</a:t>
            </a:r>
            <a: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t>Bastidor perimetral .</a:t>
            </a:r>
            <a:b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br>
            <a:r>
              <a:rPr lang="es-US" sz="2400" b="1" kern="1200"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4.</a:t>
            </a:r>
            <a: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t>Bastidores de plataforma .</a:t>
            </a:r>
            <a:b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br>
            <a:r>
              <a:rPr lang="es-US" sz="2400" b="1" kern="1200"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5.</a:t>
            </a:r>
            <a: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t>Bastidor tubular .</a:t>
            </a:r>
            <a:b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br>
            <a:r>
              <a:rPr lang="es-US" sz="2400" b="1" kern="1200"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6.</a:t>
            </a:r>
            <a: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t>Bastidor larguero longitudinal .</a:t>
            </a:r>
            <a:b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br>
            <a:r>
              <a:rPr lang="es-US" sz="2400" b="1" kern="1200"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7.</a:t>
            </a:r>
            <a: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t>Bastidor de perfil en “U”.</a:t>
            </a:r>
            <a:b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br>
            <a:r>
              <a:rPr lang="es-US" sz="2400" b="1" kern="1200"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8.</a:t>
            </a:r>
            <a: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t>Bastidor de perfil reforzado.</a:t>
            </a:r>
            <a:b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br>
            <a:r>
              <a:rPr lang="es-US" sz="2400" b="1" kern="1200"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9.</a:t>
            </a:r>
            <a: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t>Bastidor de perfil en doble “T”.</a:t>
            </a:r>
            <a:b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br>
            <a:r>
              <a:rPr lang="es-US" sz="2400" b="1" kern="1200"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10.</a:t>
            </a:r>
            <a:r>
              <a:rPr lang="es-US" sz="2400" b="1" kern="1200" dirty="0">
                <a:solidFill>
                  <a:srgbClr val="262626"/>
                </a:solidFill>
                <a:effectLst/>
                <a:latin typeface="Aptos Display" panose="020B0004020202020204" pitchFamily="34" charset="0"/>
                <a:ea typeface="Times New Roman" panose="02020603050405020304" pitchFamily="18" charset="0"/>
                <a:cs typeface="Times New Roman" panose="02020603050405020304" pitchFamily="18" charset="0"/>
              </a:rPr>
              <a:t>Bastidor auxiliar.</a:t>
            </a:r>
            <a:endParaRPr lang="es-PE" sz="2400" b="1" dirty="0">
              <a:effectLst/>
              <a:latin typeface="Aptos Display" panose="020B0004020202020204" pitchFamily="34" charset="0"/>
              <a:ea typeface="Times New Roman" panose="02020603050405020304" pitchFamily="18" charset="0"/>
            </a:endParaRPr>
          </a:p>
          <a:p>
            <a:pPr>
              <a:lnSpc>
                <a:spcPct val="107000"/>
              </a:lnSpc>
              <a:spcAft>
                <a:spcPts val="800"/>
              </a:spcAft>
            </a:pPr>
            <a:r>
              <a:rPr lang="es-PE" sz="2400" b="1" kern="100" dirty="0">
                <a:effectLst/>
                <a:latin typeface="Aptos Display" panose="020B00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94263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CF134-2C9F-E3FB-0200-890861E83FDC}"/>
              </a:ext>
            </a:extLst>
          </p:cNvPr>
          <p:cNvSpPr>
            <a:spLocks noGrp="1"/>
          </p:cNvSpPr>
          <p:nvPr>
            <p:ph type="title"/>
          </p:nvPr>
        </p:nvSpPr>
        <p:spPr/>
        <p:txBody>
          <a:bodyPr>
            <a:normAutofit fontScale="90000"/>
          </a:bodyPr>
          <a:lstStyle/>
          <a:p>
            <a:r>
              <a:rPr lang="es-US" b="1" dirty="0">
                <a:solidFill>
                  <a:srgbClr val="FF0000"/>
                </a:solidFill>
                <a:effectLst>
                  <a:outerShdw blurRad="38100" dist="38100" dir="2700000" algn="tl">
                    <a:srgbClr val="000000">
                      <a:alpha val="43137"/>
                    </a:srgbClr>
                  </a:outerShdw>
                </a:effectLst>
                <a:latin typeface="Algerian" panose="04020705040A02060702" pitchFamily="82" charset="0"/>
              </a:rPr>
              <a:t>Chasis o Bastidor en columna o en “X”</a:t>
            </a:r>
          </a:p>
        </p:txBody>
      </p:sp>
      <p:pic>
        <p:nvPicPr>
          <p:cNvPr id="5" name="Marcador de contenido 4">
            <a:extLst>
              <a:ext uri="{FF2B5EF4-FFF2-40B4-BE49-F238E27FC236}">
                <a16:creationId xmlns:a16="http://schemas.microsoft.com/office/drawing/2014/main" id="{65C116DF-DEFB-4520-12C5-D6C938BBE4F3}"/>
              </a:ext>
            </a:extLst>
          </p:cNvPr>
          <p:cNvPicPr>
            <a:picLocks noGrp="1" noChangeAspect="1"/>
          </p:cNvPicPr>
          <p:nvPr>
            <p:ph sz="half" idx="1"/>
          </p:nvPr>
        </p:nvPicPr>
        <p:blipFill>
          <a:blip r:embed="rId2"/>
          <a:stretch>
            <a:fillRect/>
          </a:stretch>
        </p:blipFill>
        <p:spPr>
          <a:xfrm>
            <a:off x="1038433" y="3052689"/>
            <a:ext cx="4490041" cy="2632287"/>
          </a:xfrm>
        </p:spPr>
      </p:pic>
      <p:sp>
        <p:nvSpPr>
          <p:cNvPr id="4" name="Marcador de contenido 3">
            <a:extLst>
              <a:ext uri="{FF2B5EF4-FFF2-40B4-BE49-F238E27FC236}">
                <a16:creationId xmlns:a16="http://schemas.microsoft.com/office/drawing/2014/main" id="{219BA9FD-FAD0-B4F4-DD6D-4043CB9FD053}"/>
              </a:ext>
            </a:extLst>
          </p:cNvPr>
          <p:cNvSpPr>
            <a:spLocks noGrp="1"/>
          </p:cNvSpPr>
          <p:nvPr>
            <p:ph sz="half" idx="2"/>
          </p:nvPr>
        </p:nvSpPr>
        <p:spPr/>
        <p:txBody>
          <a:bodyPr>
            <a:normAutofit fontScale="85000" lnSpcReduction="20000"/>
          </a:bodyPr>
          <a:lstStyle/>
          <a:p>
            <a:r>
              <a:rPr lang="es-US" b="1" dirty="0">
                <a:latin typeface="Aptos" panose="020B0004020202020204" pitchFamily="34" charset="0"/>
              </a:rPr>
              <a:t>Este tipo de bastidor  es estrecha por el centro, proporcionando al vehículo una estructura más rígida, que está diseñada para contrarrestar los puntos de torsión elevada.
El travesaño delantero en este tipo de bastidor suele ser muy robusto, con objeto de poder servir para la fijación a los anclajes de la suspensión delantera y  los elementos del motor.</a:t>
            </a:r>
          </a:p>
        </p:txBody>
      </p:sp>
    </p:spTree>
    <p:extLst>
      <p:ext uri="{BB962C8B-B14F-4D97-AF65-F5344CB8AC3E}">
        <p14:creationId xmlns:p14="http://schemas.microsoft.com/office/powerpoint/2010/main" val="521404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645B95-F08A-8A89-F0B6-BD29F6844BFE}"/>
              </a:ext>
            </a:extLst>
          </p:cNvPr>
          <p:cNvSpPr>
            <a:spLocks noGrp="1"/>
          </p:cNvSpPr>
          <p:nvPr>
            <p:ph type="title"/>
          </p:nvPr>
        </p:nvSpPr>
        <p:spPr/>
        <p:txBody>
          <a:bodyPr/>
          <a:lstStyle/>
          <a:p>
            <a:r>
              <a:rPr lang="es-US" b="1" dirty="0">
                <a:solidFill>
                  <a:srgbClr val="FF0000"/>
                </a:solidFill>
                <a:effectLst>
                  <a:outerShdw blurRad="38100" dist="38100" dir="2700000" algn="tl">
                    <a:srgbClr val="000000">
                      <a:alpha val="43137"/>
                    </a:srgbClr>
                  </a:outerShdw>
                </a:effectLst>
                <a:latin typeface="Algerian" panose="04020705040A02060702" pitchFamily="82" charset="0"/>
              </a:rPr>
              <a:t>Chasis o Bastidor Independiente</a:t>
            </a:r>
          </a:p>
        </p:txBody>
      </p:sp>
      <p:sp>
        <p:nvSpPr>
          <p:cNvPr id="3" name="Marcador de contenido 2">
            <a:extLst>
              <a:ext uri="{FF2B5EF4-FFF2-40B4-BE49-F238E27FC236}">
                <a16:creationId xmlns:a16="http://schemas.microsoft.com/office/drawing/2014/main" id="{E9E00B81-6C46-EADD-7A35-3357B5EECA22}"/>
              </a:ext>
            </a:extLst>
          </p:cNvPr>
          <p:cNvSpPr>
            <a:spLocks noGrp="1"/>
          </p:cNvSpPr>
          <p:nvPr>
            <p:ph sz="half" idx="1"/>
          </p:nvPr>
        </p:nvSpPr>
        <p:spPr/>
        <p:txBody>
          <a:bodyPr>
            <a:normAutofit fontScale="77500" lnSpcReduction="20000"/>
          </a:bodyPr>
          <a:lstStyle/>
          <a:p>
            <a:r>
              <a:rPr lang="es-US" b="1" dirty="0">
                <a:latin typeface="Aptos" panose="020B0004020202020204" pitchFamily="34" charset="0"/>
              </a:rPr>
              <a:t>El tipo independiente está constituido  por una  estructura o armazón de acero compuesta por 2 largueros  longitudinales unidos mediante travesaños soldados, atornillados o remachados, dispuestos transversal o diagonalmente.
De esta maneras, el bastidor es la estructura  encargada de recibir y absorber todos los esfuerzos de flexión y torsión derivados del normal funcionamiento del motor y de la marcha o movimiento del vehículo.</a:t>
            </a:r>
          </a:p>
        </p:txBody>
      </p:sp>
      <p:pic>
        <p:nvPicPr>
          <p:cNvPr id="5" name="Marcador de contenido 4">
            <a:extLst>
              <a:ext uri="{FF2B5EF4-FFF2-40B4-BE49-F238E27FC236}">
                <a16:creationId xmlns:a16="http://schemas.microsoft.com/office/drawing/2014/main" id="{236F5389-8ED0-26B6-BDCC-A13EC15424D4}"/>
              </a:ext>
            </a:extLst>
          </p:cNvPr>
          <p:cNvPicPr>
            <a:picLocks noGrp="1" noChangeAspect="1"/>
          </p:cNvPicPr>
          <p:nvPr>
            <p:ph sz="half" idx="2"/>
          </p:nvPr>
        </p:nvPicPr>
        <p:blipFill>
          <a:blip r:embed="rId2"/>
          <a:stretch>
            <a:fillRect/>
          </a:stretch>
        </p:blipFill>
        <p:spPr>
          <a:xfrm>
            <a:off x="6372664" y="2480624"/>
            <a:ext cx="4824389" cy="3292474"/>
          </a:xfrm>
        </p:spPr>
      </p:pic>
    </p:spTree>
    <p:extLst>
      <p:ext uri="{BB962C8B-B14F-4D97-AF65-F5344CB8AC3E}">
        <p14:creationId xmlns:p14="http://schemas.microsoft.com/office/powerpoint/2010/main" val="537287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8CF39D-9C93-DE25-C42F-50EE7C63817E}"/>
              </a:ext>
            </a:extLst>
          </p:cNvPr>
          <p:cNvSpPr>
            <a:spLocks noGrp="1"/>
          </p:cNvSpPr>
          <p:nvPr>
            <p:ph type="title"/>
          </p:nvPr>
        </p:nvSpPr>
        <p:spPr/>
        <p:txBody>
          <a:bodyPr/>
          <a:lstStyle/>
          <a:p>
            <a:r>
              <a:rPr lang="es-US" sz="3600" b="1" dirty="0">
                <a:solidFill>
                  <a:srgbClr val="FF0000"/>
                </a:solidFill>
                <a:effectLst>
                  <a:outerShdw blurRad="38100" dist="38100" dir="2700000" algn="tl">
                    <a:srgbClr val="000000">
                      <a:alpha val="43137"/>
                    </a:srgbClr>
                  </a:outerShdw>
                </a:effectLst>
                <a:latin typeface="Algerian" panose="04020705040A02060702" pitchFamily="82" charset="0"/>
              </a:rPr>
              <a:t>Chasis o </a:t>
            </a:r>
            <a:r>
              <a:rPr kumimoji="0" lang="es-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lgerian" panose="04020705040A02060702" pitchFamily="82" charset="0"/>
              </a:rPr>
              <a:t>Bastidor auxiliar</a:t>
            </a:r>
            <a:endParaRPr lang="es-419" b="1" dirty="0">
              <a:solidFill>
                <a:srgbClr val="FF0000"/>
              </a:solidFill>
              <a:effectLst>
                <a:outerShdw blurRad="38100" dist="38100" dir="2700000" algn="tl">
                  <a:srgbClr val="000000">
                    <a:alpha val="43137"/>
                  </a:srgbClr>
                </a:outerShdw>
              </a:effectLst>
              <a:latin typeface="Algerian" panose="04020705040A02060702" pitchFamily="82" charset="0"/>
            </a:endParaRPr>
          </a:p>
        </p:txBody>
      </p:sp>
      <p:sp>
        <p:nvSpPr>
          <p:cNvPr id="3" name="Marcador de contenido 2">
            <a:extLst>
              <a:ext uri="{FF2B5EF4-FFF2-40B4-BE49-F238E27FC236}">
                <a16:creationId xmlns:a16="http://schemas.microsoft.com/office/drawing/2014/main" id="{AABD5259-A66C-9FC9-2E7C-2ADE3572F016}"/>
              </a:ext>
            </a:extLst>
          </p:cNvPr>
          <p:cNvSpPr>
            <a:spLocks noGrp="1"/>
          </p:cNvSpPr>
          <p:nvPr>
            <p:ph sz="half" idx="1"/>
          </p:nvPr>
        </p:nvSpPr>
        <p:spPr/>
        <p:txBody>
          <a:bodyPr>
            <a:normAutofit/>
          </a:bodyPr>
          <a:lstStyle/>
          <a:p>
            <a:r>
              <a:rPr lang="es-419" sz="2000" b="1" i="0" dirty="0">
                <a:solidFill>
                  <a:srgbClr val="202124"/>
                </a:solidFill>
                <a:effectLst/>
                <a:latin typeface="Google Sans"/>
              </a:rPr>
              <a:t>Consiste en una </a:t>
            </a:r>
            <a:r>
              <a:rPr lang="es-419" sz="2000" b="1" i="0" dirty="0">
                <a:solidFill>
                  <a:srgbClr val="040C28"/>
                </a:solidFill>
                <a:effectLst/>
                <a:latin typeface="Google Sans"/>
              </a:rPr>
              <a:t>estructura compuesta por largueros y travesaños a la que deben fijarse todos las piezas y grupos mecánicos que conforman el coche</a:t>
            </a:r>
            <a:r>
              <a:rPr lang="es-419" sz="2000" b="1" i="0" dirty="0">
                <a:solidFill>
                  <a:srgbClr val="202124"/>
                </a:solidFill>
                <a:effectLst/>
                <a:latin typeface="Google Sans"/>
              </a:rPr>
              <a:t>. El origen de la palabra Chasis se encuentra en el idioma francés. Cada vehículo, ya sea de dos ruedas, automóvil o camión, tiene un bastidor de chasis.</a:t>
            </a:r>
            <a:endParaRPr lang="es-419" sz="2000" b="1" dirty="0"/>
          </a:p>
        </p:txBody>
      </p:sp>
      <p:pic>
        <p:nvPicPr>
          <p:cNvPr id="7" name="Marcador de contenido 6">
            <a:extLst>
              <a:ext uri="{FF2B5EF4-FFF2-40B4-BE49-F238E27FC236}">
                <a16:creationId xmlns:a16="http://schemas.microsoft.com/office/drawing/2014/main" id="{0E646A28-BC06-D62A-A355-F73841EE54C4}"/>
              </a:ext>
            </a:extLst>
          </p:cNvPr>
          <p:cNvPicPr>
            <a:picLocks noGrp="1" noChangeAspect="1"/>
          </p:cNvPicPr>
          <p:nvPr>
            <p:ph sz="half" idx="2"/>
          </p:nvPr>
        </p:nvPicPr>
        <p:blipFill>
          <a:blip r:embed="rId2"/>
          <a:stretch>
            <a:fillRect/>
          </a:stretch>
        </p:blipFill>
        <p:spPr>
          <a:xfrm>
            <a:off x="6096001" y="3038622"/>
            <a:ext cx="5089522" cy="1727273"/>
          </a:xfrm>
          <a:prstGeom prst="rect">
            <a:avLst/>
          </a:prstGeom>
        </p:spPr>
      </p:pic>
    </p:spTree>
    <p:extLst>
      <p:ext uri="{BB962C8B-B14F-4D97-AF65-F5344CB8AC3E}">
        <p14:creationId xmlns:p14="http://schemas.microsoft.com/office/powerpoint/2010/main" val="1628591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3ACEC3-3E77-C0FF-8880-4F10A7D5D8E4}"/>
              </a:ext>
            </a:extLst>
          </p:cNvPr>
          <p:cNvSpPr>
            <a:spLocks noGrp="1"/>
          </p:cNvSpPr>
          <p:nvPr>
            <p:ph type="title"/>
          </p:nvPr>
        </p:nvSpPr>
        <p:spPr/>
        <p:txBody>
          <a:bodyPr/>
          <a:lstStyle/>
          <a:p>
            <a:r>
              <a:rPr kumimoji="0" lang="es-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lgerian" panose="04020705040A02060702" pitchFamily="82" charset="0"/>
              </a:rPr>
              <a:t>Bastidor de Perfil en </a:t>
            </a:r>
            <a:r>
              <a:rPr lang="es-US" sz="4400" b="1" dirty="0">
                <a:solidFill>
                  <a:srgbClr val="FF0000"/>
                </a:solidFill>
                <a:effectLst>
                  <a:outerShdw blurRad="38100" dist="38100" dir="2700000" algn="tl">
                    <a:srgbClr val="000000">
                      <a:alpha val="43137"/>
                    </a:srgbClr>
                  </a:outerShdw>
                </a:effectLst>
                <a:latin typeface="Algerian" panose="04020705040A02060702" pitchFamily="82" charset="0"/>
              </a:rPr>
              <a:t>D</a:t>
            </a:r>
            <a:r>
              <a:rPr kumimoji="0" lang="es-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lgerian" panose="04020705040A02060702" pitchFamily="82" charset="0"/>
              </a:rPr>
              <a:t>oble “T”</a:t>
            </a:r>
            <a:endParaRPr lang="es-419" sz="4400" b="1" dirty="0">
              <a:solidFill>
                <a:srgbClr val="FF0000"/>
              </a:solidFill>
              <a:effectLst>
                <a:outerShdw blurRad="38100" dist="38100" dir="2700000" algn="tl">
                  <a:srgbClr val="000000">
                    <a:alpha val="43137"/>
                  </a:srgbClr>
                </a:outerShdw>
              </a:effectLst>
              <a:latin typeface="Algerian" panose="04020705040A02060702" pitchFamily="82" charset="0"/>
            </a:endParaRPr>
          </a:p>
        </p:txBody>
      </p:sp>
      <p:sp>
        <p:nvSpPr>
          <p:cNvPr id="3" name="Marcador de contenido 2">
            <a:extLst>
              <a:ext uri="{FF2B5EF4-FFF2-40B4-BE49-F238E27FC236}">
                <a16:creationId xmlns:a16="http://schemas.microsoft.com/office/drawing/2014/main" id="{8857FF94-B58D-8C83-794E-C6B3E587F839}"/>
              </a:ext>
            </a:extLst>
          </p:cNvPr>
          <p:cNvSpPr>
            <a:spLocks noGrp="1"/>
          </p:cNvSpPr>
          <p:nvPr>
            <p:ph sz="half" idx="1"/>
          </p:nvPr>
        </p:nvSpPr>
        <p:spPr>
          <a:xfrm>
            <a:off x="1636072" y="2565740"/>
            <a:ext cx="4718304" cy="3310128"/>
          </a:xfrm>
        </p:spPr>
        <p:txBody>
          <a:bodyPr>
            <a:normAutofit lnSpcReduction="10000"/>
          </a:bodyPr>
          <a:lstStyle/>
          <a:p>
            <a:r>
              <a:rPr lang="es-PE" b="1" kern="100" dirty="0">
                <a:effectLst/>
                <a:latin typeface="Calibri" panose="020F0502020204030204" pitchFamily="34" charset="0"/>
                <a:ea typeface="Calibri" panose="020F0502020204030204" pitchFamily="34" charset="0"/>
                <a:cs typeface="Times New Roman" panose="02020603050405020304" pitchFamily="18" charset="0"/>
              </a:rPr>
              <a:t>Los bastidor cuyos largueros se forman a partir de perfiles en “U” se encuentra principalmente en camiones rígidos, tractocamiones, buses y remolques, y es por eso que son loas mas utilizados en el conjunto de los vehículos industriales.  </a:t>
            </a:r>
          </a:p>
          <a:p>
            <a:endParaRPr lang="es-419" sz="2400" b="1" dirty="0">
              <a:solidFill>
                <a:schemeClr val="bg2">
                  <a:lumMod val="50000"/>
                </a:schemeClr>
              </a:solidFill>
            </a:endParaRPr>
          </a:p>
        </p:txBody>
      </p:sp>
      <p:pic>
        <p:nvPicPr>
          <p:cNvPr id="5" name="Marcador de contenido 4">
            <a:extLst>
              <a:ext uri="{FF2B5EF4-FFF2-40B4-BE49-F238E27FC236}">
                <a16:creationId xmlns:a16="http://schemas.microsoft.com/office/drawing/2014/main" id="{AA4A1B24-3BFC-70C0-BD94-3F1B89BAF8A2}"/>
              </a:ext>
            </a:extLst>
          </p:cNvPr>
          <p:cNvPicPr>
            <a:picLocks noGrp="1" noChangeAspect="1"/>
          </p:cNvPicPr>
          <p:nvPr>
            <p:ph sz="half" idx="2"/>
          </p:nvPr>
        </p:nvPicPr>
        <p:blipFill>
          <a:blip r:embed="rId2"/>
          <a:stretch>
            <a:fillRect/>
          </a:stretch>
        </p:blipFill>
        <p:spPr>
          <a:xfrm>
            <a:off x="7056474" y="2443558"/>
            <a:ext cx="3499454" cy="3308227"/>
          </a:xfrm>
          <a:prstGeom prst="rect">
            <a:avLst/>
          </a:prstGeom>
        </p:spPr>
      </p:pic>
    </p:spTree>
    <p:extLst>
      <p:ext uri="{BB962C8B-B14F-4D97-AF65-F5344CB8AC3E}">
        <p14:creationId xmlns:p14="http://schemas.microsoft.com/office/powerpoint/2010/main" val="3818870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D33D72-0E21-7C36-A9E3-B8F79FCB174A}"/>
              </a:ext>
            </a:extLst>
          </p:cNvPr>
          <p:cNvSpPr>
            <a:spLocks noGrp="1"/>
          </p:cNvSpPr>
          <p:nvPr>
            <p:ph type="title"/>
          </p:nvPr>
        </p:nvSpPr>
        <p:spPr/>
        <p:txBody>
          <a:bodyPr>
            <a:normAutofit fontScale="90000"/>
          </a:bodyPr>
          <a:lstStyle/>
          <a:p>
            <a:r>
              <a:rPr lang="es-ES" b="1" dirty="0">
                <a:solidFill>
                  <a:srgbClr val="FF0000"/>
                </a:solidFill>
                <a:effectLst>
                  <a:outerShdw blurRad="38100" dist="38100" dir="2700000" algn="tl">
                    <a:srgbClr val="000000">
                      <a:alpha val="43137"/>
                    </a:srgbClr>
                  </a:outerShdw>
                </a:effectLst>
                <a:latin typeface="Algerian" panose="04020705040A02060702" pitchFamily="82" charset="0"/>
              </a:rPr>
              <a:t>Chasis o Bastidor  de Perfil Reforzado </a:t>
            </a:r>
            <a:endParaRPr lang="es-419" b="1" dirty="0">
              <a:solidFill>
                <a:srgbClr val="FF0000"/>
              </a:solidFill>
              <a:effectLst>
                <a:outerShdw blurRad="38100" dist="38100" dir="2700000" algn="tl">
                  <a:srgbClr val="000000">
                    <a:alpha val="43137"/>
                  </a:srgbClr>
                </a:outerShdw>
              </a:effectLst>
              <a:latin typeface="Algerian" panose="04020705040A02060702" pitchFamily="82" charset="0"/>
            </a:endParaRPr>
          </a:p>
        </p:txBody>
      </p:sp>
      <p:sp>
        <p:nvSpPr>
          <p:cNvPr id="8" name="Marcador de contenido 7">
            <a:extLst>
              <a:ext uri="{FF2B5EF4-FFF2-40B4-BE49-F238E27FC236}">
                <a16:creationId xmlns:a16="http://schemas.microsoft.com/office/drawing/2014/main" id="{856A4A43-0C95-90B9-FD2F-1F4ABCADAA81}"/>
              </a:ext>
            </a:extLst>
          </p:cNvPr>
          <p:cNvSpPr>
            <a:spLocks noGrp="1"/>
          </p:cNvSpPr>
          <p:nvPr>
            <p:ph sz="half" idx="1"/>
          </p:nvPr>
        </p:nvSpPr>
        <p:spPr/>
        <p:txBody>
          <a:bodyPr>
            <a:normAutofit fontScale="92500" lnSpcReduction="10000"/>
          </a:bodyPr>
          <a:lstStyle/>
          <a:p>
            <a:r>
              <a:rPr lang="es-419" b="0" i="0" dirty="0">
                <a:solidFill>
                  <a:srgbClr val="202124"/>
                </a:solidFill>
                <a:effectLst/>
                <a:latin typeface="Google Sans"/>
              </a:rPr>
              <a:t> </a:t>
            </a:r>
            <a:r>
              <a:rPr lang="es-419" b="1" i="0" dirty="0">
                <a:solidFill>
                  <a:srgbClr val="202124"/>
                </a:solidFill>
                <a:effectLst/>
                <a:latin typeface="Google Sans"/>
              </a:rPr>
              <a:t>Los bastidores con perfil reforzado </a:t>
            </a:r>
            <a:r>
              <a:rPr lang="es-419" b="1" i="0" dirty="0">
                <a:solidFill>
                  <a:srgbClr val="040C28"/>
                </a:solidFill>
                <a:effectLst/>
                <a:latin typeface="Google Sans"/>
              </a:rPr>
              <a:t>son utilizados en camiones que vayan a transportar grandes pesos o vayan a estar sometidos a esfuerzos puntuales importantes debido a sus particulares condiciones de uso</a:t>
            </a:r>
            <a:r>
              <a:rPr lang="es-419" b="1" i="0" dirty="0">
                <a:solidFill>
                  <a:srgbClr val="202124"/>
                </a:solidFill>
                <a:effectLst/>
                <a:latin typeface="Google Sans"/>
              </a:rPr>
              <a:t> (por ejemplo, camiones volquetes, porta-contenedores, camiones-grúas, etc.).</a:t>
            </a:r>
            <a:endParaRPr lang="es-419" b="1" dirty="0"/>
          </a:p>
        </p:txBody>
      </p:sp>
      <p:pic>
        <p:nvPicPr>
          <p:cNvPr id="11" name="Marcador de contenido 10">
            <a:extLst>
              <a:ext uri="{FF2B5EF4-FFF2-40B4-BE49-F238E27FC236}">
                <a16:creationId xmlns:a16="http://schemas.microsoft.com/office/drawing/2014/main" id="{5E5AD5AE-314C-EED2-DEBB-A836604CEAFB}"/>
              </a:ext>
            </a:extLst>
          </p:cNvPr>
          <p:cNvPicPr>
            <a:picLocks noGrp="1" noChangeAspect="1"/>
          </p:cNvPicPr>
          <p:nvPr>
            <p:ph sz="half" idx="2"/>
          </p:nvPr>
        </p:nvPicPr>
        <p:blipFill>
          <a:blip r:embed="rId2"/>
          <a:stretch>
            <a:fillRect/>
          </a:stretch>
        </p:blipFill>
        <p:spPr>
          <a:xfrm>
            <a:off x="6603916" y="2525150"/>
            <a:ext cx="4289636" cy="2944178"/>
          </a:xfrm>
          <a:prstGeom prst="rect">
            <a:avLst/>
          </a:prstGeom>
        </p:spPr>
      </p:pic>
    </p:spTree>
    <p:extLst>
      <p:ext uri="{BB962C8B-B14F-4D97-AF65-F5344CB8AC3E}">
        <p14:creationId xmlns:p14="http://schemas.microsoft.com/office/powerpoint/2010/main" val="2866154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F39D1-AEF9-1476-B717-4E67FE94E8F2}"/>
              </a:ext>
            </a:extLst>
          </p:cNvPr>
          <p:cNvSpPr>
            <a:spLocks noGrp="1"/>
          </p:cNvSpPr>
          <p:nvPr>
            <p:ph type="title"/>
          </p:nvPr>
        </p:nvSpPr>
        <p:spPr/>
        <p:txBody>
          <a:bodyPr/>
          <a:lstStyle/>
          <a:p>
            <a:r>
              <a:rPr lang="es-ES" b="1" dirty="0">
                <a:solidFill>
                  <a:srgbClr val="FF0000"/>
                </a:solidFill>
                <a:effectLst>
                  <a:outerShdw blurRad="38100" dist="38100" dir="2700000" algn="tl">
                    <a:srgbClr val="000000">
                      <a:alpha val="43137"/>
                    </a:srgbClr>
                  </a:outerShdw>
                </a:effectLst>
                <a:latin typeface="Algerian" panose="04020705040A02060702" pitchFamily="82" charset="0"/>
              </a:rPr>
              <a:t>Chasis o Bastidor Perfil en “U”</a:t>
            </a:r>
            <a:endParaRPr lang="es-419" b="1" dirty="0">
              <a:solidFill>
                <a:srgbClr val="FF0000"/>
              </a:solidFill>
              <a:effectLst>
                <a:outerShdw blurRad="38100" dist="38100" dir="2700000" algn="tl">
                  <a:srgbClr val="000000">
                    <a:alpha val="43137"/>
                  </a:srgbClr>
                </a:outerShdw>
              </a:effectLst>
              <a:latin typeface="Algerian" panose="04020705040A02060702" pitchFamily="82" charset="0"/>
            </a:endParaRPr>
          </a:p>
        </p:txBody>
      </p:sp>
      <p:sp>
        <p:nvSpPr>
          <p:cNvPr id="3" name="Marcador de contenido 2">
            <a:extLst>
              <a:ext uri="{FF2B5EF4-FFF2-40B4-BE49-F238E27FC236}">
                <a16:creationId xmlns:a16="http://schemas.microsoft.com/office/drawing/2014/main" id="{F014BFF5-28AC-E433-1EA0-81D1DBFF5523}"/>
              </a:ext>
            </a:extLst>
          </p:cNvPr>
          <p:cNvSpPr>
            <a:spLocks noGrp="1"/>
          </p:cNvSpPr>
          <p:nvPr>
            <p:ph sz="half" idx="1"/>
          </p:nvPr>
        </p:nvSpPr>
        <p:spPr/>
        <p:txBody>
          <a:bodyPr>
            <a:normAutofit/>
          </a:bodyPr>
          <a:lstStyle/>
          <a:p>
            <a:r>
              <a:rPr lang="es-419" sz="2400" b="1" i="0" dirty="0">
                <a:solidFill>
                  <a:srgbClr val="040C28"/>
                </a:solidFill>
                <a:effectLst/>
                <a:latin typeface="Google Sans"/>
              </a:rPr>
              <a:t>Los bastidores cuyos largueros se forman a partir de perfiles en U se encuentran principalmente en tractocamiones, camiones rígidos, autobuses y remolques</a:t>
            </a:r>
            <a:r>
              <a:rPr lang="es-419" sz="2400" b="1" i="0" dirty="0">
                <a:solidFill>
                  <a:srgbClr val="202124"/>
                </a:solidFill>
                <a:effectLst/>
                <a:latin typeface="Google Sans"/>
              </a:rPr>
              <a:t>, y es por eso que son los más utilizados en el conjunto de los vehículos industriales.</a:t>
            </a:r>
            <a:endParaRPr lang="es-419" sz="2400" b="1" dirty="0"/>
          </a:p>
        </p:txBody>
      </p:sp>
      <p:pic>
        <p:nvPicPr>
          <p:cNvPr id="5" name="Marcador de contenido 4">
            <a:extLst>
              <a:ext uri="{FF2B5EF4-FFF2-40B4-BE49-F238E27FC236}">
                <a16:creationId xmlns:a16="http://schemas.microsoft.com/office/drawing/2014/main" id="{E546807C-1395-82C5-7E47-84B256219DED}"/>
              </a:ext>
            </a:extLst>
          </p:cNvPr>
          <p:cNvPicPr>
            <a:picLocks noGrp="1" noChangeAspect="1"/>
          </p:cNvPicPr>
          <p:nvPr>
            <p:ph sz="half" idx="2"/>
          </p:nvPr>
        </p:nvPicPr>
        <p:blipFill>
          <a:blip r:embed="rId2"/>
          <a:stretch>
            <a:fillRect/>
          </a:stretch>
        </p:blipFill>
        <p:spPr>
          <a:xfrm>
            <a:off x="6334100" y="2480730"/>
            <a:ext cx="3583623" cy="2907196"/>
          </a:xfrm>
          <a:prstGeom prst="rect">
            <a:avLst/>
          </a:prstGeom>
        </p:spPr>
      </p:pic>
    </p:spTree>
    <p:extLst>
      <p:ext uri="{BB962C8B-B14F-4D97-AF65-F5344CB8AC3E}">
        <p14:creationId xmlns:p14="http://schemas.microsoft.com/office/powerpoint/2010/main" val="331102855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5C1DA-B32A-BAFB-C368-865F2B93D56D}"/>
              </a:ext>
            </a:extLst>
          </p:cNvPr>
          <p:cNvSpPr>
            <a:spLocks noGrp="1"/>
          </p:cNvSpPr>
          <p:nvPr>
            <p:ph type="title"/>
          </p:nvPr>
        </p:nvSpPr>
        <p:spPr/>
        <p:txBody>
          <a:bodyPr/>
          <a:lstStyle/>
          <a:p>
            <a:r>
              <a:rPr lang="es-ES" b="1" dirty="0">
                <a:solidFill>
                  <a:srgbClr val="FF0000"/>
                </a:solidFill>
                <a:effectLst>
                  <a:outerShdw blurRad="38100" dist="38100" dir="2700000" algn="tl">
                    <a:srgbClr val="000000">
                      <a:alpha val="43137"/>
                    </a:srgbClr>
                  </a:outerShdw>
                </a:effectLst>
                <a:latin typeface="Algerian" panose="04020705040A02060702" pitchFamily="82" charset="0"/>
              </a:rPr>
              <a:t>Chasis o Bastidor Longitudinal</a:t>
            </a:r>
            <a:endParaRPr lang="es-419" b="1" dirty="0">
              <a:solidFill>
                <a:srgbClr val="FF0000"/>
              </a:solidFill>
              <a:effectLst>
                <a:outerShdw blurRad="38100" dist="38100" dir="2700000" algn="tl">
                  <a:srgbClr val="000000">
                    <a:alpha val="43137"/>
                  </a:srgbClr>
                </a:outerShdw>
              </a:effectLst>
              <a:latin typeface="Algerian" panose="04020705040A02060702" pitchFamily="82" charset="0"/>
            </a:endParaRPr>
          </a:p>
        </p:txBody>
      </p:sp>
      <p:sp>
        <p:nvSpPr>
          <p:cNvPr id="3" name="Marcador de contenido 2">
            <a:extLst>
              <a:ext uri="{FF2B5EF4-FFF2-40B4-BE49-F238E27FC236}">
                <a16:creationId xmlns:a16="http://schemas.microsoft.com/office/drawing/2014/main" id="{0D20901B-624B-885E-18E3-E035114AAA8A}"/>
              </a:ext>
            </a:extLst>
          </p:cNvPr>
          <p:cNvSpPr>
            <a:spLocks noGrp="1"/>
          </p:cNvSpPr>
          <p:nvPr>
            <p:ph sz="half" idx="1"/>
          </p:nvPr>
        </p:nvSpPr>
        <p:spPr/>
        <p:txBody>
          <a:bodyPr>
            <a:normAutofit fontScale="92500"/>
          </a:bodyPr>
          <a:lstStyle/>
          <a:p>
            <a:r>
              <a:rPr lang="es-ES" b="1" dirty="0"/>
              <a:t>El bastidor longitudinal se compone de dos perfiles longitudinales, denominados largueros, fabricados normalmente de chapa laminadas con perfil cajeado o en “C” y unidos entre si por varios travesaños que se disponen perpendicularmente a los largueros.</a:t>
            </a:r>
            <a:endParaRPr lang="es-419" b="1" dirty="0"/>
          </a:p>
        </p:txBody>
      </p:sp>
      <p:pic>
        <p:nvPicPr>
          <p:cNvPr id="5" name="Marcador de contenido 4">
            <a:extLst>
              <a:ext uri="{FF2B5EF4-FFF2-40B4-BE49-F238E27FC236}">
                <a16:creationId xmlns:a16="http://schemas.microsoft.com/office/drawing/2014/main" id="{F18D3BEF-8E9D-CB0A-E26D-75CF12405CAD}"/>
              </a:ext>
            </a:extLst>
          </p:cNvPr>
          <p:cNvPicPr>
            <a:picLocks noGrp="1" noChangeAspect="1"/>
          </p:cNvPicPr>
          <p:nvPr>
            <p:ph sz="half" idx="2"/>
          </p:nvPr>
        </p:nvPicPr>
        <p:blipFill>
          <a:blip r:embed="rId2"/>
          <a:stretch>
            <a:fillRect/>
          </a:stretch>
        </p:blipFill>
        <p:spPr>
          <a:xfrm>
            <a:off x="6461919" y="2060575"/>
            <a:ext cx="4927564" cy="2919413"/>
          </a:xfrm>
          <a:prstGeom prst="rect">
            <a:avLst/>
          </a:prstGeom>
        </p:spPr>
      </p:pic>
    </p:spTree>
    <p:extLst>
      <p:ext uri="{BB962C8B-B14F-4D97-AF65-F5344CB8AC3E}">
        <p14:creationId xmlns:p14="http://schemas.microsoft.com/office/powerpoint/2010/main" val="2624113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D329ED-C83F-CB9F-A7A9-FD76D23185CF}"/>
              </a:ext>
            </a:extLst>
          </p:cNvPr>
          <p:cNvSpPr>
            <a:spLocks noGrp="1"/>
          </p:cNvSpPr>
          <p:nvPr>
            <p:ph type="title"/>
          </p:nvPr>
        </p:nvSpPr>
        <p:spPr/>
        <p:txBody>
          <a:bodyPr>
            <a:normAutofit fontScale="90000"/>
          </a:bodyPr>
          <a:lstStyle/>
          <a:p>
            <a:r>
              <a:rPr lang="es-US" b="1" dirty="0">
                <a:solidFill>
                  <a:srgbClr val="FF0000"/>
                </a:solidFill>
                <a:effectLst>
                  <a:outerShdw blurRad="38100" dist="38100" dir="2700000" algn="tl">
                    <a:srgbClr val="000000">
                      <a:alpha val="43137"/>
                    </a:srgbClr>
                  </a:outerShdw>
                </a:effectLst>
                <a:latin typeface="Algerian" panose="04020705040A02060702" pitchFamily="82" charset="0"/>
              </a:rPr>
              <a:t>Chasis o Bastidor de Plataforma</a:t>
            </a:r>
          </a:p>
        </p:txBody>
      </p:sp>
      <p:sp>
        <p:nvSpPr>
          <p:cNvPr id="3" name="Marcador de contenido 2">
            <a:extLst>
              <a:ext uri="{FF2B5EF4-FFF2-40B4-BE49-F238E27FC236}">
                <a16:creationId xmlns:a16="http://schemas.microsoft.com/office/drawing/2014/main" id="{432D52CE-22A9-0351-5E35-FD8D8318A050}"/>
              </a:ext>
            </a:extLst>
          </p:cNvPr>
          <p:cNvSpPr>
            <a:spLocks noGrp="1"/>
          </p:cNvSpPr>
          <p:nvPr>
            <p:ph sz="half" idx="1"/>
          </p:nvPr>
        </p:nvSpPr>
        <p:spPr/>
        <p:txBody>
          <a:bodyPr>
            <a:normAutofit fontScale="85000" lnSpcReduction="20000"/>
          </a:bodyPr>
          <a:lstStyle/>
          <a:p>
            <a:r>
              <a:rPr lang="es-US" b="1" dirty="0"/>
              <a:t>El tipo de bastidor de plataforma realiza la función de plataforma portante y resistente.</a:t>
            </a:r>
          </a:p>
          <a:p>
            <a:r>
              <a:rPr lang="es-US" b="1" dirty="0"/>
              <a:t>Esta constituido por un chasis aligerado formado por la unión de varias chapas soldadas, generalmente mediante soldaduras por puntos, formando en conjunto una base de rigidez suficiente como para poder soportar los órganos mecánicos y posteriormente también a la carrocería del vehículo.</a:t>
            </a:r>
          </a:p>
        </p:txBody>
      </p:sp>
      <p:pic>
        <p:nvPicPr>
          <p:cNvPr id="5" name="Marcador de contenido 4">
            <a:extLst>
              <a:ext uri="{FF2B5EF4-FFF2-40B4-BE49-F238E27FC236}">
                <a16:creationId xmlns:a16="http://schemas.microsoft.com/office/drawing/2014/main" id="{DBE99434-5202-4470-44A8-4C5C8A25AE3E}"/>
              </a:ext>
            </a:extLst>
          </p:cNvPr>
          <p:cNvPicPr>
            <a:picLocks noGrp="1" noChangeAspect="1"/>
          </p:cNvPicPr>
          <p:nvPr>
            <p:ph sz="half" idx="2"/>
          </p:nvPr>
        </p:nvPicPr>
        <p:blipFill>
          <a:blip r:embed="rId2"/>
          <a:stretch>
            <a:fillRect/>
          </a:stretch>
        </p:blipFill>
        <p:spPr>
          <a:xfrm>
            <a:off x="6569613" y="2560320"/>
            <a:ext cx="4181332" cy="2869845"/>
          </a:xfrm>
          <a:prstGeom prst="rect">
            <a:avLst/>
          </a:prstGeom>
        </p:spPr>
      </p:pic>
    </p:spTree>
    <p:extLst>
      <p:ext uri="{BB962C8B-B14F-4D97-AF65-F5344CB8AC3E}">
        <p14:creationId xmlns:p14="http://schemas.microsoft.com/office/powerpoint/2010/main" val="18533975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4B66C-BB1A-3996-B21F-BB5B64C05440}"/>
              </a:ext>
            </a:extLst>
          </p:cNvPr>
          <p:cNvSpPr>
            <a:spLocks noGrp="1"/>
          </p:cNvSpPr>
          <p:nvPr>
            <p:ph type="title"/>
          </p:nvPr>
        </p:nvSpPr>
        <p:spPr/>
        <p:txBody>
          <a:bodyPr/>
          <a:lstStyle/>
          <a:p>
            <a:r>
              <a:rPr lang="es-ES" b="1" dirty="0">
                <a:solidFill>
                  <a:srgbClr val="FF0000"/>
                </a:solidFill>
                <a:effectLst>
                  <a:outerShdw blurRad="38100" dist="38100" dir="2700000" algn="tl">
                    <a:srgbClr val="000000">
                      <a:alpha val="43137"/>
                    </a:srgbClr>
                  </a:outerShdw>
                </a:effectLst>
                <a:latin typeface="Algerian" panose="04020705040A02060702" pitchFamily="82" charset="0"/>
              </a:rPr>
              <a:t>Chasis o Bastidor Tubular</a:t>
            </a:r>
            <a:endParaRPr lang="es-419" b="1" dirty="0">
              <a:solidFill>
                <a:srgbClr val="FF0000"/>
              </a:solidFill>
              <a:effectLst>
                <a:outerShdw blurRad="38100" dist="38100" dir="2700000" algn="tl">
                  <a:srgbClr val="000000">
                    <a:alpha val="43137"/>
                  </a:srgbClr>
                </a:outerShdw>
              </a:effectLst>
              <a:latin typeface="Algerian" panose="04020705040A02060702" pitchFamily="82" charset="0"/>
            </a:endParaRPr>
          </a:p>
        </p:txBody>
      </p:sp>
      <p:sp>
        <p:nvSpPr>
          <p:cNvPr id="7" name="Marcador de contenido 6">
            <a:extLst>
              <a:ext uri="{FF2B5EF4-FFF2-40B4-BE49-F238E27FC236}">
                <a16:creationId xmlns:a16="http://schemas.microsoft.com/office/drawing/2014/main" id="{2D61DAB5-14FF-9CDD-7C6F-BCD0B945DFE8}"/>
              </a:ext>
            </a:extLst>
          </p:cNvPr>
          <p:cNvSpPr>
            <a:spLocks noGrp="1"/>
          </p:cNvSpPr>
          <p:nvPr>
            <p:ph sz="half" idx="1"/>
          </p:nvPr>
        </p:nvSpPr>
        <p:spPr/>
        <p:txBody>
          <a:bodyPr>
            <a:normAutofit lnSpcReduction="10000"/>
          </a:bodyPr>
          <a:lstStyle/>
          <a:p>
            <a:r>
              <a:rPr lang="es-ES" b="1" dirty="0"/>
              <a:t>El bastidor tubular forma una estructura en forma de celosía o perimetral a parte de elementos o barras tubulares que pueden tener secciones circulares, ovaladas o cuadradas. </a:t>
            </a:r>
          </a:p>
          <a:p>
            <a:r>
              <a:rPr lang="es-ES" b="1" dirty="0"/>
              <a:t>Este tipo de bastidor nace de la necesidad de obtener estructuras mas ligeras y estables.</a:t>
            </a:r>
            <a:endParaRPr lang="es-419" b="1" dirty="0"/>
          </a:p>
        </p:txBody>
      </p:sp>
      <p:pic>
        <p:nvPicPr>
          <p:cNvPr id="8" name="Marcador de contenido 7">
            <a:extLst>
              <a:ext uri="{FF2B5EF4-FFF2-40B4-BE49-F238E27FC236}">
                <a16:creationId xmlns:a16="http://schemas.microsoft.com/office/drawing/2014/main" id="{5AD171A8-B92F-A674-0E44-2AABBF24C02E}"/>
              </a:ext>
            </a:extLst>
          </p:cNvPr>
          <p:cNvPicPr>
            <a:picLocks noGrp="1" noChangeAspect="1"/>
          </p:cNvPicPr>
          <p:nvPr>
            <p:ph sz="half" idx="2"/>
          </p:nvPr>
        </p:nvPicPr>
        <p:blipFill>
          <a:blip r:embed="rId2"/>
          <a:stretch>
            <a:fillRect/>
          </a:stretch>
        </p:blipFill>
        <p:spPr>
          <a:xfrm>
            <a:off x="6382275" y="2560320"/>
            <a:ext cx="4910689" cy="2919413"/>
          </a:xfrm>
          <a:prstGeom prst="rect">
            <a:avLst/>
          </a:prstGeom>
        </p:spPr>
      </p:pic>
    </p:spTree>
    <p:extLst>
      <p:ext uri="{BB962C8B-B14F-4D97-AF65-F5344CB8AC3E}">
        <p14:creationId xmlns:p14="http://schemas.microsoft.com/office/powerpoint/2010/main" val="2874313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9EBF6-6CAB-C21C-2EF2-ECFBBDA2B60A}"/>
              </a:ext>
            </a:extLst>
          </p:cNvPr>
          <p:cNvSpPr>
            <a:spLocks noGrp="1"/>
          </p:cNvSpPr>
          <p:nvPr>
            <p:ph type="title"/>
          </p:nvPr>
        </p:nvSpPr>
        <p:spPr>
          <a:xfrm>
            <a:off x="1355893" y="987552"/>
            <a:ext cx="6455896" cy="1298447"/>
          </a:xfrm>
        </p:spPr>
        <p:txBody>
          <a:bodyPr>
            <a:normAutofit fontScale="90000"/>
          </a:bodyPr>
          <a:lstStyle/>
          <a:p>
            <a:r>
              <a:rPr lang="es-US" b="1" dirty="0">
                <a:solidFill>
                  <a:srgbClr val="FF0000"/>
                </a:solidFill>
                <a:effectLst>
                  <a:outerShdw blurRad="38100" dist="38100" dir="2700000" algn="tl">
                    <a:srgbClr val="000000">
                      <a:alpha val="43137"/>
                    </a:srgbClr>
                  </a:outerShdw>
                </a:effectLst>
                <a:latin typeface="Algerian" panose="04020705040A02060702" pitchFamily="82" charset="0"/>
              </a:rPr>
              <a:t>Chasis o Bastidor Perimetral</a:t>
            </a:r>
          </a:p>
        </p:txBody>
      </p:sp>
      <p:sp>
        <p:nvSpPr>
          <p:cNvPr id="3" name="Marcador de contenido 2">
            <a:extLst>
              <a:ext uri="{FF2B5EF4-FFF2-40B4-BE49-F238E27FC236}">
                <a16:creationId xmlns:a16="http://schemas.microsoft.com/office/drawing/2014/main" id="{46700373-AC15-1083-0A93-85199D032197}"/>
              </a:ext>
            </a:extLst>
          </p:cNvPr>
          <p:cNvSpPr>
            <a:spLocks noGrp="1"/>
          </p:cNvSpPr>
          <p:nvPr>
            <p:ph sz="half" idx="1"/>
          </p:nvPr>
        </p:nvSpPr>
        <p:spPr/>
        <p:txBody>
          <a:bodyPr>
            <a:normAutofit lnSpcReduction="10000"/>
          </a:bodyPr>
          <a:lstStyle/>
          <a:p>
            <a:r>
              <a:rPr lang="es-US" b="1" dirty="0"/>
              <a:t>Se utiliza en ciertos modelos de automóviles y en  algunos camiones.</a:t>
            </a:r>
          </a:p>
          <a:p>
            <a:r>
              <a:rPr lang="es-US" b="1" dirty="0"/>
              <a:t> En este tipo de bastidores, los largueros soportan la carrocería del vehículo  en su parte más ancha, ofreciendo así una mayor protección en caso de impacto lateral.</a:t>
            </a:r>
          </a:p>
        </p:txBody>
      </p:sp>
      <p:pic>
        <p:nvPicPr>
          <p:cNvPr id="5" name="Marcador de contenido 4">
            <a:extLst>
              <a:ext uri="{FF2B5EF4-FFF2-40B4-BE49-F238E27FC236}">
                <a16:creationId xmlns:a16="http://schemas.microsoft.com/office/drawing/2014/main" id="{17EE0937-2026-F06A-DFBA-A4D2FCE22318}"/>
              </a:ext>
            </a:extLst>
          </p:cNvPr>
          <p:cNvPicPr>
            <a:picLocks noGrp="1" noChangeAspect="1"/>
          </p:cNvPicPr>
          <p:nvPr>
            <p:ph sz="half" idx="2"/>
          </p:nvPr>
        </p:nvPicPr>
        <p:blipFill>
          <a:blip r:embed="rId2"/>
          <a:stretch>
            <a:fillRect/>
          </a:stretch>
        </p:blipFill>
        <p:spPr>
          <a:xfrm>
            <a:off x="6822830" y="1871005"/>
            <a:ext cx="4070721" cy="4342101"/>
          </a:xfrm>
        </p:spPr>
      </p:pic>
    </p:spTree>
    <p:extLst>
      <p:ext uri="{BB962C8B-B14F-4D97-AF65-F5344CB8AC3E}">
        <p14:creationId xmlns:p14="http://schemas.microsoft.com/office/powerpoint/2010/main" val="28521890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5</TotalTime>
  <Words>650</Words>
  <Application>Microsoft Office PowerPoint</Application>
  <PresentationFormat>Panorámica</PresentationFormat>
  <Paragraphs>26</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Algerian</vt:lpstr>
      <vt:lpstr>Aptos</vt:lpstr>
      <vt:lpstr>Aptos Display</vt:lpstr>
      <vt:lpstr>Arial</vt:lpstr>
      <vt:lpstr>Calibri</vt:lpstr>
      <vt:lpstr>Garamond</vt:lpstr>
      <vt:lpstr>Google Sans</vt:lpstr>
      <vt:lpstr>Orgánico</vt:lpstr>
      <vt:lpstr>Presentación de PowerPoint</vt:lpstr>
      <vt:lpstr>Chasis o Bastidor auxiliar</vt:lpstr>
      <vt:lpstr>Bastidor de Perfil en Doble “T”</vt:lpstr>
      <vt:lpstr>Chasis o Bastidor  de Perfil Reforzado </vt:lpstr>
      <vt:lpstr>Chasis o Bastidor Perfil en “U”</vt:lpstr>
      <vt:lpstr>Chasis o Bastidor Longitudinal</vt:lpstr>
      <vt:lpstr>Chasis o Bastidor de Plataforma</vt:lpstr>
      <vt:lpstr>Chasis o Bastidor Tubular</vt:lpstr>
      <vt:lpstr>Chasis o Bastidor Perimetral</vt:lpstr>
      <vt:lpstr>Chasis o Bastidor en columna o en “X”</vt:lpstr>
      <vt:lpstr>Chasis o Bastidor Independiente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CARACTERÍSTICAS DEL CHASIS</dc:title>
  <dc:creator>PC-07</dc:creator>
  <cp:lastModifiedBy>PC-07</cp:lastModifiedBy>
  <cp:revision>4</cp:revision>
  <dcterms:created xsi:type="dcterms:W3CDTF">2024-05-22T23:11:47Z</dcterms:created>
  <dcterms:modified xsi:type="dcterms:W3CDTF">2024-05-22T23:17:24Z</dcterms:modified>
</cp:coreProperties>
</file>